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  <p:sldMasterId id="2147484012" r:id="rId2"/>
  </p:sldMasterIdLst>
  <p:notesMasterIdLst>
    <p:notesMasterId r:id="rId19"/>
  </p:notesMasterIdLst>
  <p:sldIdLst>
    <p:sldId id="3178" r:id="rId3"/>
    <p:sldId id="3201" r:id="rId4"/>
    <p:sldId id="3187" r:id="rId5"/>
    <p:sldId id="3188" r:id="rId6"/>
    <p:sldId id="3192" r:id="rId7"/>
    <p:sldId id="3193" r:id="rId8"/>
    <p:sldId id="3194" r:id="rId9"/>
    <p:sldId id="3195" r:id="rId10"/>
    <p:sldId id="3196" r:id="rId11"/>
    <p:sldId id="3203" r:id="rId12"/>
    <p:sldId id="3202" r:id="rId13"/>
    <p:sldId id="3204" r:id="rId14"/>
    <p:sldId id="3205" r:id="rId15"/>
    <p:sldId id="3206" r:id="rId16"/>
    <p:sldId id="3207" r:id="rId17"/>
    <p:sldId id="3209" r:id="rId18"/>
  </p:sldIdLst>
  <p:sldSz cx="12858750" cy="7232650"/>
  <p:notesSz cx="6858000" cy="9144000"/>
  <p:custDataLst>
    <p:tags r:id="rId2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3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12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5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CC94C"/>
    <a:srgbClr val="108136"/>
    <a:srgbClr val="2E7438"/>
    <a:srgbClr val="3F5E1C"/>
    <a:srgbClr val="CE3184"/>
    <a:srgbClr val="87AE1F"/>
    <a:srgbClr val="02B8CD"/>
    <a:srgbClr val="063A3C"/>
    <a:srgbClr val="0E1F0D"/>
    <a:srgbClr val="2664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6" autoAdjust="0"/>
    <p:restoredTop sz="92996" autoAdjust="0"/>
  </p:normalViewPr>
  <p:slideViewPr>
    <p:cSldViewPr>
      <p:cViewPr varScale="1">
        <p:scale>
          <a:sx n="78" d="100"/>
          <a:sy n="78" d="100"/>
        </p:scale>
        <p:origin x="-594" y="-96"/>
      </p:cViewPr>
      <p:guideLst>
        <p:guide orient="horz" pos="373"/>
        <p:guide orient="horz" pos="4183"/>
        <p:guide pos="4050"/>
        <p:guide pos="512"/>
        <p:guide pos="7588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2018/7/18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FFEE-2121-4C4A-AA6A-67396F874B3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17883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FBD33-0E80-4B03-BDEC-5ABB56D8691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851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BE174-D638-475B-A0A6-2E5C6AD14BBC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49186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2709179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38717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642016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FBD33-0E80-4B03-BDEC-5ABB56D8691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85196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FFEE-2121-4C4A-AA6A-67396F874B3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1788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BE174-D638-475B-A0A6-2E5C6AD14BB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49186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0917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79784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00722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987838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66643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2553165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ACECF-13A4-49C3-B819-E09F9EC134D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4064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bg>
      <p:bgPr>
        <a:solidFill>
          <a:srgbClr val="FCFB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97648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2C926-329E-43DE-A990-3A07A2A534C7}" type="datetimeFigureOut">
              <a:rPr lang="zh-CN" altLang="en-US" smtClean="0"/>
              <a:pPr/>
              <a:t>2018/7/18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3CEF-B625-4558-9E75-934060632C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8534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bg>
      <p:bgPr>
        <a:solidFill>
          <a:srgbClr val="FCFB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23644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858750" cy="723265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3000">
                <a:srgbClr val="E6E6E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072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</p:sldLayoutIdLst>
  <p:timing>
    <p:tnLst>
      <p:par>
        <p:cTn id="1" dur="indefinite" restart="never" nodeType="tmRoot"/>
      </p:par>
    </p:tnLst>
  </p:timing>
  <p:txStyles>
    <p:titleStyle>
      <a:lvl1pPr algn="l" defTabSz="91447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0" indent="-228620" algn="l" defTabSz="91447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58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94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33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71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09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48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86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24" indent="-228620" algn="l" defTabSz="91447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9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76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14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53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91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29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67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06" algn="l" defTabSz="9144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2C926-329E-43DE-A990-3A07A2A534C7}" type="datetimeFigureOut">
              <a:rPr lang="zh-CN" altLang="en-US" smtClean="0"/>
              <a:pPr/>
              <a:t>2018/7/18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C3CEF-B625-4558-9E75-934060632C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6989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85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8" y="-645"/>
            <a:ext cx="12860338" cy="7233940"/>
          </a:xfrm>
          <a:prstGeom prst="rect">
            <a:avLst/>
          </a:prstGeom>
        </p:spPr>
      </p:pic>
      <p:sp>
        <p:nvSpPr>
          <p:cNvPr id="14" name="矩形 259"/>
          <p:cNvSpPr>
            <a:spLocks noChangeArrowheads="1"/>
          </p:cNvSpPr>
          <p:nvPr/>
        </p:nvSpPr>
        <p:spPr bwMode="auto">
          <a:xfrm>
            <a:off x="1748855" y="2248173"/>
            <a:ext cx="936104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6600" b="1" cap="all" dirty="0" smtClean="0">
                <a:solidFill>
                  <a:srgbClr val="2E7438"/>
                </a:solidFill>
                <a:cs typeface="Arial" panose="020B0604020202020204" pitchFamily="34" charset="0"/>
              </a:rPr>
              <a:t>昆明市绿色和智慧发展</a:t>
            </a:r>
            <a:endParaRPr lang="zh-CN" altLang="en-US" sz="6600" b="1" cap="all" dirty="0">
              <a:solidFill>
                <a:srgbClr val="2E7438"/>
              </a:solidFill>
              <a:cs typeface="Arial" panose="020B0604020202020204" pitchFamily="34" charset="0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3693071" y="4264397"/>
            <a:ext cx="5184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400" cap="all" dirty="0" smtClean="0">
                <a:solidFill>
                  <a:srgbClr val="063A3C"/>
                </a:solidFill>
                <a:cs typeface="Arial" panose="020B0604020202020204" pitchFamily="34" charset="0"/>
              </a:rPr>
              <a:t>昆明市发展和改革委</a:t>
            </a:r>
            <a:r>
              <a:rPr lang="zh-CN" altLang="en-US" sz="2400" cap="all" dirty="0" smtClean="0">
                <a:solidFill>
                  <a:srgbClr val="063A3C"/>
                </a:solidFill>
                <a:cs typeface="Arial" panose="020B0604020202020204" pitchFamily="34" charset="0"/>
              </a:rPr>
              <a:t>员会</a:t>
            </a:r>
            <a:endParaRPr lang="zh-CN" altLang="en-US" sz="2400" cap="all" dirty="0">
              <a:solidFill>
                <a:srgbClr val="063A3C"/>
              </a:solidFill>
              <a:cs typeface="Arial" panose="020B0604020202020204" pitchFamily="34" charset="0"/>
            </a:endParaRPr>
          </a:p>
        </p:txBody>
      </p:sp>
      <p:sp>
        <p:nvSpPr>
          <p:cNvPr id="17" name="矩形 259"/>
          <p:cNvSpPr>
            <a:spLocks noChangeArrowheads="1"/>
          </p:cNvSpPr>
          <p:nvPr/>
        </p:nvSpPr>
        <p:spPr bwMode="auto">
          <a:xfrm>
            <a:off x="4773191" y="4912469"/>
            <a:ext cx="30243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2000" cap="all" dirty="0" smtClean="0">
                <a:cs typeface="Arial" panose="020B0604020202020204" pitchFamily="34" charset="0"/>
              </a:rPr>
              <a:t>2018</a:t>
            </a:r>
            <a:r>
              <a:rPr lang="zh-CN" altLang="en-US" sz="2000" cap="all" dirty="0" smtClean="0">
                <a:cs typeface="Arial" panose="020B0604020202020204" pitchFamily="34" charset="0"/>
              </a:rPr>
              <a:t>年</a:t>
            </a:r>
            <a:r>
              <a:rPr lang="en-US" altLang="zh-CN" sz="2000" cap="all" dirty="0" smtClean="0">
                <a:cs typeface="Arial" panose="020B0604020202020204" pitchFamily="34" charset="0"/>
              </a:rPr>
              <a:t>7</a:t>
            </a:r>
            <a:r>
              <a:rPr lang="zh-CN" altLang="en-US" sz="2000" cap="all" dirty="0" smtClean="0">
                <a:cs typeface="Arial" panose="020B0604020202020204" pitchFamily="34" charset="0"/>
              </a:rPr>
              <a:t>月</a:t>
            </a:r>
            <a:r>
              <a:rPr lang="en-US" altLang="zh-CN" sz="2000" cap="all" dirty="0" smtClean="0">
                <a:cs typeface="Arial" panose="020B0604020202020204" pitchFamily="34" charset="0"/>
              </a:rPr>
              <a:t>18</a:t>
            </a:r>
            <a:r>
              <a:rPr lang="zh-CN" altLang="en-US" sz="2000" cap="all" dirty="0" smtClean="0">
                <a:cs typeface="Arial" panose="020B0604020202020204" pitchFamily="34" charset="0"/>
              </a:rPr>
              <a:t>日</a:t>
            </a:r>
            <a:endParaRPr lang="zh-CN" altLang="en-US" sz="2000" cap="all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1261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8" y="-645"/>
            <a:ext cx="12860338" cy="7233940"/>
          </a:xfrm>
          <a:prstGeom prst="rect">
            <a:avLst/>
          </a:prstGeom>
        </p:spPr>
      </p:pic>
      <p:sp>
        <p:nvSpPr>
          <p:cNvPr id="5" name="平行四边形 4"/>
          <p:cNvSpPr/>
          <p:nvPr/>
        </p:nvSpPr>
        <p:spPr>
          <a:xfrm>
            <a:off x="6213351" y="1600101"/>
            <a:ext cx="3961098" cy="2214678"/>
          </a:xfrm>
          <a:prstGeom prst="parallelogram">
            <a:avLst>
              <a:gd name="adj" fmla="val 35443"/>
            </a:avLst>
          </a:prstGeom>
          <a:solidFill>
            <a:srgbClr val="8CC94C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 sz="822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189015" y="4048373"/>
            <a:ext cx="3961098" cy="2214678"/>
          </a:xfrm>
          <a:prstGeom prst="parallelogram">
            <a:avLst>
              <a:gd name="adj" fmla="val 35443"/>
            </a:avLst>
          </a:prstGeom>
          <a:solidFill>
            <a:srgbClr val="10803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 sz="822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9781367" y="3026664"/>
            <a:ext cx="368485" cy="502182"/>
          </a:xfrm>
          <a:prstGeom prst="chevron">
            <a:avLst/>
          </a:prstGeom>
          <a:solidFill>
            <a:srgbClr val="8CC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 flipH="1">
            <a:off x="2905856" y="3415998"/>
            <a:ext cx="368485" cy="502182"/>
          </a:xfrm>
          <a:prstGeom prst="chevron">
            <a:avLst/>
          </a:prstGeom>
          <a:solidFill>
            <a:srgbClr val="108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等腰三角形 22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0743" y="1888133"/>
            <a:ext cx="5400600" cy="1205355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目前我市已经与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瑞士苏黎世、美国波特兰、美国能源基金会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等城市和机构在低碳城市建设方面开展合作。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1463" y="4480421"/>
            <a:ext cx="5256584" cy="1574687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我们希望与欧方城市进一步拓展合作领域，共同开展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循环经济、节能减排、污染防治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等重点领域的关键技术研究，促进科研成果转化应用。</a:t>
            </a:r>
          </a:p>
        </p:txBody>
      </p:sp>
      <p:sp>
        <p:nvSpPr>
          <p:cNvPr id="27" name="矩形 1"/>
          <p:cNvSpPr>
            <a:spLocks noChangeArrowheads="1"/>
          </p:cNvSpPr>
          <p:nvPr/>
        </p:nvSpPr>
        <p:spPr bwMode="auto">
          <a:xfrm>
            <a:off x="0" y="808013"/>
            <a:ext cx="2324919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2" name="文本框 7"/>
          <p:cNvSpPr txBox="1">
            <a:spLocks noChangeArrowheads="1"/>
          </p:cNvSpPr>
          <p:nvPr/>
        </p:nvSpPr>
        <p:spPr bwMode="auto">
          <a:xfrm>
            <a:off x="452711" y="8080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合作重点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4378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图片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8" y="-645"/>
            <a:ext cx="12860338" cy="7233940"/>
          </a:xfrm>
          <a:prstGeom prst="rect">
            <a:avLst/>
          </a:prstGeom>
        </p:spPr>
      </p:pic>
      <p:sp>
        <p:nvSpPr>
          <p:cNvPr id="144" name="文本框 808"/>
          <p:cNvSpPr txBox="1">
            <a:spLocks noChangeArrowheads="1"/>
          </p:cNvSpPr>
          <p:nvPr/>
        </p:nvSpPr>
        <p:spPr bwMode="auto">
          <a:xfrm>
            <a:off x="1388815" y="2896245"/>
            <a:ext cx="9705336" cy="58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18" tIns="48210" rIns="96418" bIns="4821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9pPr>
          </a:lstStyle>
          <a:p>
            <a:pPr algn="ctr" defTabSz="12853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kern="0" dirty="0" smtClean="0">
                <a:solidFill>
                  <a:srgbClr val="108136"/>
                </a:solidFill>
                <a:latin typeface="Impact" pitchFamily="34" charset="0"/>
              </a:rPr>
              <a:t>一、</a:t>
            </a:r>
            <a:r>
              <a:rPr lang="en-US" altLang="zh-CN" sz="3200" b="1" kern="0" dirty="0" smtClean="0">
                <a:solidFill>
                  <a:srgbClr val="108136"/>
                </a:solidFill>
                <a:latin typeface="Impact" pitchFamily="34" charset="0"/>
              </a:rPr>
              <a:t> </a:t>
            </a:r>
            <a:r>
              <a:rPr lang="zh-CN" altLang="en-US" sz="3200" b="1" kern="0" dirty="0" smtClean="0">
                <a:solidFill>
                  <a:srgbClr val="108136"/>
                </a:solidFill>
                <a:latin typeface="Impact" pitchFamily="34" charset="0"/>
              </a:rPr>
              <a:t>努力践行绿色发展理念，加快建设“两型”社会</a:t>
            </a:r>
            <a:endParaRPr lang="zh-CN" altLang="en-US" sz="3200" b="1" kern="0" dirty="0">
              <a:solidFill>
                <a:srgbClr val="108136"/>
              </a:solidFill>
              <a:latin typeface="Impact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12800" y="775660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solidFill>
                  <a:srgbClr val="2E743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145" name="文本框 809"/>
          <p:cNvSpPr txBox="1">
            <a:spLocks noChangeArrowheads="1"/>
          </p:cNvSpPr>
          <p:nvPr/>
        </p:nvSpPr>
        <p:spPr bwMode="auto">
          <a:xfrm>
            <a:off x="1377008" y="3904357"/>
            <a:ext cx="9222832" cy="5898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18" tIns="48210" rIns="96418" bIns="4821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9pPr>
          </a:lstStyle>
          <a:p>
            <a:pPr algn="ctr" defTabSz="12853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kern="0" dirty="0" smtClean="0">
                <a:solidFill>
                  <a:srgbClr val="8CC94C"/>
                </a:solidFill>
                <a:latin typeface="Impact" pitchFamily="34" charset="0"/>
              </a:rPr>
              <a:t>二、加快智慧城市建设，推动经济社会向高端发展</a:t>
            </a:r>
            <a:endParaRPr lang="zh-CN" altLang="en-US" sz="3200" b="1" kern="0" dirty="0">
              <a:solidFill>
                <a:srgbClr val="8CC94C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05033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1"/>
          <p:cNvSpPr>
            <a:spLocks noChangeArrowheads="1"/>
          </p:cNvSpPr>
          <p:nvPr/>
        </p:nvSpPr>
        <p:spPr bwMode="auto">
          <a:xfrm>
            <a:off x="965961" y="1083794"/>
            <a:ext cx="2258375" cy="781809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3" name="文本框 7"/>
          <p:cNvSpPr txBox="1">
            <a:spLocks noChangeArrowheads="1"/>
          </p:cNvSpPr>
          <p:nvPr/>
        </p:nvSpPr>
        <p:spPr bwMode="auto">
          <a:xfrm>
            <a:off x="1103528" y="1240061"/>
            <a:ext cx="2004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顶层设计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8" name="燕尾形 9"/>
          <p:cNvSpPr>
            <a:spLocks noChangeArrowheads="1"/>
          </p:cNvSpPr>
          <p:nvPr/>
        </p:nvSpPr>
        <p:spPr bwMode="auto">
          <a:xfrm>
            <a:off x="0" y="1105558"/>
            <a:ext cx="500558" cy="753349"/>
          </a:xfrm>
          <a:prstGeom prst="chevron">
            <a:avLst>
              <a:gd name="adj" fmla="val 50000"/>
            </a:avLst>
          </a:prstGeom>
          <a:solidFill>
            <a:srgbClr val="8CC94C"/>
          </a:soli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6" name="燕尾形 9"/>
          <p:cNvSpPr>
            <a:spLocks noChangeArrowheads="1"/>
          </p:cNvSpPr>
          <p:nvPr/>
        </p:nvSpPr>
        <p:spPr bwMode="auto">
          <a:xfrm>
            <a:off x="415179" y="1105558"/>
            <a:ext cx="500558" cy="753349"/>
          </a:xfrm>
          <a:prstGeom prst="chevron">
            <a:avLst>
              <a:gd name="adj" fmla="val 50000"/>
            </a:avLst>
          </a:prstGeom>
          <a:solidFill>
            <a:srgbClr val="8CC94C"/>
          </a:soli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7" name="燕尾形 9"/>
          <p:cNvSpPr>
            <a:spLocks noChangeArrowheads="1"/>
          </p:cNvSpPr>
          <p:nvPr/>
        </p:nvSpPr>
        <p:spPr bwMode="auto">
          <a:xfrm rot="162965">
            <a:off x="3301344" y="1105558"/>
            <a:ext cx="500558" cy="753349"/>
          </a:xfrm>
          <a:prstGeom prst="chevron">
            <a:avLst>
              <a:gd name="adj" fmla="val 50000"/>
            </a:avLst>
          </a:prstGeom>
          <a:solidFill>
            <a:srgbClr val="108136"/>
          </a:solidFill>
          <a:ln w="3175" algn="ctr">
            <a:noFill/>
            <a:miter lim="800000"/>
            <a:headEnd/>
            <a:tailEnd/>
          </a:ln>
          <a:effectLst/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4" name="燕尾形 9"/>
          <p:cNvSpPr>
            <a:spLocks noChangeArrowheads="1"/>
          </p:cNvSpPr>
          <p:nvPr/>
        </p:nvSpPr>
        <p:spPr bwMode="auto">
          <a:xfrm>
            <a:off x="3681368" y="1105558"/>
            <a:ext cx="500559" cy="753349"/>
          </a:xfrm>
          <a:prstGeom prst="chevron">
            <a:avLst>
              <a:gd name="adj" fmla="val 50000"/>
            </a:avLst>
          </a:prstGeom>
          <a:solidFill>
            <a:srgbClr val="108136"/>
          </a:solidFill>
          <a:ln w="3175" algn="ctr">
            <a:noFill/>
            <a:miter lim="800000"/>
            <a:headEnd/>
            <a:tailEnd/>
          </a:ln>
          <a:effectLst/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6" name="组合 105"/>
          <p:cNvGrpSpPr/>
          <p:nvPr/>
        </p:nvGrpSpPr>
        <p:grpSpPr>
          <a:xfrm>
            <a:off x="7749347" y="4550423"/>
            <a:ext cx="1075030" cy="1075274"/>
            <a:chOff x="3832873" y="2297208"/>
            <a:chExt cx="1516550" cy="1516550"/>
          </a:xfrm>
        </p:grpSpPr>
        <p:grpSp>
          <p:nvGrpSpPr>
            <p:cNvPr id="7" name="组合 106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9" name="同心圆 108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defTabSz="128544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531" kern="0">
                  <a:solidFill>
                    <a:sysClr val="windowText" lastClr="000000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110" name="椭圆 10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defTabSz="128544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531" kern="0">
                  <a:solidFill>
                    <a:sysClr val="window" lastClr="FFFFFF"/>
                  </a:solidFill>
                  <a:latin typeface="Calibri"/>
                  <a:ea typeface="宋体"/>
                </a:endParaRPr>
              </a:p>
            </p:txBody>
          </p:sp>
        </p:grpSp>
        <p:sp>
          <p:nvSpPr>
            <p:cNvPr id="108" name="椭圆 107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rgbClr val="10813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110"/>
          <p:cNvGrpSpPr/>
          <p:nvPr/>
        </p:nvGrpSpPr>
        <p:grpSpPr>
          <a:xfrm>
            <a:off x="7749347" y="2674520"/>
            <a:ext cx="1075030" cy="1075274"/>
            <a:chOff x="3832873" y="2297208"/>
            <a:chExt cx="1516550" cy="1516550"/>
          </a:xfrm>
        </p:grpSpPr>
        <p:grpSp>
          <p:nvGrpSpPr>
            <p:cNvPr id="9" name="组合 111"/>
            <p:cNvGrpSpPr/>
            <p:nvPr/>
          </p:nvGrpSpPr>
          <p:grpSpPr>
            <a:xfrm>
              <a:off x="3832873" y="2297208"/>
              <a:ext cx="1516550" cy="151655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14" name="同心圆 1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defTabSz="128544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531" kern="0">
                  <a:solidFill>
                    <a:sysClr val="windowText" lastClr="000000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115" name="椭圆 1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defTabSz="128544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531" kern="0">
                  <a:solidFill>
                    <a:sysClr val="window" lastClr="FFFFFF"/>
                  </a:solidFill>
                  <a:latin typeface="Calibri"/>
                  <a:ea typeface="宋体"/>
                </a:endParaRPr>
              </a:p>
            </p:txBody>
          </p:sp>
        </p:grpSp>
        <p:sp>
          <p:nvSpPr>
            <p:cNvPr id="113" name="椭圆 112"/>
            <p:cNvSpPr/>
            <p:nvPr/>
          </p:nvSpPr>
          <p:spPr>
            <a:xfrm>
              <a:off x="3983164" y="2466913"/>
              <a:ext cx="1185736" cy="1185736"/>
            </a:xfrm>
            <a:prstGeom prst="ellipse">
              <a:avLst/>
            </a:prstGeom>
            <a:solidFill>
              <a:srgbClr val="8CC94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Group 34"/>
          <p:cNvGrpSpPr/>
          <p:nvPr/>
        </p:nvGrpSpPr>
        <p:grpSpPr>
          <a:xfrm>
            <a:off x="8076371" y="3040835"/>
            <a:ext cx="420983" cy="342643"/>
            <a:chOff x="1550139" y="1314466"/>
            <a:chExt cx="509139" cy="414300"/>
          </a:xfrm>
          <a:solidFill>
            <a:schemeClr val="bg1"/>
          </a:solidFill>
        </p:grpSpPr>
        <p:sp>
          <p:nvSpPr>
            <p:cNvPr id="117" name="Freeform 5"/>
            <p:cNvSpPr>
              <a:spLocks noEditPoints="1"/>
            </p:cNvSpPr>
            <p:nvPr/>
          </p:nvSpPr>
          <p:spPr bwMode="auto">
            <a:xfrm>
              <a:off x="1550139" y="1314466"/>
              <a:ext cx="509139" cy="414300"/>
            </a:xfrm>
            <a:custGeom>
              <a:avLst/>
              <a:gdLst>
                <a:gd name="T0" fmla="*/ 78 w 153"/>
                <a:gd name="T1" fmla="*/ 0 h 125"/>
                <a:gd name="T2" fmla="*/ 0 w 153"/>
                <a:gd name="T3" fmla="*/ 69 h 125"/>
                <a:gd name="T4" fmla="*/ 15 w 153"/>
                <a:gd name="T5" fmla="*/ 69 h 125"/>
                <a:gd name="T6" fmla="*/ 21 w 153"/>
                <a:gd name="T7" fmla="*/ 64 h 125"/>
                <a:gd name="T8" fmla="*/ 21 w 153"/>
                <a:gd name="T9" fmla="*/ 121 h 125"/>
                <a:gd name="T10" fmla="*/ 24 w 153"/>
                <a:gd name="T11" fmla="*/ 125 h 125"/>
                <a:gd name="T12" fmla="*/ 62 w 153"/>
                <a:gd name="T13" fmla="*/ 125 h 125"/>
                <a:gd name="T14" fmla="*/ 63 w 153"/>
                <a:gd name="T15" fmla="*/ 93 h 125"/>
                <a:gd name="T16" fmla="*/ 67 w 153"/>
                <a:gd name="T17" fmla="*/ 88 h 125"/>
                <a:gd name="T18" fmla="*/ 83 w 153"/>
                <a:gd name="T19" fmla="*/ 88 h 125"/>
                <a:gd name="T20" fmla="*/ 89 w 153"/>
                <a:gd name="T21" fmla="*/ 93 h 125"/>
                <a:gd name="T22" fmla="*/ 89 w 153"/>
                <a:gd name="T23" fmla="*/ 125 h 125"/>
                <a:gd name="T24" fmla="*/ 126 w 153"/>
                <a:gd name="T25" fmla="*/ 125 h 125"/>
                <a:gd name="T26" fmla="*/ 130 w 153"/>
                <a:gd name="T27" fmla="*/ 120 h 125"/>
                <a:gd name="T28" fmla="*/ 130 w 153"/>
                <a:gd name="T29" fmla="*/ 63 h 125"/>
                <a:gd name="T30" fmla="*/ 136 w 153"/>
                <a:gd name="T31" fmla="*/ 69 h 125"/>
                <a:gd name="T32" fmla="*/ 153 w 153"/>
                <a:gd name="T33" fmla="*/ 69 h 125"/>
                <a:gd name="T34" fmla="*/ 78 w 153"/>
                <a:gd name="T35" fmla="*/ 0 h 125"/>
                <a:gd name="T36" fmla="*/ 76 w 153"/>
                <a:gd name="T37" fmla="*/ 76 h 125"/>
                <a:gd name="T38" fmla="*/ 60 w 153"/>
                <a:gd name="T39" fmla="*/ 60 h 125"/>
                <a:gd name="T40" fmla="*/ 76 w 153"/>
                <a:gd name="T41" fmla="*/ 43 h 125"/>
                <a:gd name="T42" fmla="*/ 92 w 153"/>
                <a:gd name="T43" fmla="*/ 60 h 125"/>
                <a:gd name="T44" fmla="*/ 76 w 153"/>
                <a:gd name="T45" fmla="*/ 7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3" h="125">
                  <a:moveTo>
                    <a:pt x="78" y="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5" y="78"/>
                    <a:pt x="15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1" y="121"/>
                    <a:pt x="21" y="125"/>
                    <a:pt x="24" y="125"/>
                  </a:cubicBezTo>
                  <a:cubicBezTo>
                    <a:pt x="28" y="125"/>
                    <a:pt x="62" y="125"/>
                    <a:pt x="62" y="125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3" y="93"/>
                    <a:pt x="62" y="88"/>
                    <a:pt x="67" y="88"/>
                  </a:cubicBezTo>
                  <a:cubicBezTo>
                    <a:pt x="83" y="88"/>
                    <a:pt x="83" y="88"/>
                    <a:pt x="83" y="88"/>
                  </a:cubicBezTo>
                  <a:cubicBezTo>
                    <a:pt x="89" y="88"/>
                    <a:pt x="89" y="93"/>
                    <a:pt x="89" y="93"/>
                  </a:cubicBezTo>
                  <a:cubicBezTo>
                    <a:pt x="89" y="125"/>
                    <a:pt x="89" y="125"/>
                    <a:pt x="89" y="125"/>
                  </a:cubicBezTo>
                  <a:cubicBezTo>
                    <a:pt x="89" y="125"/>
                    <a:pt x="121" y="125"/>
                    <a:pt x="126" y="125"/>
                  </a:cubicBezTo>
                  <a:cubicBezTo>
                    <a:pt x="131" y="125"/>
                    <a:pt x="130" y="120"/>
                    <a:pt x="130" y="120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8" y="77"/>
                    <a:pt x="153" y="69"/>
                    <a:pt x="153" y="69"/>
                  </a:cubicBezTo>
                  <a:lnTo>
                    <a:pt x="78" y="0"/>
                  </a:lnTo>
                  <a:close/>
                  <a:moveTo>
                    <a:pt x="76" y="76"/>
                  </a:moveTo>
                  <a:cubicBezTo>
                    <a:pt x="67" y="76"/>
                    <a:pt x="60" y="69"/>
                    <a:pt x="60" y="60"/>
                  </a:cubicBezTo>
                  <a:cubicBezTo>
                    <a:pt x="60" y="50"/>
                    <a:pt x="67" y="43"/>
                    <a:pt x="76" y="43"/>
                  </a:cubicBezTo>
                  <a:cubicBezTo>
                    <a:pt x="85" y="43"/>
                    <a:pt x="92" y="50"/>
                    <a:pt x="92" y="60"/>
                  </a:cubicBezTo>
                  <a:cubicBezTo>
                    <a:pt x="92" y="69"/>
                    <a:pt x="85" y="76"/>
                    <a:pt x="76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6"/>
            <p:cNvSpPr>
              <a:spLocks/>
            </p:cNvSpPr>
            <p:nvPr/>
          </p:nvSpPr>
          <p:spPr bwMode="auto">
            <a:xfrm>
              <a:off x="1949464" y="1366877"/>
              <a:ext cx="49916" cy="102328"/>
            </a:xfrm>
            <a:custGeom>
              <a:avLst/>
              <a:gdLst>
                <a:gd name="T0" fmla="*/ 20 w 20"/>
                <a:gd name="T1" fmla="*/ 41 h 41"/>
                <a:gd name="T2" fmla="*/ 20 w 20"/>
                <a:gd name="T3" fmla="*/ 0 h 41"/>
                <a:gd name="T4" fmla="*/ 0 w 20"/>
                <a:gd name="T5" fmla="*/ 0 h 41"/>
                <a:gd name="T6" fmla="*/ 0 w 20"/>
                <a:gd name="T7" fmla="*/ 24 h 41"/>
                <a:gd name="T8" fmla="*/ 20 w 20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1">
                  <a:moveTo>
                    <a:pt x="20" y="41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20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Oval 7"/>
            <p:cNvSpPr>
              <a:spLocks noChangeArrowheads="1"/>
            </p:cNvSpPr>
            <p:nvPr/>
          </p:nvSpPr>
          <p:spPr bwMode="auto">
            <a:xfrm>
              <a:off x="1777255" y="1484179"/>
              <a:ext cx="52412" cy="5490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" name="Freeform 20"/>
          <p:cNvSpPr>
            <a:spLocks noEditPoints="1"/>
          </p:cNvSpPr>
          <p:nvPr/>
        </p:nvSpPr>
        <p:spPr bwMode="auto">
          <a:xfrm>
            <a:off x="8077143" y="4932839"/>
            <a:ext cx="419438" cy="285088"/>
          </a:xfrm>
          <a:custGeom>
            <a:avLst/>
            <a:gdLst>
              <a:gd name="T0" fmla="*/ 135 w 157"/>
              <a:gd name="T1" fmla="*/ 46 h 107"/>
              <a:gd name="T2" fmla="*/ 136 w 157"/>
              <a:gd name="T3" fmla="*/ 37 h 107"/>
              <a:gd name="T4" fmla="*/ 99 w 157"/>
              <a:gd name="T5" fmla="*/ 0 h 107"/>
              <a:gd name="T6" fmla="*/ 73 w 157"/>
              <a:gd name="T7" fmla="*/ 18 h 107"/>
              <a:gd name="T8" fmla="*/ 45 w 157"/>
              <a:gd name="T9" fmla="*/ 8 h 107"/>
              <a:gd name="T10" fmla="*/ 19 w 157"/>
              <a:gd name="T11" fmla="*/ 40 h 107"/>
              <a:gd name="T12" fmla="*/ 20 w 157"/>
              <a:gd name="T13" fmla="*/ 47 h 107"/>
              <a:gd name="T14" fmla="*/ 0 w 157"/>
              <a:gd name="T15" fmla="*/ 76 h 107"/>
              <a:gd name="T16" fmla="*/ 31 w 157"/>
              <a:gd name="T17" fmla="*/ 107 h 107"/>
              <a:gd name="T18" fmla="*/ 126 w 157"/>
              <a:gd name="T19" fmla="*/ 107 h 107"/>
              <a:gd name="T20" fmla="*/ 157 w 157"/>
              <a:gd name="T21" fmla="*/ 76 h 107"/>
              <a:gd name="T22" fmla="*/ 135 w 157"/>
              <a:gd name="T23" fmla="*/ 46 h 107"/>
              <a:gd name="T24" fmla="*/ 120 w 157"/>
              <a:gd name="T25" fmla="*/ 100 h 107"/>
              <a:gd name="T26" fmla="*/ 79 w 157"/>
              <a:gd name="T27" fmla="*/ 100 h 107"/>
              <a:gd name="T28" fmla="*/ 103 w 157"/>
              <a:gd name="T29" fmla="*/ 75 h 107"/>
              <a:gd name="T30" fmla="*/ 102 w 157"/>
              <a:gd name="T31" fmla="*/ 72 h 107"/>
              <a:gd name="T32" fmla="*/ 92 w 157"/>
              <a:gd name="T33" fmla="*/ 72 h 107"/>
              <a:gd name="T34" fmla="*/ 92 w 157"/>
              <a:gd name="T35" fmla="*/ 68 h 107"/>
              <a:gd name="T36" fmla="*/ 92 w 157"/>
              <a:gd name="T37" fmla="*/ 37 h 107"/>
              <a:gd name="T38" fmla="*/ 90 w 157"/>
              <a:gd name="T39" fmla="*/ 36 h 107"/>
              <a:gd name="T40" fmla="*/ 64 w 157"/>
              <a:gd name="T41" fmla="*/ 36 h 107"/>
              <a:gd name="T42" fmla="*/ 62 w 157"/>
              <a:gd name="T43" fmla="*/ 38 h 107"/>
              <a:gd name="T44" fmla="*/ 62 w 157"/>
              <a:gd name="T45" fmla="*/ 68 h 107"/>
              <a:gd name="T46" fmla="*/ 62 w 157"/>
              <a:gd name="T47" fmla="*/ 73 h 107"/>
              <a:gd name="T48" fmla="*/ 51 w 157"/>
              <a:gd name="T49" fmla="*/ 73 h 107"/>
              <a:gd name="T50" fmla="*/ 50 w 157"/>
              <a:gd name="T51" fmla="*/ 76 h 107"/>
              <a:gd name="T52" fmla="*/ 75 w 157"/>
              <a:gd name="T53" fmla="*/ 100 h 107"/>
              <a:gd name="T54" fmla="*/ 38 w 157"/>
              <a:gd name="T55" fmla="*/ 100 h 107"/>
              <a:gd name="T56" fmla="*/ 11 w 157"/>
              <a:gd name="T57" fmla="*/ 74 h 107"/>
              <a:gd name="T58" fmla="*/ 29 w 157"/>
              <a:gd name="T59" fmla="*/ 50 h 107"/>
              <a:gd name="T60" fmla="*/ 28 w 157"/>
              <a:gd name="T61" fmla="*/ 44 h 107"/>
              <a:gd name="T62" fmla="*/ 50 w 157"/>
              <a:gd name="T63" fmla="*/ 17 h 107"/>
              <a:gd name="T64" fmla="*/ 74 w 157"/>
              <a:gd name="T65" fmla="*/ 29 h 107"/>
              <a:gd name="T66" fmla="*/ 97 w 157"/>
              <a:gd name="T67" fmla="*/ 11 h 107"/>
              <a:gd name="T68" fmla="*/ 128 w 157"/>
              <a:gd name="T69" fmla="*/ 42 h 107"/>
              <a:gd name="T70" fmla="*/ 127 w 157"/>
              <a:gd name="T71" fmla="*/ 50 h 107"/>
              <a:gd name="T72" fmla="*/ 147 w 157"/>
              <a:gd name="T73" fmla="*/ 74 h 107"/>
              <a:gd name="T74" fmla="*/ 120 w 157"/>
              <a:gd name="T75" fmla="*/ 10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57" h="107">
                <a:moveTo>
                  <a:pt x="135" y="46"/>
                </a:moveTo>
                <a:cubicBezTo>
                  <a:pt x="136" y="43"/>
                  <a:pt x="136" y="40"/>
                  <a:pt x="136" y="37"/>
                </a:cubicBezTo>
                <a:cubicBezTo>
                  <a:pt x="136" y="17"/>
                  <a:pt x="120" y="0"/>
                  <a:pt x="99" y="0"/>
                </a:cubicBezTo>
                <a:cubicBezTo>
                  <a:pt x="76" y="0"/>
                  <a:pt x="73" y="18"/>
                  <a:pt x="73" y="18"/>
                </a:cubicBezTo>
                <a:cubicBezTo>
                  <a:pt x="73" y="18"/>
                  <a:pt x="63" y="6"/>
                  <a:pt x="45" y="8"/>
                </a:cubicBezTo>
                <a:cubicBezTo>
                  <a:pt x="30" y="11"/>
                  <a:pt x="19" y="25"/>
                  <a:pt x="19" y="40"/>
                </a:cubicBezTo>
                <a:cubicBezTo>
                  <a:pt x="19" y="42"/>
                  <a:pt x="20" y="45"/>
                  <a:pt x="20" y="47"/>
                </a:cubicBezTo>
                <a:cubicBezTo>
                  <a:pt x="9" y="51"/>
                  <a:pt x="0" y="63"/>
                  <a:pt x="0" y="76"/>
                </a:cubicBezTo>
                <a:cubicBezTo>
                  <a:pt x="0" y="93"/>
                  <a:pt x="14" y="107"/>
                  <a:pt x="31" y="107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43" y="107"/>
                  <a:pt x="157" y="93"/>
                  <a:pt x="157" y="76"/>
                </a:cubicBezTo>
                <a:cubicBezTo>
                  <a:pt x="157" y="62"/>
                  <a:pt x="148" y="50"/>
                  <a:pt x="135" y="46"/>
                </a:cubicBezTo>
                <a:close/>
                <a:moveTo>
                  <a:pt x="120" y="100"/>
                </a:moveTo>
                <a:cubicBezTo>
                  <a:pt x="79" y="100"/>
                  <a:pt x="79" y="100"/>
                  <a:pt x="79" y="100"/>
                </a:cubicBezTo>
                <a:cubicBezTo>
                  <a:pt x="82" y="97"/>
                  <a:pt x="103" y="75"/>
                  <a:pt x="103" y="75"/>
                </a:cubicBezTo>
                <a:cubicBezTo>
                  <a:pt x="103" y="75"/>
                  <a:pt x="106" y="72"/>
                  <a:pt x="102" y="72"/>
                </a:cubicBezTo>
                <a:cubicBezTo>
                  <a:pt x="98" y="72"/>
                  <a:pt x="92" y="72"/>
                  <a:pt x="92" y="72"/>
                </a:cubicBezTo>
                <a:cubicBezTo>
                  <a:pt x="92" y="72"/>
                  <a:pt x="92" y="71"/>
                  <a:pt x="92" y="68"/>
                </a:cubicBezTo>
                <a:cubicBezTo>
                  <a:pt x="92" y="60"/>
                  <a:pt x="92" y="43"/>
                  <a:pt x="92" y="37"/>
                </a:cubicBezTo>
                <a:cubicBezTo>
                  <a:pt x="92" y="37"/>
                  <a:pt x="92" y="36"/>
                  <a:pt x="90" y="36"/>
                </a:cubicBezTo>
                <a:cubicBezTo>
                  <a:pt x="88" y="36"/>
                  <a:pt x="67" y="36"/>
                  <a:pt x="64" y="36"/>
                </a:cubicBezTo>
                <a:cubicBezTo>
                  <a:pt x="61" y="36"/>
                  <a:pt x="62" y="38"/>
                  <a:pt x="62" y="38"/>
                </a:cubicBezTo>
                <a:cubicBezTo>
                  <a:pt x="62" y="44"/>
                  <a:pt x="62" y="60"/>
                  <a:pt x="62" y="68"/>
                </a:cubicBezTo>
                <a:cubicBezTo>
                  <a:pt x="62" y="71"/>
                  <a:pt x="62" y="73"/>
                  <a:pt x="62" y="73"/>
                </a:cubicBezTo>
                <a:cubicBezTo>
                  <a:pt x="62" y="73"/>
                  <a:pt x="54" y="73"/>
                  <a:pt x="51" y="73"/>
                </a:cubicBezTo>
                <a:cubicBezTo>
                  <a:pt x="47" y="73"/>
                  <a:pt x="50" y="76"/>
                  <a:pt x="50" y="76"/>
                </a:cubicBezTo>
                <a:cubicBezTo>
                  <a:pt x="75" y="100"/>
                  <a:pt x="75" y="100"/>
                  <a:pt x="75" y="100"/>
                </a:cubicBezTo>
                <a:cubicBezTo>
                  <a:pt x="38" y="100"/>
                  <a:pt x="38" y="100"/>
                  <a:pt x="38" y="100"/>
                </a:cubicBezTo>
                <a:cubicBezTo>
                  <a:pt x="23" y="100"/>
                  <a:pt x="11" y="89"/>
                  <a:pt x="11" y="74"/>
                </a:cubicBezTo>
                <a:cubicBezTo>
                  <a:pt x="11" y="63"/>
                  <a:pt x="18" y="54"/>
                  <a:pt x="29" y="50"/>
                </a:cubicBezTo>
                <a:cubicBezTo>
                  <a:pt x="28" y="48"/>
                  <a:pt x="28" y="46"/>
                  <a:pt x="28" y="44"/>
                </a:cubicBezTo>
                <a:cubicBezTo>
                  <a:pt x="28" y="32"/>
                  <a:pt x="37" y="20"/>
                  <a:pt x="50" y="17"/>
                </a:cubicBezTo>
                <a:cubicBezTo>
                  <a:pt x="65" y="15"/>
                  <a:pt x="74" y="29"/>
                  <a:pt x="74" y="29"/>
                </a:cubicBezTo>
                <a:cubicBezTo>
                  <a:pt x="74" y="29"/>
                  <a:pt x="77" y="11"/>
                  <a:pt x="97" y="11"/>
                </a:cubicBezTo>
                <a:cubicBezTo>
                  <a:pt x="115" y="11"/>
                  <a:pt x="128" y="25"/>
                  <a:pt x="128" y="42"/>
                </a:cubicBezTo>
                <a:cubicBezTo>
                  <a:pt x="128" y="45"/>
                  <a:pt x="127" y="47"/>
                  <a:pt x="127" y="50"/>
                </a:cubicBezTo>
                <a:cubicBezTo>
                  <a:pt x="138" y="53"/>
                  <a:pt x="147" y="63"/>
                  <a:pt x="147" y="74"/>
                </a:cubicBezTo>
                <a:cubicBezTo>
                  <a:pt x="147" y="89"/>
                  <a:pt x="135" y="100"/>
                  <a:pt x="12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8540" tIns="64270" rIns="128540" bIns="6427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8949655" y="2968253"/>
            <a:ext cx="2079068" cy="466663"/>
          </a:xfrm>
          <a:prstGeom prst="rect">
            <a:avLst/>
          </a:prstGeom>
          <a:noFill/>
        </p:spPr>
        <p:txBody>
          <a:bodyPr wrap="square" lIns="96392" tIns="48195" rIns="96392" bIns="48195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大工作任务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9021663" y="4840461"/>
            <a:ext cx="2079068" cy="835995"/>
          </a:xfrm>
          <a:prstGeom prst="rect">
            <a:avLst/>
          </a:prstGeom>
          <a:noFill/>
        </p:spPr>
        <p:txBody>
          <a:bodyPr wrap="square" lIns="96392" tIns="48195" rIns="96392" bIns="48195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22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个建设专项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028718" y="238969"/>
            <a:ext cx="4801315" cy="369332"/>
          </a:xfrm>
          <a:prstGeom prst="rect">
            <a:avLst/>
          </a:prstGeom>
          <a:effectLst/>
        </p:spPr>
        <p:txBody>
          <a:bodyPr vert="horz" wrap="non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加快智慧城市建设，推动经济社会向高端发展</a:t>
            </a:r>
          </a:p>
        </p:txBody>
      </p:sp>
      <p:sp>
        <p:nvSpPr>
          <p:cNvPr id="74" name="等腰三角形 73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2" name="图片 61" descr="QQ截图2018071802070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64879" y="2176165"/>
            <a:ext cx="3960440" cy="46336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3" name="矩形 62"/>
          <p:cNvSpPr/>
          <p:nvPr/>
        </p:nvSpPr>
        <p:spPr>
          <a:xfrm>
            <a:off x="6069335" y="1168053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打</a:t>
            </a:r>
            <a:r>
              <a:rPr lang="zh-CN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造区</a:t>
            </a:r>
            <a:r>
              <a:rPr lang="zh-CN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域</a:t>
            </a:r>
            <a:r>
              <a:rPr lang="zh-CN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信息辐射中心的核心区、</a:t>
            </a:r>
            <a:r>
              <a:rPr lang="en-US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生态</a:t>
            </a:r>
            <a:r>
              <a:rPr lang="en-US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+”</a:t>
            </a:r>
            <a:r>
              <a:rPr lang="zh-CN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融合发展的示范区、资源</a:t>
            </a:r>
            <a:r>
              <a:rPr lang="en-US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慧</a:t>
            </a:r>
            <a:r>
              <a:rPr lang="en-US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聚的标杆区</a:t>
            </a:r>
            <a:r>
              <a:rPr lang="zh-CN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信息惠民的样板区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1781429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文本框 34"/>
          <p:cNvSpPr txBox="1">
            <a:spLocks noChangeArrowheads="1"/>
          </p:cNvSpPr>
          <p:nvPr/>
        </p:nvSpPr>
        <p:spPr bwMode="auto">
          <a:xfrm>
            <a:off x="1244799" y="1816125"/>
            <a:ext cx="23042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一、部署集约汇聚的智慧城市基础设施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6" name="矩形 35"/>
          <p:cNvSpPr>
            <a:spLocks noChangeArrowheads="1"/>
          </p:cNvSpPr>
          <p:nvPr/>
        </p:nvSpPr>
        <p:spPr bwMode="auto">
          <a:xfrm>
            <a:off x="1316807" y="2752229"/>
            <a:ext cx="2160240" cy="41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智慧城市基础设施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7" name="矩形 36"/>
          <p:cNvSpPr>
            <a:spLocks noChangeArrowheads="1"/>
          </p:cNvSpPr>
          <p:nvPr/>
        </p:nvSpPr>
        <p:spPr bwMode="auto">
          <a:xfrm>
            <a:off x="1330305" y="2544458"/>
            <a:ext cx="1898440" cy="48213"/>
          </a:xfrm>
          <a:prstGeom prst="rect">
            <a:avLst/>
          </a:prstGeom>
          <a:solidFill>
            <a:srgbClr val="8CC9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70" name="矩形 36"/>
          <p:cNvSpPr>
            <a:spLocks noChangeArrowheads="1"/>
          </p:cNvSpPr>
          <p:nvPr/>
        </p:nvSpPr>
        <p:spPr bwMode="auto">
          <a:xfrm>
            <a:off x="4219608" y="2544458"/>
            <a:ext cx="1898440" cy="48213"/>
          </a:xfrm>
          <a:prstGeom prst="rect">
            <a:avLst/>
          </a:prstGeom>
          <a:solidFill>
            <a:srgbClr val="108136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73" name="矩形 36"/>
          <p:cNvSpPr>
            <a:spLocks noChangeArrowheads="1"/>
          </p:cNvSpPr>
          <p:nvPr/>
        </p:nvSpPr>
        <p:spPr bwMode="auto">
          <a:xfrm>
            <a:off x="6909902" y="2544458"/>
            <a:ext cx="1898440" cy="48213"/>
          </a:xfrm>
          <a:prstGeom prst="rect">
            <a:avLst/>
          </a:prstGeom>
          <a:solidFill>
            <a:srgbClr val="8CC9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76" name="矩形 36"/>
          <p:cNvSpPr>
            <a:spLocks noChangeArrowheads="1"/>
          </p:cNvSpPr>
          <p:nvPr/>
        </p:nvSpPr>
        <p:spPr bwMode="auto">
          <a:xfrm>
            <a:off x="9796067" y="2544458"/>
            <a:ext cx="1898440" cy="48213"/>
          </a:xfrm>
          <a:prstGeom prst="rect">
            <a:avLst/>
          </a:prstGeom>
          <a:solidFill>
            <a:srgbClr val="108136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35" name="等腰三角形 34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4028718" y="238969"/>
            <a:ext cx="4801315" cy="369332"/>
          </a:xfrm>
          <a:prstGeom prst="rect">
            <a:avLst/>
          </a:prstGeom>
          <a:effectLst/>
        </p:spPr>
        <p:txBody>
          <a:bodyPr vert="horz" wrap="non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加快智慧城市建设，推动经济社会向高端发展</a:t>
            </a:r>
          </a:p>
        </p:txBody>
      </p: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0" y="880021"/>
            <a:ext cx="4413151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3" name="文本框 7"/>
          <p:cNvSpPr txBox="1">
            <a:spLocks noChangeArrowheads="1"/>
          </p:cNvSpPr>
          <p:nvPr/>
        </p:nvSpPr>
        <p:spPr bwMode="auto">
          <a:xfrm>
            <a:off x="236687" y="880021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大工作任务、</a:t>
            </a:r>
            <a:r>
              <a:rPr lang="en-US" altLang="zh-CN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22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个建设专项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36"/>
          <p:cNvSpPr>
            <a:spLocks noChangeArrowheads="1"/>
          </p:cNvSpPr>
          <p:nvPr/>
        </p:nvSpPr>
        <p:spPr bwMode="auto">
          <a:xfrm>
            <a:off x="1362148" y="5208754"/>
            <a:ext cx="1898440" cy="48213"/>
          </a:xfrm>
          <a:prstGeom prst="rect">
            <a:avLst/>
          </a:prstGeom>
          <a:solidFill>
            <a:srgbClr val="8CC9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29" name="矩形 36"/>
          <p:cNvSpPr>
            <a:spLocks noChangeArrowheads="1"/>
          </p:cNvSpPr>
          <p:nvPr/>
        </p:nvSpPr>
        <p:spPr bwMode="auto">
          <a:xfrm>
            <a:off x="4251451" y="5208754"/>
            <a:ext cx="1898440" cy="48213"/>
          </a:xfrm>
          <a:prstGeom prst="rect">
            <a:avLst/>
          </a:prstGeom>
          <a:solidFill>
            <a:srgbClr val="108136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37" name="矩形 36"/>
          <p:cNvSpPr>
            <a:spLocks noChangeArrowheads="1"/>
          </p:cNvSpPr>
          <p:nvPr/>
        </p:nvSpPr>
        <p:spPr bwMode="auto">
          <a:xfrm>
            <a:off x="6941745" y="5208754"/>
            <a:ext cx="1898440" cy="48213"/>
          </a:xfrm>
          <a:prstGeom prst="rect">
            <a:avLst/>
          </a:prstGeom>
          <a:solidFill>
            <a:srgbClr val="8CC9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40" name="矩形 36"/>
          <p:cNvSpPr>
            <a:spLocks noChangeArrowheads="1"/>
          </p:cNvSpPr>
          <p:nvPr/>
        </p:nvSpPr>
        <p:spPr bwMode="auto">
          <a:xfrm>
            <a:off x="9827910" y="5208754"/>
            <a:ext cx="1898440" cy="48213"/>
          </a:xfrm>
          <a:prstGeom prst="rect">
            <a:avLst/>
          </a:prstGeom>
          <a:solidFill>
            <a:srgbClr val="108136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sz="2109"/>
          </a:p>
        </p:txBody>
      </p:sp>
      <p:sp>
        <p:nvSpPr>
          <p:cNvPr id="41" name="文本框 34"/>
          <p:cNvSpPr txBox="1">
            <a:spLocks noChangeArrowheads="1"/>
          </p:cNvSpPr>
          <p:nvPr/>
        </p:nvSpPr>
        <p:spPr bwMode="auto">
          <a:xfrm>
            <a:off x="4197127" y="1816125"/>
            <a:ext cx="23762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二、提升区域信息资源“慧”聚利用能力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文本框 34"/>
          <p:cNvSpPr txBox="1">
            <a:spLocks noChangeArrowheads="1"/>
          </p:cNvSpPr>
          <p:nvPr/>
        </p:nvSpPr>
        <p:spPr bwMode="auto">
          <a:xfrm>
            <a:off x="6789415" y="1816125"/>
            <a:ext cx="22322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三、打造高效协同的政务服务体系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文本框 34"/>
          <p:cNvSpPr txBox="1">
            <a:spLocks noChangeArrowheads="1"/>
          </p:cNvSpPr>
          <p:nvPr/>
        </p:nvSpPr>
        <p:spPr bwMode="auto">
          <a:xfrm>
            <a:off x="9669735" y="1816125"/>
            <a:ext cx="20849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四、建设精细立体的城市治理模式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文本框 34"/>
          <p:cNvSpPr txBox="1">
            <a:spLocks noChangeArrowheads="1"/>
          </p:cNvSpPr>
          <p:nvPr/>
        </p:nvSpPr>
        <p:spPr bwMode="auto">
          <a:xfrm>
            <a:off x="1244799" y="4480421"/>
            <a:ext cx="20849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五、构建幸福宜居的信息惠民环境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文本框 34"/>
          <p:cNvSpPr txBox="1">
            <a:spLocks noChangeArrowheads="1"/>
          </p:cNvSpPr>
          <p:nvPr/>
        </p:nvSpPr>
        <p:spPr bwMode="auto">
          <a:xfrm>
            <a:off x="4125119" y="4480421"/>
            <a:ext cx="20849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六、形成提质增效的产业发展格局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文本框 34"/>
          <p:cNvSpPr txBox="1">
            <a:spLocks noChangeArrowheads="1"/>
          </p:cNvSpPr>
          <p:nvPr/>
        </p:nvSpPr>
        <p:spPr bwMode="auto">
          <a:xfrm>
            <a:off x="6861423" y="4480421"/>
            <a:ext cx="20849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七、营造创业创新的发展环境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文本框 34"/>
          <p:cNvSpPr txBox="1">
            <a:spLocks noChangeArrowheads="1"/>
          </p:cNvSpPr>
          <p:nvPr/>
        </p:nvSpPr>
        <p:spPr bwMode="auto">
          <a:xfrm>
            <a:off x="9741743" y="4480421"/>
            <a:ext cx="20849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八、提升区域信息融合应用能力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矩形 35"/>
          <p:cNvSpPr>
            <a:spLocks noChangeArrowheads="1"/>
          </p:cNvSpPr>
          <p:nvPr/>
        </p:nvSpPr>
        <p:spPr bwMode="auto">
          <a:xfrm>
            <a:off x="4197127" y="2752229"/>
            <a:ext cx="2232248" cy="41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城市公共信息平台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9" name="矩形 35"/>
          <p:cNvSpPr>
            <a:spLocks noChangeArrowheads="1"/>
          </p:cNvSpPr>
          <p:nvPr/>
        </p:nvSpPr>
        <p:spPr bwMode="auto">
          <a:xfrm>
            <a:off x="6933431" y="2752229"/>
            <a:ext cx="288032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智慧政务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区域经济运行分析和预警平台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0" name="矩形 35"/>
          <p:cNvSpPr>
            <a:spLocks noChangeArrowheads="1"/>
          </p:cNvSpPr>
          <p:nvPr/>
        </p:nvSpPr>
        <p:spPr bwMode="auto">
          <a:xfrm>
            <a:off x="9813751" y="2752229"/>
            <a:ext cx="1728192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智慧交通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智慧城市治理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智慧监管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平安城市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1" name="矩形 35"/>
          <p:cNvSpPr>
            <a:spLocks noChangeArrowheads="1"/>
          </p:cNvSpPr>
          <p:nvPr/>
        </p:nvSpPr>
        <p:spPr bwMode="auto">
          <a:xfrm>
            <a:off x="1388815" y="5416525"/>
            <a:ext cx="1944216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城市一卡通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智慧医疗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智慧社区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智慧教育</a:t>
            </a:r>
            <a:endParaRPr lang="en-GB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2" name="矩形 35"/>
          <p:cNvSpPr>
            <a:spLocks noChangeArrowheads="1"/>
          </p:cNvSpPr>
          <p:nvPr/>
        </p:nvSpPr>
        <p:spPr bwMode="auto">
          <a:xfrm>
            <a:off x="4269135" y="5416525"/>
            <a:ext cx="1944216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智慧农林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智慧旅游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智慧园区</a:t>
            </a:r>
            <a:endParaRPr lang="en-GB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3" name="矩形 35"/>
          <p:cNvSpPr>
            <a:spLocks noChangeArrowheads="1"/>
          </p:cNvSpPr>
          <p:nvPr/>
        </p:nvSpPr>
        <p:spPr bwMode="auto">
          <a:xfrm>
            <a:off x="6933431" y="5416525"/>
            <a:ext cx="1944216" cy="41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企业服务云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4" name="矩形 35"/>
          <p:cNvSpPr>
            <a:spLocks noChangeArrowheads="1"/>
          </p:cNvSpPr>
          <p:nvPr/>
        </p:nvSpPr>
        <p:spPr bwMode="auto">
          <a:xfrm>
            <a:off x="9813751" y="5416525"/>
            <a:ext cx="2376264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城市运营管理中心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智慧城市市民服务平台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6" name="矩形 35"/>
          <p:cNvSpPr>
            <a:spLocks noChangeArrowheads="1"/>
          </p:cNvSpPr>
          <p:nvPr/>
        </p:nvSpPr>
        <p:spPr bwMode="auto">
          <a:xfrm>
            <a:off x="11325919" y="2752229"/>
            <a:ext cx="1368152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智慧应急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智慧环保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智慧水务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智慧征信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8913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/>
          <p:nvPr/>
        </p:nvGrpSpPr>
        <p:grpSpPr>
          <a:xfrm>
            <a:off x="1100783" y="1960141"/>
            <a:ext cx="4896544" cy="208823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圆角矩形 31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9" name="矩形 48"/>
          <p:cNvSpPr/>
          <p:nvPr/>
        </p:nvSpPr>
        <p:spPr>
          <a:xfrm>
            <a:off x="1244799" y="2536205"/>
            <a:ext cx="4752528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打造城市宽带立体的“高速信息公路”，着力提升城市感知能力、网络传输能力及信息处理能力。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2017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年完成互联网基础设施投资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19.56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亿元，全市新增城市宽带接入网络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100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万户，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4G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网络覆盖全市所有乡镇（街道）及行政村。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8" name="TextBox 19"/>
          <p:cNvSpPr txBox="1">
            <a:spLocks noChangeArrowheads="1"/>
          </p:cNvSpPr>
          <p:nvPr/>
        </p:nvSpPr>
        <p:spPr bwMode="auto">
          <a:xfrm>
            <a:off x="1532831" y="2104157"/>
            <a:ext cx="3991395" cy="44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推进智慧城市基础设施建设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等腰三角形 51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028718" y="238969"/>
            <a:ext cx="4801315" cy="369332"/>
          </a:xfrm>
          <a:prstGeom prst="rect">
            <a:avLst/>
          </a:prstGeom>
          <a:effectLst/>
        </p:spPr>
        <p:txBody>
          <a:bodyPr vert="horz" wrap="non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加快智慧城市建设，推动经济社会向高端发展</a:t>
            </a:r>
          </a:p>
        </p:txBody>
      </p:sp>
      <p:sp>
        <p:nvSpPr>
          <p:cNvPr id="34" name="矩形 1"/>
          <p:cNvSpPr>
            <a:spLocks noChangeArrowheads="1"/>
          </p:cNvSpPr>
          <p:nvPr/>
        </p:nvSpPr>
        <p:spPr bwMode="auto">
          <a:xfrm>
            <a:off x="0" y="880021"/>
            <a:ext cx="3549055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7" name="文本框 7"/>
          <p:cNvSpPr txBox="1">
            <a:spLocks noChangeArrowheads="1"/>
          </p:cNvSpPr>
          <p:nvPr/>
        </p:nvSpPr>
        <p:spPr bwMode="auto">
          <a:xfrm>
            <a:off x="164679" y="880021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智慧城市建设进展情况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76" name="组合 30"/>
          <p:cNvGrpSpPr/>
          <p:nvPr/>
        </p:nvGrpSpPr>
        <p:grpSpPr>
          <a:xfrm>
            <a:off x="6645399" y="1960141"/>
            <a:ext cx="4896544" cy="208823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7" name="圆角矩形 76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8" name="圆角矩形 77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79" name="矩形 78"/>
          <p:cNvSpPr/>
          <p:nvPr/>
        </p:nvSpPr>
        <p:spPr>
          <a:xfrm>
            <a:off x="6789415" y="2536205"/>
            <a:ext cx="475252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2017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年昆明市纳入行业统计信息产业企业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217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户，实现营业收入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247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亿元，同比增长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46.7%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。大数据产业（含部分融合带动相关产业）营业总收入超过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590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亿元。“云上云”双创小镇批准成为国家级双创示范基地，累计服务企业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396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家，在孵企业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298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家。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0" name="TextBox 19"/>
          <p:cNvSpPr txBox="1">
            <a:spLocks noChangeArrowheads="1"/>
          </p:cNvSpPr>
          <p:nvPr/>
        </p:nvSpPr>
        <p:spPr bwMode="auto">
          <a:xfrm>
            <a:off x="7293471" y="2104157"/>
            <a:ext cx="3775371" cy="44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加快发展信息产业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1" name="组合 30"/>
          <p:cNvGrpSpPr/>
          <p:nvPr/>
        </p:nvGrpSpPr>
        <p:grpSpPr>
          <a:xfrm>
            <a:off x="1100783" y="4552429"/>
            <a:ext cx="4896544" cy="208823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82" name="圆角矩形 81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3" name="圆角矩形 82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84" name="矩形 83"/>
          <p:cNvSpPr/>
          <p:nvPr/>
        </p:nvSpPr>
        <p:spPr>
          <a:xfrm>
            <a:off x="1172791" y="5128493"/>
            <a:ext cx="4752528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启动“一网四中心”智慧政务服务体系建设，加快昆明政务云应用，提升数据活化、研判智能的政府决策新能力。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5" name="TextBox 19"/>
          <p:cNvSpPr txBox="1">
            <a:spLocks noChangeArrowheads="1"/>
          </p:cNvSpPr>
          <p:nvPr/>
        </p:nvSpPr>
        <p:spPr bwMode="auto">
          <a:xfrm>
            <a:off x="1604839" y="4696445"/>
            <a:ext cx="3775371" cy="44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提升政务服务能力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6" name="组合 30"/>
          <p:cNvGrpSpPr/>
          <p:nvPr/>
        </p:nvGrpSpPr>
        <p:grpSpPr>
          <a:xfrm>
            <a:off x="6645399" y="4480421"/>
            <a:ext cx="4896544" cy="208823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87" name="圆角矩形 86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8" name="圆角矩形 87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89" name="矩形 88"/>
          <p:cNvSpPr/>
          <p:nvPr/>
        </p:nvSpPr>
        <p:spPr>
          <a:xfrm>
            <a:off x="6717407" y="5056485"/>
            <a:ext cx="475252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推进交通出行便民服务软件开发，建设全市健康管理信息系统，开展人脸识别、火车站片区安防设施、公安市级视频专网、主城公共区域免费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WIFI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等科技信息化项目建设，以信息化手段推动构建以人为本、惠及全民的民生服务新体系。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0" name="TextBox 19"/>
          <p:cNvSpPr txBox="1">
            <a:spLocks noChangeArrowheads="1"/>
          </p:cNvSpPr>
          <p:nvPr/>
        </p:nvSpPr>
        <p:spPr bwMode="auto">
          <a:xfrm>
            <a:off x="7077447" y="4624437"/>
            <a:ext cx="3775371" cy="44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提高民生服务水平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674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8" y="-645"/>
            <a:ext cx="12860338" cy="7233940"/>
          </a:xfrm>
          <a:prstGeom prst="rect">
            <a:avLst/>
          </a:prstGeom>
        </p:spPr>
      </p:pic>
      <p:sp>
        <p:nvSpPr>
          <p:cNvPr id="5" name="平行四边形 4"/>
          <p:cNvSpPr/>
          <p:nvPr/>
        </p:nvSpPr>
        <p:spPr>
          <a:xfrm>
            <a:off x="6213351" y="1600101"/>
            <a:ext cx="3961098" cy="2214678"/>
          </a:xfrm>
          <a:prstGeom prst="parallelogram">
            <a:avLst>
              <a:gd name="adj" fmla="val 35443"/>
            </a:avLst>
          </a:prstGeom>
          <a:solidFill>
            <a:srgbClr val="8CC94C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 sz="822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189015" y="4048373"/>
            <a:ext cx="3961098" cy="2214678"/>
          </a:xfrm>
          <a:prstGeom prst="parallelogram">
            <a:avLst>
              <a:gd name="adj" fmla="val 35443"/>
            </a:avLst>
          </a:prstGeom>
          <a:solidFill>
            <a:srgbClr val="10803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 sz="822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9781367" y="3026664"/>
            <a:ext cx="368485" cy="502182"/>
          </a:xfrm>
          <a:prstGeom prst="chevron">
            <a:avLst/>
          </a:prstGeom>
          <a:solidFill>
            <a:srgbClr val="8CC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 flipH="1">
            <a:off x="2905856" y="3415998"/>
            <a:ext cx="368485" cy="502182"/>
          </a:xfrm>
          <a:prstGeom prst="chevron">
            <a:avLst/>
          </a:prstGeom>
          <a:solidFill>
            <a:srgbClr val="108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17" tIns="22659" rIns="45317" bIns="22659" rtlCol="0" anchor="ctr"/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等腰三角形 22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740743" y="2176165"/>
            <a:ext cx="5400600" cy="836023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希望在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半导体、集成电路、智能终端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等电子信息制造领域加强合作。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7487" y="4408413"/>
            <a:ext cx="5256584" cy="1205355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希望</a:t>
            </a:r>
            <a:r>
              <a:rPr lang="zh-CN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共同发展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云计算、大数据、物联网、移动互联网、高端软件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信息技术服务、新型显示、人工智能</a:t>
            </a:r>
            <a:r>
              <a:rPr lang="zh-CN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等。</a:t>
            </a:r>
            <a:endParaRPr lang="zh-CN" alt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文本框 7"/>
          <p:cNvSpPr txBox="1">
            <a:spLocks noChangeArrowheads="1"/>
          </p:cNvSpPr>
          <p:nvPr/>
        </p:nvSpPr>
        <p:spPr bwMode="auto">
          <a:xfrm>
            <a:off x="452711" y="8080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合作重点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028718" y="238969"/>
            <a:ext cx="4801315" cy="369332"/>
          </a:xfrm>
          <a:prstGeom prst="rect">
            <a:avLst/>
          </a:prstGeom>
          <a:effectLst/>
        </p:spPr>
        <p:txBody>
          <a:bodyPr vert="horz" wrap="non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加快智慧城市建设，推动经济社会向高端发展</a:t>
            </a:r>
          </a:p>
        </p:txBody>
      </p:sp>
      <p:sp>
        <p:nvSpPr>
          <p:cNvPr id="19" name="文本框 7"/>
          <p:cNvSpPr txBox="1">
            <a:spLocks noChangeArrowheads="1"/>
          </p:cNvSpPr>
          <p:nvPr/>
        </p:nvSpPr>
        <p:spPr bwMode="auto">
          <a:xfrm>
            <a:off x="605111" y="9604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合作重点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0" y="880021"/>
            <a:ext cx="1820863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6" name="文本框 7"/>
          <p:cNvSpPr txBox="1">
            <a:spLocks noChangeArrowheads="1"/>
          </p:cNvSpPr>
          <p:nvPr/>
        </p:nvSpPr>
        <p:spPr bwMode="auto">
          <a:xfrm>
            <a:off x="164679" y="88002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合作重点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4378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8" y="-645"/>
            <a:ext cx="12860338" cy="7233940"/>
          </a:xfrm>
          <a:prstGeom prst="rect">
            <a:avLst/>
          </a:prstGeom>
        </p:spPr>
      </p:pic>
      <p:sp>
        <p:nvSpPr>
          <p:cNvPr id="14" name="矩形 259"/>
          <p:cNvSpPr>
            <a:spLocks noChangeArrowheads="1"/>
          </p:cNvSpPr>
          <p:nvPr/>
        </p:nvSpPr>
        <p:spPr bwMode="auto">
          <a:xfrm>
            <a:off x="1820863" y="2896245"/>
            <a:ext cx="936104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6600" b="1" cap="all" dirty="0" smtClean="0">
                <a:solidFill>
                  <a:srgbClr val="2E7438"/>
                </a:solidFill>
                <a:cs typeface="Arial" panose="020B0604020202020204" pitchFamily="34" charset="0"/>
              </a:rPr>
              <a:t>谢谢！</a:t>
            </a:r>
            <a:endParaRPr lang="zh-CN" altLang="en-US" sz="6600" b="1" cap="all" dirty="0">
              <a:solidFill>
                <a:srgbClr val="2E7438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1261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图片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8" y="-645"/>
            <a:ext cx="12860338" cy="7233940"/>
          </a:xfrm>
          <a:prstGeom prst="rect">
            <a:avLst/>
          </a:prstGeom>
        </p:spPr>
      </p:pic>
      <p:sp>
        <p:nvSpPr>
          <p:cNvPr id="144" name="文本框 808"/>
          <p:cNvSpPr txBox="1">
            <a:spLocks noChangeArrowheads="1"/>
          </p:cNvSpPr>
          <p:nvPr/>
        </p:nvSpPr>
        <p:spPr bwMode="auto">
          <a:xfrm>
            <a:off x="1388815" y="2896245"/>
            <a:ext cx="9705336" cy="589804"/>
          </a:xfrm>
          <a:prstGeom prst="rect">
            <a:avLst/>
          </a:prstGeom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6418" tIns="48210" rIns="96418" bIns="4821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9pPr>
          </a:lstStyle>
          <a:p>
            <a:pPr algn="ctr" defTabSz="12853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kern="0" dirty="0" smtClean="0">
                <a:solidFill>
                  <a:srgbClr val="108136"/>
                </a:solidFill>
                <a:latin typeface="Impact" pitchFamily="34" charset="0"/>
              </a:rPr>
              <a:t>一、</a:t>
            </a:r>
            <a:r>
              <a:rPr lang="en-US" altLang="zh-CN" sz="3200" b="1" kern="0" dirty="0" smtClean="0">
                <a:solidFill>
                  <a:srgbClr val="108136"/>
                </a:solidFill>
                <a:latin typeface="Impact" pitchFamily="34" charset="0"/>
              </a:rPr>
              <a:t> </a:t>
            </a:r>
            <a:r>
              <a:rPr lang="zh-CN" altLang="en-US" sz="3200" b="1" kern="0" dirty="0" smtClean="0">
                <a:solidFill>
                  <a:srgbClr val="108136"/>
                </a:solidFill>
                <a:latin typeface="Impact" pitchFamily="34" charset="0"/>
              </a:rPr>
              <a:t>努力践行绿色发展理念，加快建设“两型”社会</a:t>
            </a:r>
            <a:endParaRPr lang="zh-CN" altLang="en-US" sz="3200" b="1" kern="0" dirty="0">
              <a:solidFill>
                <a:srgbClr val="108136"/>
              </a:solidFill>
              <a:latin typeface="Impact" pitchFamily="34" charset="0"/>
            </a:endParaRPr>
          </a:p>
        </p:txBody>
      </p:sp>
      <p:sp>
        <p:nvSpPr>
          <p:cNvPr id="145" name="文本框 809"/>
          <p:cNvSpPr txBox="1">
            <a:spLocks noChangeArrowheads="1"/>
          </p:cNvSpPr>
          <p:nvPr/>
        </p:nvSpPr>
        <p:spPr bwMode="auto">
          <a:xfrm>
            <a:off x="1377008" y="3904357"/>
            <a:ext cx="9222832" cy="58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18" tIns="48210" rIns="96418" bIns="4821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9pPr>
          </a:lstStyle>
          <a:p>
            <a:pPr algn="ctr" defTabSz="12853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kern="0" dirty="0" smtClean="0">
                <a:solidFill>
                  <a:srgbClr val="8CC94C"/>
                </a:solidFill>
                <a:latin typeface="Impact" pitchFamily="34" charset="0"/>
              </a:rPr>
              <a:t>二、加快智慧城市建设，推动经济社会向高端发展</a:t>
            </a:r>
            <a:endParaRPr lang="zh-CN" altLang="en-US" sz="3200" b="1" kern="0" dirty="0">
              <a:solidFill>
                <a:srgbClr val="8CC94C"/>
              </a:solidFill>
              <a:latin typeface="Impact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12800" y="775660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solidFill>
                  <a:srgbClr val="2E743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</p:spTree>
    <p:extLst>
      <p:ext uri="{BB962C8B-B14F-4D97-AF65-F5344CB8AC3E}">
        <p14:creationId xmlns="" xmlns:p14="http://schemas.microsoft.com/office/powerpoint/2010/main" val="19205033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1"/>
          <p:cNvSpPr>
            <a:spLocks noChangeArrowheads="1"/>
          </p:cNvSpPr>
          <p:nvPr/>
        </p:nvSpPr>
        <p:spPr bwMode="auto">
          <a:xfrm>
            <a:off x="0" y="952029"/>
            <a:ext cx="8517607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12" name="组合 123"/>
          <p:cNvGrpSpPr/>
          <p:nvPr/>
        </p:nvGrpSpPr>
        <p:grpSpPr>
          <a:xfrm>
            <a:off x="7559634" y="5795603"/>
            <a:ext cx="445194" cy="425663"/>
            <a:chOff x="3294063" y="754063"/>
            <a:chExt cx="5600701" cy="5353051"/>
          </a:xfrm>
          <a:solidFill>
            <a:schemeClr val="bg1"/>
          </a:solidFill>
        </p:grpSpPr>
        <p:sp>
          <p:nvSpPr>
            <p:cNvPr id="125" name="Freeform 458"/>
            <p:cNvSpPr>
              <a:spLocks/>
            </p:cNvSpPr>
            <p:nvPr/>
          </p:nvSpPr>
          <p:spPr bwMode="auto">
            <a:xfrm>
              <a:off x="8235951" y="3122613"/>
              <a:ext cx="658813" cy="307975"/>
            </a:xfrm>
            <a:custGeom>
              <a:avLst/>
              <a:gdLst>
                <a:gd name="T0" fmla="*/ 135 w 175"/>
                <a:gd name="T1" fmla="*/ 0 h 82"/>
                <a:gd name="T2" fmla="*/ 175 w 175"/>
                <a:gd name="T3" fmla="*/ 41 h 82"/>
                <a:gd name="T4" fmla="*/ 135 w 175"/>
                <a:gd name="T5" fmla="*/ 82 h 82"/>
                <a:gd name="T6" fmla="*/ 41 w 175"/>
                <a:gd name="T7" fmla="*/ 82 h 82"/>
                <a:gd name="T8" fmla="*/ 0 w 175"/>
                <a:gd name="T9" fmla="*/ 41 h 82"/>
                <a:gd name="T10" fmla="*/ 12 w 175"/>
                <a:gd name="T11" fmla="*/ 12 h 82"/>
                <a:gd name="T12" fmla="*/ 41 w 175"/>
                <a:gd name="T13" fmla="*/ 0 h 82"/>
                <a:gd name="T14" fmla="*/ 135 w 175"/>
                <a:gd name="T1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82">
                  <a:moveTo>
                    <a:pt x="135" y="0"/>
                  </a:moveTo>
                  <a:cubicBezTo>
                    <a:pt x="157" y="0"/>
                    <a:pt x="175" y="19"/>
                    <a:pt x="175" y="41"/>
                  </a:cubicBezTo>
                  <a:cubicBezTo>
                    <a:pt x="175" y="64"/>
                    <a:pt x="157" y="82"/>
                    <a:pt x="135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19" y="82"/>
                    <a:pt x="0" y="64"/>
                    <a:pt x="0" y="41"/>
                  </a:cubicBezTo>
                  <a:cubicBezTo>
                    <a:pt x="0" y="30"/>
                    <a:pt x="5" y="20"/>
                    <a:pt x="12" y="12"/>
                  </a:cubicBezTo>
                  <a:cubicBezTo>
                    <a:pt x="20" y="5"/>
                    <a:pt x="30" y="0"/>
                    <a:pt x="41" y="0"/>
                  </a:cubicBezTo>
                  <a:lnTo>
                    <a:pt x="1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26" name="Freeform 459"/>
            <p:cNvSpPr>
              <a:spLocks/>
            </p:cNvSpPr>
            <p:nvPr/>
          </p:nvSpPr>
          <p:spPr bwMode="auto">
            <a:xfrm>
              <a:off x="7646988" y="1539876"/>
              <a:ext cx="571500" cy="587375"/>
            </a:xfrm>
            <a:custGeom>
              <a:avLst/>
              <a:gdLst>
                <a:gd name="T0" fmla="*/ 136 w 152"/>
                <a:gd name="T1" fmla="*/ 16 h 156"/>
                <a:gd name="T2" fmla="*/ 136 w 152"/>
                <a:gd name="T3" fmla="*/ 74 h 156"/>
                <a:gd name="T4" fmla="*/ 70 w 152"/>
                <a:gd name="T5" fmla="*/ 140 h 156"/>
                <a:gd name="T6" fmla="*/ 12 w 152"/>
                <a:gd name="T7" fmla="*/ 140 h 156"/>
                <a:gd name="T8" fmla="*/ 0 w 152"/>
                <a:gd name="T9" fmla="*/ 111 h 156"/>
                <a:gd name="T10" fmla="*/ 12 w 152"/>
                <a:gd name="T11" fmla="*/ 82 h 156"/>
                <a:gd name="T12" fmla="*/ 78 w 152"/>
                <a:gd name="T13" fmla="*/ 16 h 156"/>
                <a:gd name="T14" fmla="*/ 136 w 152"/>
                <a:gd name="T15" fmla="*/ 1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56">
                  <a:moveTo>
                    <a:pt x="136" y="16"/>
                  </a:moveTo>
                  <a:cubicBezTo>
                    <a:pt x="152" y="32"/>
                    <a:pt x="152" y="58"/>
                    <a:pt x="136" y="74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54" y="156"/>
                    <a:pt x="28" y="156"/>
                    <a:pt x="12" y="140"/>
                  </a:cubicBezTo>
                  <a:cubicBezTo>
                    <a:pt x="4" y="132"/>
                    <a:pt x="0" y="121"/>
                    <a:pt x="0" y="111"/>
                  </a:cubicBezTo>
                  <a:cubicBezTo>
                    <a:pt x="0" y="100"/>
                    <a:pt x="4" y="90"/>
                    <a:pt x="12" y="82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94" y="0"/>
                    <a:pt x="120" y="0"/>
                    <a:pt x="136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27" name="Freeform 460"/>
            <p:cNvSpPr>
              <a:spLocks noEditPoints="1"/>
            </p:cNvSpPr>
            <p:nvPr/>
          </p:nvSpPr>
          <p:spPr bwMode="auto">
            <a:xfrm>
              <a:off x="4170363" y="1525588"/>
              <a:ext cx="3863975" cy="3567113"/>
            </a:xfrm>
            <a:custGeom>
              <a:avLst/>
              <a:gdLst>
                <a:gd name="T0" fmla="*/ 1028 w 1028"/>
                <a:gd name="T1" fmla="*/ 514 h 949"/>
                <a:gd name="T2" fmla="*/ 787 w 1028"/>
                <a:gd name="T3" fmla="*/ 949 h 949"/>
                <a:gd name="T4" fmla="*/ 241 w 1028"/>
                <a:gd name="T5" fmla="*/ 949 h 949"/>
                <a:gd name="T6" fmla="*/ 0 w 1028"/>
                <a:gd name="T7" fmla="*/ 514 h 949"/>
                <a:gd name="T8" fmla="*/ 514 w 1028"/>
                <a:gd name="T9" fmla="*/ 0 h 949"/>
                <a:gd name="T10" fmla="*/ 1028 w 1028"/>
                <a:gd name="T11" fmla="*/ 514 h 949"/>
                <a:gd name="T12" fmla="*/ 714 w 1028"/>
                <a:gd name="T13" fmla="*/ 345 h 949"/>
                <a:gd name="T14" fmla="*/ 714 w 1028"/>
                <a:gd name="T15" fmla="*/ 251 h 949"/>
                <a:gd name="T16" fmla="*/ 632 w 1028"/>
                <a:gd name="T17" fmla="*/ 187 h 949"/>
                <a:gd name="T18" fmla="*/ 563 w 1028"/>
                <a:gd name="T19" fmla="*/ 187 h 949"/>
                <a:gd name="T20" fmla="*/ 563 w 1028"/>
                <a:gd name="T21" fmla="*/ 153 h 949"/>
                <a:gd name="T22" fmla="*/ 466 w 1028"/>
                <a:gd name="T23" fmla="*/ 153 h 949"/>
                <a:gd name="T24" fmla="*/ 466 w 1028"/>
                <a:gd name="T25" fmla="*/ 187 h 949"/>
                <a:gd name="T26" fmla="*/ 397 w 1028"/>
                <a:gd name="T27" fmla="*/ 187 h 949"/>
                <a:gd name="T28" fmla="*/ 316 w 1028"/>
                <a:gd name="T29" fmla="*/ 251 h 949"/>
                <a:gd name="T30" fmla="*/ 316 w 1028"/>
                <a:gd name="T31" fmla="*/ 438 h 949"/>
                <a:gd name="T32" fmla="*/ 397 w 1028"/>
                <a:gd name="T33" fmla="*/ 503 h 949"/>
                <a:gd name="T34" fmla="*/ 466 w 1028"/>
                <a:gd name="T35" fmla="*/ 503 h 949"/>
                <a:gd name="T36" fmla="*/ 466 w 1028"/>
                <a:gd name="T37" fmla="*/ 701 h 949"/>
                <a:gd name="T38" fmla="*/ 440 w 1028"/>
                <a:gd name="T39" fmla="*/ 701 h 949"/>
                <a:gd name="T40" fmla="*/ 389 w 1028"/>
                <a:gd name="T41" fmla="*/ 661 h 949"/>
                <a:gd name="T42" fmla="*/ 389 w 1028"/>
                <a:gd name="T43" fmla="*/ 602 h 949"/>
                <a:gd name="T44" fmla="*/ 315 w 1028"/>
                <a:gd name="T45" fmla="*/ 602 h 949"/>
                <a:gd name="T46" fmla="*/ 315 w 1028"/>
                <a:gd name="T47" fmla="*/ 696 h 949"/>
                <a:gd name="T48" fmla="*/ 396 w 1028"/>
                <a:gd name="T49" fmla="*/ 760 h 949"/>
                <a:gd name="T50" fmla="*/ 466 w 1028"/>
                <a:gd name="T51" fmla="*/ 760 h 949"/>
                <a:gd name="T52" fmla="*/ 466 w 1028"/>
                <a:gd name="T53" fmla="*/ 796 h 949"/>
                <a:gd name="T54" fmla="*/ 563 w 1028"/>
                <a:gd name="T55" fmla="*/ 796 h 949"/>
                <a:gd name="T56" fmla="*/ 563 w 1028"/>
                <a:gd name="T57" fmla="*/ 760 h 949"/>
                <a:gd name="T58" fmla="*/ 632 w 1028"/>
                <a:gd name="T59" fmla="*/ 760 h 949"/>
                <a:gd name="T60" fmla="*/ 713 w 1028"/>
                <a:gd name="T61" fmla="*/ 696 h 949"/>
                <a:gd name="T62" fmla="*/ 713 w 1028"/>
                <a:gd name="T63" fmla="*/ 509 h 949"/>
                <a:gd name="T64" fmla="*/ 632 w 1028"/>
                <a:gd name="T65" fmla="*/ 444 h 949"/>
                <a:gd name="T66" fmla="*/ 563 w 1028"/>
                <a:gd name="T67" fmla="*/ 444 h 949"/>
                <a:gd name="T68" fmla="*/ 563 w 1028"/>
                <a:gd name="T69" fmla="*/ 246 h 949"/>
                <a:gd name="T70" fmla="*/ 588 w 1028"/>
                <a:gd name="T71" fmla="*/ 246 h 949"/>
                <a:gd name="T72" fmla="*/ 639 w 1028"/>
                <a:gd name="T73" fmla="*/ 286 h 949"/>
                <a:gd name="T74" fmla="*/ 639 w 1028"/>
                <a:gd name="T75" fmla="*/ 345 h 949"/>
                <a:gd name="T76" fmla="*/ 714 w 1028"/>
                <a:gd name="T77" fmla="*/ 345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28" h="949">
                  <a:moveTo>
                    <a:pt x="1028" y="514"/>
                  </a:moveTo>
                  <a:cubicBezTo>
                    <a:pt x="1028" y="697"/>
                    <a:pt x="932" y="858"/>
                    <a:pt x="787" y="949"/>
                  </a:cubicBezTo>
                  <a:cubicBezTo>
                    <a:pt x="241" y="949"/>
                    <a:pt x="241" y="949"/>
                    <a:pt x="241" y="949"/>
                  </a:cubicBezTo>
                  <a:cubicBezTo>
                    <a:pt x="97" y="858"/>
                    <a:pt x="0" y="697"/>
                    <a:pt x="0" y="514"/>
                  </a:cubicBezTo>
                  <a:cubicBezTo>
                    <a:pt x="0" y="230"/>
                    <a:pt x="231" y="0"/>
                    <a:pt x="514" y="0"/>
                  </a:cubicBezTo>
                  <a:cubicBezTo>
                    <a:pt x="798" y="0"/>
                    <a:pt x="1028" y="230"/>
                    <a:pt x="1028" y="514"/>
                  </a:cubicBezTo>
                  <a:close/>
                  <a:moveTo>
                    <a:pt x="714" y="345"/>
                  </a:moveTo>
                  <a:cubicBezTo>
                    <a:pt x="714" y="251"/>
                    <a:pt x="714" y="251"/>
                    <a:pt x="714" y="251"/>
                  </a:cubicBezTo>
                  <a:cubicBezTo>
                    <a:pt x="714" y="216"/>
                    <a:pt x="677" y="187"/>
                    <a:pt x="632" y="187"/>
                  </a:cubicBezTo>
                  <a:cubicBezTo>
                    <a:pt x="563" y="187"/>
                    <a:pt x="563" y="187"/>
                    <a:pt x="563" y="187"/>
                  </a:cubicBezTo>
                  <a:cubicBezTo>
                    <a:pt x="563" y="153"/>
                    <a:pt x="563" y="153"/>
                    <a:pt x="563" y="153"/>
                  </a:cubicBezTo>
                  <a:cubicBezTo>
                    <a:pt x="466" y="153"/>
                    <a:pt x="466" y="153"/>
                    <a:pt x="466" y="153"/>
                  </a:cubicBezTo>
                  <a:cubicBezTo>
                    <a:pt x="466" y="187"/>
                    <a:pt x="466" y="187"/>
                    <a:pt x="466" y="187"/>
                  </a:cubicBezTo>
                  <a:cubicBezTo>
                    <a:pt x="397" y="187"/>
                    <a:pt x="397" y="187"/>
                    <a:pt x="397" y="187"/>
                  </a:cubicBezTo>
                  <a:cubicBezTo>
                    <a:pt x="352" y="187"/>
                    <a:pt x="316" y="216"/>
                    <a:pt x="316" y="251"/>
                  </a:cubicBezTo>
                  <a:cubicBezTo>
                    <a:pt x="316" y="438"/>
                    <a:pt x="316" y="438"/>
                    <a:pt x="316" y="438"/>
                  </a:cubicBezTo>
                  <a:cubicBezTo>
                    <a:pt x="316" y="474"/>
                    <a:pt x="352" y="503"/>
                    <a:pt x="397" y="503"/>
                  </a:cubicBezTo>
                  <a:cubicBezTo>
                    <a:pt x="466" y="503"/>
                    <a:pt x="466" y="503"/>
                    <a:pt x="466" y="503"/>
                  </a:cubicBezTo>
                  <a:cubicBezTo>
                    <a:pt x="466" y="701"/>
                    <a:pt x="466" y="701"/>
                    <a:pt x="466" y="701"/>
                  </a:cubicBezTo>
                  <a:cubicBezTo>
                    <a:pt x="440" y="701"/>
                    <a:pt x="440" y="701"/>
                    <a:pt x="440" y="701"/>
                  </a:cubicBezTo>
                  <a:cubicBezTo>
                    <a:pt x="412" y="701"/>
                    <a:pt x="389" y="683"/>
                    <a:pt x="389" y="661"/>
                  </a:cubicBezTo>
                  <a:cubicBezTo>
                    <a:pt x="389" y="602"/>
                    <a:pt x="389" y="602"/>
                    <a:pt x="389" y="602"/>
                  </a:cubicBezTo>
                  <a:cubicBezTo>
                    <a:pt x="315" y="602"/>
                    <a:pt x="315" y="602"/>
                    <a:pt x="315" y="602"/>
                  </a:cubicBezTo>
                  <a:cubicBezTo>
                    <a:pt x="315" y="696"/>
                    <a:pt x="315" y="696"/>
                    <a:pt x="315" y="696"/>
                  </a:cubicBezTo>
                  <a:cubicBezTo>
                    <a:pt x="315" y="731"/>
                    <a:pt x="351" y="760"/>
                    <a:pt x="396" y="760"/>
                  </a:cubicBezTo>
                  <a:cubicBezTo>
                    <a:pt x="466" y="760"/>
                    <a:pt x="466" y="760"/>
                    <a:pt x="466" y="760"/>
                  </a:cubicBezTo>
                  <a:cubicBezTo>
                    <a:pt x="466" y="796"/>
                    <a:pt x="466" y="796"/>
                    <a:pt x="466" y="796"/>
                  </a:cubicBezTo>
                  <a:cubicBezTo>
                    <a:pt x="563" y="796"/>
                    <a:pt x="563" y="796"/>
                    <a:pt x="563" y="796"/>
                  </a:cubicBezTo>
                  <a:cubicBezTo>
                    <a:pt x="563" y="760"/>
                    <a:pt x="563" y="760"/>
                    <a:pt x="563" y="760"/>
                  </a:cubicBezTo>
                  <a:cubicBezTo>
                    <a:pt x="632" y="760"/>
                    <a:pt x="632" y="760"/>
                    <a:pt x="632" y="760"/>
                  </a:cubicBezTo>
                  <a:cubicBezTo>
                    <a:pt x="677" y="760"/>
                    <a:pt x="713" y="731"/>
                    <a:pt x="713" y="696"/>
                  </a:cubicBezTo>
                  <a:cubicBezTo>
                    <a:pt x="713" y="509"/>
                    <a:pt x="713" y="509"/>
                    <a:pt x="713" y="509"/>
                  </a:cubicBezTo>
                  <a:cubicBezTo>
                    <a:pt x="713" y="473"/>
                    <a:pt x="677" y="444"/>
                    <a:pt x="632" y="444"/>
                  </a:cubicBezTo>
                  <a:cubicBezTo>
                    <a:pt x="563" y="444"/>
                    <a:pt x="563" y="444"/>
                    <a:pt x="563" y="444"/>
                  </a:cubicBezTo>
                  <a:cubicBezTo>
                    <a:pt x="563" y="246"/>
                    <a:pt x="563" y="246"/>
                    <a:pt x="563" y="246"/>
                  </a:cubicBezTo>
                  <a:cubicBezTo>
                    <a:pt x="588" y="246"/>
                    <a:pt x="588" y="246"/>
                    <a:pt x="588" y="246"/>
                  </a:cubicBezTo>
                  <a:cubicBezTo>
                    <a:pt x="617" y="246"/>
                    <a:pt x="639" y="264"/>
                    <a:pt x="639" y="286"/>
                  </a:cubicBezTo>
                  <a:cubicBezTo>
                    <a:pt x="639" y="345"/>
                    <a:pt x="639" y="345"/>
                    <a:pt x="639" y="345"/>
                  </a:cubicBezTo>
                  <a:lnTo>
                    <a:pt x="714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28" name="Freeform 461"/>
            <p:cNvSpPr>
              <a:spLocks/>
            </p:cNvSpPr>
            <p:nvPr/>
          </p:nvSpPr>
          <p:spPr bwMode="auto">
            <a:xfrm>
              <a:off x="5187951" y="5254626"/>
              <a:ext cx="1827213" cy="209550"/>
            </a:xfrm>
            <a:custGeom>
              <a:avLst/>
              <a:gdLst>
                <a:gd name="T0" fmla="*/ 436 w 486"/>
                <a:gd name="T1" fmla="*/ 0 h 56"/>
                <a:gd name="T2" fmla="*/ 486 w 486"/>
                <a:gd name="T3" fmla="*/ 28 h 56"/>
                <a:gd name="T4" fmla="*/ 436 w 486"/>
                <a:gd name="T5" fmla="*/ 56 h 56"/>
                <a:gd name="T6" fmla="*/ 51 w 486"/>
                <a:gd name="T7" fmla="*/ 56 h 56"/>
                <a:gd name="T8" fmla="*/ 0 w 486"/>
                <a:gd name="T9" fmla="*/ 28 h 56"/>
                <a:gd name="T10" fmla="*/ 15 w 486"/>
                <a:gd name="T11" fmla="*/ 8 h 56"/>
                <a:gd name="T12" fmla="*/ 51 w 486"/>
                <a:gd name="T13" fmla="*/ 0 h 56"/>
                <a:gd name="T14" fmla="*/ 436 w 486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6" h="56">
                  <a:moveTo>
                    <a:pt x="436" y="0"/>
                  </a:moveTo>
                  <a:cubicBezTo>
                    <a:pt x="464" y="0"/>
                    <a:pt x="486" y="13"/>
                    <a:pt x="486" y="28"/>
                  </a:cubicBezTo>
                  <a:cubicBezTo>
                    <a:pt x="486" y="44"/>
                    <a:pt x="464" y="56"/>
                    <a:pt x="436" y="56"/>
                  </a:cubicBezTo>
                  <a:cubicBezTo>
                    <a:pt x="51" y="56"/>
                    <a:pt x="51" y="56"/>
                    <a:pt x="51" y="56"/>
                  </a:cubicBezTo>
                  <a:cubicBezTo>
                    <a:pt x="23" y="56"/>
                    <a:pt x="0" y="44"/>
                    <a:pt x="0" y="28"/>
                  </a:cubicBezTo>
                  <a:cubicBezTo>
                    <a:pt x="0" y="20"/>
                    <a:pt x="6" y="13"/>
                    <a:pt x="15" y="8"/>
                  </a:cubicBezTo>
                  <a:cubicBezTo>
                    <a:pt x="24" y="3"/>
                    <a:pt x="37" y="0"/>
                    <a:pt x="51" y="0"/>
                  </a:cubicBezTo>
                  <a:lnTo>
                    <a:pt x="4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29" name="Freeform 462"/>
            <p:cNvSpPr>
              <a:spLocks/>
            </p:cNvSpPr>
            <p:nvPr/>
          </p:nvSpPr>
          <p:spPr bwMode="auto">
            <a:xfrm>
              <a:off x="5368926" y="5576888"/>
              <a:ext cx="1470025" cy="211138"/>
            </a:xfrm>
            <a:custGeom>
              <a:avLst/>
              <a:gdLst>
                <a:gd name="T0" fmla="*/ 341 w 391"/>
                <a:gd name="T1" fmla="*/ 0 h 56"/>
                <a:gd name="T2" fmla="*/ 391 w 391"/>
                <a:gd name="T3" fmla="*/ 28 h 56"/>
                <a:gd name="T4" fmla="*/ 341 w 391"/>
                <a:gd name="T5" fmla="*/ 56 h 56"/>
                <a:gd name="T6" fmla="*/ 50 w 391"/>
                <a:gd name="T7" fmla="*/ 56 h 56"/>
                <a:gd name="T8" fmla="*/ 0 w 391"/>
                <a:gd name="T9" fmla="*/ 28 h 56"/>
                <a:gd name="T10" fmla="*/ 14 w 391"/>
                <a:gd name="T11" fmla="*/ 8 h 56"/>
                <a:gd name="T12" fmla="*/ 50 w 391"/>
                <a:gd name="T13" fmla="*/ 0 h 56"/>
                <a:gd name="T14" fmla="*/ 341 w 391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1" h="56">
                  <a:moveTo>
                    <a:pt x="341" y="0"/>
                  </a:moveTo>
                  <a:cubicBezTo>
                    <a:pt x="369" y="0"/>
                    <a:pt x="391" y="12"/>
                    <a:pt x="391" y="28"/>
                  </a:cubicBezTo>
                  <a:cubicBezTo>
                    <a:pt x="391" y="43"/>
                    <a:pt x="369" y="56"/>
                    <a:pt x="341" y="56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22" y="56"/>
                    <a:pt x="0" y="43"/>
                    <a:pt x="0" y="28"/>
                  </a:cubicBezTo>
                  <a:cubicBezTo>
                    <a:pt x="0" y="20"/>
                    <a:pt x="5" y="13"/>
                    <a:pt x="14" y="8"/>
                  </a:cubicBezTo>
                  <a:cubicBezTo>
                    <a:pt x="24" y="3"/>
                    <a:pt x="36" y="0"/>
                    <a:pt x="50" y="0"/>
                  </a:cubicBezTo>
                  <a:lnTo>
                    <a:pt x="34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30" name="Freeform 463"/>
            <p:cNvSpPr>
              <a:spLocks/>
            </p:cNvSpPr>
            <p:nvPr/>
          </p:nvSpPr>
          <p:spPr bwMode="auto">
            <a:xfrm>
              <a:off x="5556251" y="5895976"/>
              <a:ext cx="1090613" cy="211138"/>
            </a:xfrm>
            <a:custGeom>
              <a:avLst/>
              <a:gdLst>
                <a:gd name="T0" fmla="*/ 240 w 290"/>
                <a:gd name="T1" fmla="*/ 0 h 56"/>
                <a:gd name="T2" fmla="*/ 290 w 290"/>
                <a:gd name="T3" fmla="*/ 28 h 56"/>
                <a:gd name="T4" fmla="*/ 240 w 290"/>
                <a:gd name="T5" fmla="*/ 56 h 56"/>
                <a:gd name="T6" fmla="*/ 50 w 290"/>
                <a:gd name="T7" fmla="*/ 56 h 56"/>
                <a:gd name="T8" fmla="*/ 0 w 290"/>
                <a:gd name="T9" fmla="*/ 28 h 56"/>
                <a:gd name="T10" fmla="*/ 15 w 290"/>
                <a:gd name="T11" fmla="*/ 8 h 56"/>
                <a:gd name="T12" fmla="*/ 50 w 290"/>
                <a:gd name="T13" fmla="*/ 0 h 56"/>
                <a:gd name="T14" fmla="*/ 240 w 290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0" h="56">
                  <a:moveTo>
                    <a:pt x="240" y="0"/>
                  </a:moveTo>
                  <a:cubicBezTo>
                    <a:pt x="268" y="0"/>
                    <a:pt x="290" y="12"/>
                    <a:pt x="290" y="28"/>
                  </a:cubicBezTo>
                  <a:cubicBezTo>
                    <a:pt x="290" y="43"/>
                    <a:pt x="268" y="56"/>
                    <a:pt x="240" y="56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23" y="56"/>
                    <a:pt x="0" y="43"/>
                    <a:pt x="0" y="28"/>
                  </a:cubicBezTo>
                  <a:cubicBezTo>
                    <a:pt x="0" y="20"/>
                    <a:pt x="6" y="13"/>
                    <a:pt x="15" y="8"/>
                  </a:cubicBezTo>
                  <a:cubicBezTo>
                    <a:pt x="24" y="3"/>
                    <a:pt x="37" y="0"/>
                    <a:pt x="50" y="0"/>
                  </a:cubicBezTo>
                  <a:lnTo>
                    <a:pt x="2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31" name="Freeform 464"/>
            <p:cNvSpPr>
              <a:spLocks/>
            </p:cNvSpPr>
            <p:nvPr/>
          </p:nvSpPr>
          <p:spPr bwMode="auto">
            <a:xfrm>
              <a:off x="6286501" y="3416301"/>
              <a:ext cx="285750" cy="744538"/>
            </a:xfrm>
            <a:custGeom>
              <a:avLst/>
              <a:gdLst>
                <a:gd name="T0" fmla="*/ 76 w 76"/>
                <a:gd name="T1" fmla="*/ 41 h 198"/>
                <a:gd name="T2" fmla="*/ 76 w 76"/>
                <a:gd name="T3" fmla="*/ 158 h 198"/>
                <a:gd name="T4" fmla="*/ 25 w 76"/>
                <a:gd name="T5" fmla="*/ 198 h 198"/>
                <a:gd name="T6" fmla="*/ 0 w 76"/>
                <a:gd name="T7" fmla="*/ 198 h 198"/>
                <a:gd name="T8" fmla="*/ 0 w 76"/>
                <a:gd name="T9" fmla="*/ 0 h 198"/>
                <a:gd name="T10" fmla="*/ 25 w 76"/>
                <a:gd name="T11" fmla="*/ 0 h 198"/>
                <a:gd name="T12" fmla="*/ 76 w 76"/>
                <a:gd name="T13" fmla="*/ 4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98">
                  <a:moveTo>
                    <a:pt x="76" y="41"/>
                  </a:moveTo>
                  <a:cubicBezTo>
                    <a:pt x="76" y="158"/>
                    <a:pt x="76" y="158"/>
                    <a:pt x="76" y="158"/>
                  </a:cubicBezTo>
                  <a:cubicBezTo>
                    <a:pt x="76" y="180"/>
                    <a:pt x="53" y="198"/>
                    <a:pt x="25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53" y="0"/>
                    <a:pt x="76" y="18"/>
                    <a:pt x="7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32" name="Freeform 465"/>
            <p:cNvSpPr>
              <a:spLocks/>
            </p:cNvSpPr>
            <p:nvPr/>
          </p:nvSpPr>
          <p:spPr bwMode="auto">
            <a:xfrm>
              <a:off x="5948363" y="754063"/>
              <a:ext cx="307975" cy="658813"/>
            </a:xfrm>
            <a:custGeom>
              <a:avLst/>
              <a:gdLst>
                <a:gd name="T0" fmla="*/ 82 w 82"/>
                <a:gd name="T1" fmla="*/ 41 h 175"/>
                <a:gd name="T2" fmla="*/ 82 w 82"/>
                <a:gd name="T3" fmla="*/ 134 h 175"/>
                <a:gd name="T4" fmla="*/ 41 w 82"/>
                <a:gd name="T5" fmla="*/ 175 h 175"/>
                <a:gd name="T6" fmla="*/ 12 w 82"/>
                <a:gd name="T7" fmla="*/ 163 h 175"/>
                <a:gd name="T8" fmla="*/ 0 w 82"/>
                <a:gd name="T9" fmla="*/ 134 h 175"/>
                <a:gd name="T10" fmla="*/ 0 w 82"/>
                <a:gd name="T11" fmla="*/ 41 h 175"/>
                <a:gd name="T12" fmla="*/ 41 w 82"/>
                <a:gd name="T13" fmla="*/ 0 h 175"/>
                <a:gd name="T14" fmla="*/ 82 w 82"/>
                <a:gd name="T15" fmla="*/ 4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75">
                  <a:moveTo>
                    <a:pt x="82" y="41"/>
                  </a:moveTo>
                  <a:cubicBezTo>
                    <a:pt x="82" y="134"/>
                    <a:pt x="82" y="134"/>
                    <a:pt x="82" y="134"/>
                  </a:cubicBezTo>
                  <a:cubicBezTo>
                    <a:pt x="82" y="157"/>
                    <a:pt x="64" y="175"/>
                    <a:pt x="41" y="175"/>
                  </a:cubicBezTo>
                  <a:cubicBezTo>
                    <a:pt x="30" y="175"/>
                    <a:pt x="20" y="171"/>
                    <a:pt x="12" y="163"/>
                  </a:cubicBezTo>
                  <a:cubicBezTo>
                    <a:pt x="5" y="156"/>
                    <a:pt x="0" y="146"/>
                    <a:pt x="0" y="134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2" y="19"/>
                    <a:pt x="82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33" name="Freeform 466"/>
            <p:cNvSpPr>
              <a:spLocks/>
            </p:cNvSpPr>
            <p:nvPr/>
          </p:nvSpPr>
          <p:spPr bwMode="auto">
            <a:xfrm>
              <a:off x="5635626" y="2449513"/>
              <a:ext cx="285750" cy="744538"/>
            </a:xfrm>
            <a:custGeom>
              <a:avLst/>
              <a:gdLst>
                <a:gd name="T0" fmla="*/ 76 w 76"/>
                <a:gd name="T1" fmla="*/ 0 h 198"/>
                <a:gd name="T2" fmla="*/ 76 w 76"/>
                <a:gd name="T3" fmla="*/ 198 h 198"/>
                <a:gd name="T4" fmla="*/ 51 w 76"/>
                <a:gd name="T5" fmla="*/ 198 h 198"/>
                <a:gd name="T6" fmla="*/ 0 w 76"/>
                <a:gd name="T7" fmla="*/ 157 h 198"/>
                <a:gd name="T8" fmla="*/ 0 w 76"/>
                <a:gd name="T9" fmla="*/ 40 h 198"/>
                <a:gd name="T10" fmla="*/ 51 w 76"/>
                <a:gd name="T11" fmla="*/ 0 h 198"/>
                <a:gd name="T12" fmla="*/ 76 w 76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98">
                  <a:moveTo>
                    <a:pt x="76" y="0"/>
                  </a:moveTo>
                  <a:cubicBezTo>
                    <a:pt x="76" y="198"/>
                    <a:pt x="76" y="198"/>
                    <a:pt x="76" y="198"/>
                  </a:cubicBezTo>
                  <a:cubicBezTo>
                    <a:pt x="51" y="198"/>
                    <a:pt x="51" y="198"/>
                    <a:pt x="51" y="198"/>
                  </a:cubicBezTo>
                  <a:cubicBezTo>
                    <a:pt x="23" y="198"/>
                    <a:pt x="0" y="180"/>
                    <a:pt x="0" y="15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23" y="0"/>
                    <a:pt x="51" y="0"/>
                  </a:cubicBez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34" name="Freeform 467"/>
            <p:cNvSpPr>
              <a:spLocks/>
            </p:cNvSpPr>
            <p:nvPr/>
          </p:nvSpPr>
          <p:spPr bwMode="auto">
            <a:xfrm>
              <a:off x="3951288" y="1539876"/>
              <a:ext cx="571500" cy="587375"/>
            </a:xfrm>
            <a:custGeom>
              <a:avLst/>
              <a:gdLst>
                <a:gd name="T0" fmla="*/ 140 w 152"/>
                <a:gd name="T1" fmla="*/ 82 h 156"/>
                <a:gd name="T2" fmla="*/ 152 w 152"/>
                <a:gd name="T3" fmla="*/ 111 h 156"/>
                <a:gd name="T4" fmla="*/ 140 w 152"/>
                <a:gd name="T5" fmla="*/ 140 h 156"/>
                <a:gd name="T6" fmla="*/ 82 w 152"/>
                <a:gd name="T7" fmla="*/ 140 h 156"/>
                <a:gd name="T8" fmla="*/ 16 w 152"/>
                <a:gd name="T9" fmla="*/ 74 h 156"/>
                <a:gd name="T10" fmla="*/ 16 w 152"/>
                <a:gd name="T11" fmla="*/ 16 h 156"/>
                <a:gd name="T12" fmla="*/ 74 w 152"/>
                <a:gd name="T13" fmla="*/ 16 h 156"/>
                <a:gd name="T14" fmla="*/ 140 w 152"/>
                <a:gd name="T15" fmla="*/ 8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56">
                  <a:moveTo>
                    <a:pt x="140" y="82"/>
                  </a:moveTo>
                  <a:cubicBezTo>
                    <a:pt x="148" y="90"/>
                    <a:pt x="152" y="100"/>
                    <a:pt x="152" y="111"/>
                  </a:cubicBezTo>
                  <a:cubicBezTo>
                    <a:pt x="152" y="121"/>
                    <a:pt x="148" y="132"/>
                    <a:pt x="140" y="140"/>
                  </a:cubicBezTo>
                  <a:cubicBezTo>
                    <a:pt x="124" y="156"/>
                    <a:pt x="98" y="156"/>
                    <a:pt x="82" y="140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0" y="58"/>
                    <a:pt x="0" y="32"/>
                    <a:pt x="16" y="16"/>
                  </a:cubicBezTo>
                  <a:cubicBezTo>
                    <a:pt x="32" y="0"/>
                    <a:pt x="58" y="0"/>
                    <a:pt x="74" y="16"/>
                  </a:cubicBezTo>
                  <a:lnTo>
                    <a:pt x="14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35" name="Freeform 468"/>
            <p:cNvSpPr>
              <a:spLocks/>
            </p:cNvSpPr>
            <p:nvPr/>
          </p:nvSpPr>
          <p:spPr bwMode="auto">
            <a:xfrm>
              <a:off x="3294063" y="3122613"/>
              <a:ext cx="657225" cy="307975"/>
            </a:xfrm>
            <a:custGeom>
              <a:avLst/>
              <a:gdLst>
                <a:gd name="T0" fmla="*/ 134 w 175"/>
                <a:gd name="T1" fmla="*/ 0 h 82"/>
                <a:gd name="T2" fmla="*/ 175 w 175"/>
                <a:gd name="T3" fmla="*/ 41 h 82"/>
                <a:gd name="T4" fmla="*/ 134 w 175"/>
                <a:gd name="T5" fmla="*/ 82 h 82"/>
                <a:gd name="T6" fmla="*/ 41 w 175"/>
                <a:gd name="T7" fmla="*/ 82 h 82"/>
                <a:gd name="T8" fmla="*/ 0 w 175"/>
                <a:gd name="T9" fmla="*/ 41 h 82"/>
                <a:gd name="T10" fmla="*/ 12 w 175"/>
                <a:gd name="T11" fmla="*/ 12 h 82"/>
                <a:gd name="T12" fmla="*/ 41 w 175"/>
                <a:gd name="T13" fmla="*/ 0 h 82"/>
                <a:gd name="T14" fmla="*/ 134 w 175"/>
                <a:gd name="T1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82">
                  <a:moveTo>
                    <a:pt x="134" y="0"/>
                  </a:moveTo>
                  <a:cubicBezTo>
                    <a:pt x="156" y="0"/>
                    <a:pt x="175" y="19"/>
                    <a:pt x="175" y="41"/>
                  </a:cubicBezTo>
                  <a:cubicBezTo>
                    <a:pt x="175" y="64"/>
                    <a:pt x="156" y="82"/>
                    <a:pt x="134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18" y="82"/>
                    <a:pt x="0" y="64"/>
                    <a:pt x="0" y="41"/>
                  </a:cubicBezTo>
                  <a:cubicBezTo>
                    <a:pt x="0" y="30"/>
                    <a:pt x="4" y="20"/>
                    <a:pt x="12" y="12"/>
                  </a:cubicBezTo>
                  <a:cubicBezTo>
                    <a:pt x="19" y="5"/>
                    <a:pt x="29" y="0"/>
                    <a:pt x="41" y="0"/>
                  </a:cubicBez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pPr defTabSz="962751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2004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8382779" y="4038559"/>
            <a:ext cx="2079068" cy="466663"/>
          </a:xfrm>
          <a:prstGeom prst="rect">
            <a:avLst/>
          </a:prstGeom>
          <a:noFill/>
        </p:spPr>
        <p:txBody>
          <a:bodyPr wrap="square" lIns="96392" tIns="48195" rIns="96392" bIns="48195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7149455" y="1888133"/>
            <a:ext cx="5040560" cy="2017857"/>
          </a:xfrm>
          <a:prstGeom prst="rect">
            <a:avLst/>
          </a:prstGeom>
          <a:noFill/>
        </p:spPr>
        <p:txBody>
          <a:bodyPr wrap="square" lIns="96392" tIns="48195" rIns="96392" bIns="48195" rtlCol="0"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0" dirty="0" smtClean="0">
                <a:solidFill>
                  <a:srgbClr val="8CC94C"/>
                </a:solidFill>
                <a:latin typeface="Impact" pitchFamily="34" charset="0"/>
                <a:ea typeface="微软雅黑" pitchFamily="34" charset="-122"/>
              </a:rPr>
              <a:t>积极践行绿色发展理念，坚定走生产发展、生活富裕、生态良好的文明发展道路，加快建设资源节约型、环境友好型社会。</a:t>
            </a:r>
          </a:p>
        </p:txBody>
      </p:sp>
      <p:pic>
        <p:nvPicPr>
          <p:cNvPr id="162" name="Picture 2" descr="C:\Users\Administrator\Desktop\111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56767" y="1888133"/>
            <a:ext cx="5622935" cy="35283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矩形 72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74" name="等腰三角形 73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7"/>
          <p:cNvSpPr txBox="1">
            <a:spLocks noChangeArrowheads="1"/>
          </p:cNvSpPr>
          <p:nvPr/>
        </p:nvSpPr>
        <p:spPr bwMode="auto">
          <a:xfrm>
            <a:off x="0" y="952029"/>
            <a:ext cx="9309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贯彻落实习近平总书记系列重要讲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话和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考察云南重要讲话精神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56767" y="5632549"/>
            <a:ext cx="11017224" cy="1177627"/>
          </a:xfrm>
          <a:prstGeom prst="rect">
            <a:avLst/>
          </a:prstGeom>
          <a:noFill/>
        </p:spPr>
        <p:txBody>
          <a:bodyPr wrap="square" lIns="96392" tIns="48195" rIns="96392" bIns="48195" rtlCol="0"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  <a:ea typeface="微软雅黑" pitchFamily="34" charset="-122"/>
              </a:rPr>
              <a:t>习近平总书记殷切希望云南“用全面建成小康社会、全面深化改革、全面依法治国、全面从严治党引领各项工作，主动服务和融入国家发展战略，闯出一条跨越式发展的路子来，努力成为我国</a:t>
            </a: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  <a:ea typeface="微软雅黑" pitchFamily="34" charset="-122"/>
              </a:rPr>
              <a:t>民族团结进步示范区、生态文明建设排头兵、面向南亚东南亚辐射中心</a:t>
            </a:r>
            <a:r>
              <a:rPr lang="zh-CN" altLang="en-US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  <a:ea typeface="微软雅黑" pitchFamily="34" charset="-122"/>
              </a:rPr>
              <a:t>，谱写好中国梦的云南篇章”。</a:t>
            </a:r>
          </a:p>
        </p:txBody>
      </p:sp>
    </p:spTree>
    <p:extLst>
      <p:ext uri="{BB962C8B-B14F-4D97-AF65-F5344CB8AC3E}">
        <p14:creationId xmlns="" xmlns:p14="http://schemas.microsoft.com/office/powerpoint/2010/main" val="1781429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等腰三角形 46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grpSp>
        <p:nvGrpSpPr>
          <p:cNvPr id="76" name="组合 49"/>
          <p:cNvGrpSpPr/>
          <p:nvPr/>
        </p:nvGrpSpPr>
        <p:grpSpPr>
          <a:xfrm>
            <a:off x="915138" y="2489729"/>
            <a:ext cx="2862023" cy="286202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7" name="同心圆 7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643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98" kern="0">
                <a:solidFill>
                  <a:sysClr val="windowText" lastClr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643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98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</p:grpSp>
      <p:cxnSp>
        <p:nvCxnSpPr>
          <p:cNvPr id="79" name="直接连接符 78"/>
          <p:cNvCxnSpPr>
            <a:stCxn id="124" idx="7"/>
            <a:endCxn id="83" idx="3"/>
          </p:cNvCxnSpPr>
          <p:nvPr/>
        </p:nvCxnSpPr>
        <p:spPr>
          <a:xfrm flipV="1">
            <a:off x="3479233" y="1957305"/>
            <a:ext cx="1507349" cy="920746"/>
          </a:xfrm>
          <a:prstGeom prst="line">
            <a:avLst/>
          </a:prstGeom>
          <a:ln w="38100">
            <a:solidFill>
              <a:srgbClr val="10813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>
            <a:stCxn id="124" idx="5"/>
            <a:endCxn id="116" idx="3"/>
          </p:cNvCxnSpPr>
          <p:nvPr/>
        </p:nvCxnSpPr>
        <p:spPr>
          <a:xfrm>
            <a:off x="3479233" y="5002216"/>
            <a:ext cx="1507349" cy="1045040"/>
          </a:xfrm>
          <a:prstGeom prst="line">
            <a:avLst/>
          </a:prstGeom>
          <a:ln w="38100">
            <a:solidFill>
              <a:srgbClr val="10813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>
            <a:endCxn id="110" idx="3"/>
          </p:cNvCxnSpPr>
          <p:nvPr/>
        </p:nvCxnSpPr>
        <p:spPr>
          <a:xfrm>
            <a:off x="3714695" y="4077090"/>
            <a:ext cx="1271886" cy="619076"/>
          </a:xfrm>
          <a:prstGeom prst="line">
            <a:avLst/>
          </a:prstGeom>
          <a:ln w="38100">
            <a:solidFill>
              <a:srgbClr val="10813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>
            <a:endCxn id="90" idx="3"/>
          </p:cNvCxnSpPr>
          <p:nvPr/>
        </p:nvCxnSpPr>
        <p:spPr>
          <a:xfrm flipV="1">
            <a:off x="3714695" y="3324399"/>
            <a:ext cx="1271886" cy="531556"/>
          </a:xfrm>
          <a:prstGeom prst="line">
            <a:avLst/>
          </a:prstGeom>
          <a:ln w="38100">
            <a:solidFill>
              <a:srgbClr val="10813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六边形 82"/>
          <p:cNvSpPr/>
          <p:nvPr/>
        </p:nvSpPr>
        <p:spPr>
          <a:xfrm>
            <a:off x="4986580" y="1425749"/>
            <a:ext cx="6986164" cy="1063112"/>
          </a:xfrm>
          <a:prstGeom prst="hexagon">
            <a:avLst/>
          </a:prstGeom>
          <a:gradFill flip="none" rotWithShape="1">
            <a:gsLst>
              <a:gs pos="0">
                <a:schemeClr val="bg1">
                  <a:lumMod val="85000"/>
                  <a:lumOff val="15000"/>
                </a:schemeClr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>
            <a:gradFill>
              <a:gsLst>
                <a:gs pos="0">
                  <a:schemeClr val="bg1">
                    <a:lumMod val="71000"/>
                    <a:lumOff val="29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4" name="组合 85"/>
          <p:cNvGrpSpPr/>
          <p:nvPr/>
        </p:nvGrpSpPr>
        <p:grpSpPr>
          <a:xfrm rot="16200000">
            <a:off x="5315462" y="1261462"/>
            <a:ext cx="1196692" cy="1350224"/>
            <a:chOff x="8439634" y="3544648"/>
            <a:chExt cx="1611146" cy="1817848"/>
          </a:xfrm>
        </p:grpSpPr>
        <p:sp>
          <p:nvSpPr>
            <p:cNvPr id="85" name="Freeform 5"/>
            <p:cNvSpPr>
              <a:spLocks/>
            </p:cNvSpPr>
            <p:nvPr/>
          </p:nvSpPr>
          <p:spPr bwMode="auto">
            <a:xfrm rot="5400000">
              <a:off x="8336283" y="3647999"/>
              <a:ext cx="1817848" cy="161114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5"/>
            <p:cNvSpPr>
              <a:spLocks/>
            </p:cNvSpPr>
            <p:nvPr/>
          </p:nvSpPr>
          <p:spPr bwMode="auto">
            <a:xfrm rot="5400000">
              <a:off x="8582835" y="3866516"/>
              <a:ext cx="1324744" cy="117411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108136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7" name="文本框 37"/>
          <p:cNvSpPr>
            <a:spLocks noChangeArrowheads="1"/>
          </p:cNvSpPr>
          <p:nvPr/>
        </p:nvSpPr>
        <p:spPr bwMode="auto">
          <a:xfrm>
            <a:off x="5637287" y="1744117"/>
            <a:ext cx="544926" cy="406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540" tIns="64270" rIns="128540" bIns="6427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800" b="1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01</a:t>
            </a:r>
            <a:endParaRPr lang="zh-CN" altLang="en-US" sz="1800" b="1" dirty="0">
              <a:solidFill>
                <a:schemeClr val="bg1"/>
              </a:solidFill>
            </a:endParaRPr>
          </a:p>
        </p:txBody>
      </p:sp>
      <p:sp>
        <p:nvSpPr>
          <p:cNvPr id="88" name="文本1"/>
          <p:cNvSpPr>
            <a:spLocks noChangeArrowheads="1"/>
          </p:cNvSpPr>
          <p:nvPr/>
        </p:nvSpPr>
        <p:spPr bwMode="gray">
          <a:xfrm>
            <a:off x="6953250" y="1594697"/>
            <a:ext cx="4312938" cy="760585"/>
          </a:xfrm>
          <a:prstGeom prst="roundRect">
            <a:avLst>
              <a:gd name="adj" fmla="val 0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96417" tIns="48209" rIns="96417" bIns="48209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zh-CN" alt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绿色能源</a:t>
            </a:r>
            <a:endParaRPr lang="en-GB" altLang="zh-CN" sz="2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0" name="六边形 89"/>
          <p:cNvSpPr/>
          <p:nvPr/>
        </p:nvSpPr>
        <p:spPr>
          <a:xfrm>
            <a:off x="4986580" y="2792843"/>
            <a:ext cx="6986164" cy="1063112"/>
          </a:xfrm>
          <a:prstGeom prst="hexagon">
            <a:avLst/>
          </a:prstGeom>
          <a:gradFill flip="none" rotWithShape="1">
            <a:gsLst>
              <a:gs pos="0">
                <a:schemeClr val="bg1">
                  <a:lumMod val="85000"/>
                  <a:lumOff val="15000"/>
                </a:schemeClr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>
            <a:gradFill>
              <a:gsLst>
                <a:gs pos="0">
                  <a:schemeClr val="bg1">
                    <a:lumMod val="71000"/>
                    <a:lumOff val="29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6" name="组合 89"/>
          <p:cNvGrpSpPr/>
          <p:nvPr/>
        </p:nvGrpSpPr>
        <p:grpSpPr>
          <a:xfrm rot="16200000">
            <a:off x="5315462" y="2628557"/>
            <a:ext cx="1196692" cy="1350224"/>
            <a:chOff x="8439634" y="3544648"/>
            <a:chExt cx="1611146" cy="1817848"/>
          </a:xfrm>
        </p:grpSpPr>
        <p:sp>
          <p:nvSpPr>
            <p:cNvPr id="102" name="Freeform 5"/>
            <p:cNvSpPr>
              <a:spLocks/>
            </p:cNvSpPr>
            <p:nvPr/>
          </p:nvSpPr>
          <p:spPr bwMode="auto">
            <a:xfrm rot="5400000">
              <a:off x="8336283" y="3647999"/>
              <a:ext cx="1817848" cy="161114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5"/>
            <p:cNvSpPr>
              <a:spLocks/>
            </p:cNvSpPr>
            <p:nvPr/>
          </p:nvSpPr>
          <p:spPr bwMode="auto">
            <a:xfrm rot="5400000">
              <a:off x="8582835" y="3866516"/>
              <a:ext cx="1324744" cy="117411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8CC94C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08" name="文本框 37"/>
          <p:cNvSpPr>
            <a:spLocks noChangeArrowheads="1"/>
          </p:cNvSpPr>
          <p:nvPr/>
        </p:nvSpPr>
        <p:spPr bwMode="auto">
          <a:xfrm>
            <a:off x="5637287" y="3112269"/>
            <a:ext cx="512865" cy="376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540" tIns="64270" rIns="128540" bIns="6427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600" b="1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02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109" name="文本1"/>
          <p:cNvSpPr>
            <a:spLocks noChangeArrowheads="1"/>
          </p:cNvSpPr>
          <p:nvPr/>
        </p:nvSpPr>
        <p:spPr bwMode="gray">
          <a:xfrm>
            <a:off x="6953250" y="2961792"/>
            <a:ext cx="4312938" cy="760585"/>
          </a:xfrm>
          <a:prstGeom prst="roundRect">
            <a:avLst>
              <a:gd name="adj" fmla="val 0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96417" tIns="48209" rIns="96417" bIns="48209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zh-CN" alt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绿色交通</a:t>
            </a:r>
            <a:endParaRPr lang="en-GB" altLang="zh-CN" sz="2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0" name="六边形 109"/>
          <p:cNvSpPr/>
          <p:nvPr/>
        </p:nvSpPr>
        <p:spPr>
          <a:xfrm>
            <a:off x="4986580" y="4164610"/>
            <a:ext cx="6986164" cy="1063112"/>
          </a:xfrm>
          <a:prstGeom prst="hexagon">
            <a:avLst/>
          </a:prstGeom>
          <a:gradFill flip="none" rotWithShape="1">
            <a:gsLst>
              <a:gs pos="0">
                <a:schemeClr val="bg1">
                  <a:lumMod val="85000"/>
                  <a:lumOff val="15000"/>
                </a:schemeClr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>
            <a:gradFill>
              <a:gsLst>
                <a:gs pos="0">
                  <a:schemeClr val="bg1">
                    <a:lumMod val="71000"/>
                    <a:lumOff val="29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1" name="组合 95"/>
          <p:cNvGrpSpPr/>
          <p:nvPr/>
        </p:nvGrpSpPr>
        <p:grpSpPr>
          <a:xfrm rot="16200000">
            <a:off x="5315462" y="4000324"/>
            <a:ext cx="1196692" cy="1350224"/>
            <a:chOff x="8439634" y="3544648"/>
            <a:chExt cx="1611146" cy="1817848"/>
          </a:xfrm>
        </p:grpSpPr>
        <p:sp>
          <p:nvSpPr>
            <p:cNvPr id="112" name="Freeform 5"/>
            <p:cNvSpPr>
              <a:spLocks/>
            </p:cNvSpPr>
            <p:nvPr/>
          </p:nvSpPr>
          <p:spPr bwMode="auto">
            <a:xfrm rot="5400000">
              <a:off x="8336283" y="3647999"/>
              <a:ext cx="1817848" cy="161114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5"/>
            <p:cNvSpPr>
              <a:spLocks/>
            </p:cNvSpPr>
            <p:nvPr/>
          </p:nvSpPr>
          <p:spPr bwMode="auto">
            <a:xfrm rot="5400000">
              <a:off x="8582835" y="3866516"/>
              <a:ext cx="1324744" cy="117411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108136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14" name="文本框 37"/>
          <p:cNvSpPr>
            <a:spLocks noChangeArrowheads="1"/>
          </p:cNvSpPr>
          <p:nvPr/>
        </p:nvSpPr>
        <p:spPr bwMode="auto">
          <a:xfrm>
            <a:off x="5637287" y="4480421"/>
            <a:ext cx="512865" cy="376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540" tIns="64270" rIns="128540" bIns="6427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600" b="1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03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115" name="文本1"/>
          <p:cNvSpPr>
            <a:spLocks noChangeArrowheads="1"/>
          </p:cNvSpPr>
          <p:nvPr/>
        </p:nvSpPr>
        <p:spPr bwMode="gray">
          <a:xfrm>
            <a:off x="6953250" y="4333559"/>
            <a:ext cx="4312938" cy="760585"/>
          </a:xfrm>
          <a:prstGeom prst="roundRect">
            <a:avLst>
              <a:gd name="adj" fmla="val 0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96417" tIns="48209" rIns="96417" bIns="48209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zh-CN" alt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绿色建筑</a:t>
            </a:r>
            <a:endParaRPr lang="en-GB" altLang="zh-CN" sz="2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6" name="六边形 115"/>
          <p:cNvSpPr/>
          <p:nvPr/>
        </p:nvSpPr>
        <p:spPr>
          <a:xfrm>
            <a:off x="4986580" y="5515700"/>
            <a:ext cx="6986164" cy="1063112"/>
          </a:xfrm>
          <a:prstGeom prst="hexagon">
            <a:avLst/>
          </a:prstGeom>
          <a:gradFill flip="none" rotWithShape="1">
            <a:gsLst>
              <a:gs pos="0">
                <a:schemeClr val="bg1">
                  <a:lumMod val="85000"/>
                  <a:lumOff val="15000"/>
                </a:schemeClr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>
            <a:gradFill>
              <a:gsLst>
                <a:gs pos="0">
                  <a:schemeClr val="bg1">
                    <a:lumMod val="71000"/>
                    <a:lumOff val="29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7" name="组合 101"/>
          <p:cNvGrpSpPr/>
          <p:nvPr/>
        </p:nvGrpSpPr>
        <p:grpSpPr>
          <a:xfrm rot="16200000">
            <a:off x="5315462" y="5351413"/>
            <a:ext cx="1196692" cy="1350224"/>
            <a:chOff x="8439634" y="3544648"/>
            <a:chExt cx="1611146" cy="1817848"/>
          </a:xfrm>
        </p:grpSpPr>
        <p:sp>
          <p:nvSpPr>
            <p:cNvPr id="118" name="Freeform 5"/>
            <p:cNvSpPr>
              <a:spLocks/>
            </p:cNvSpPr>
            <p:nvPr/>
          </p:nvSpPr>
          <p:spPr bwMode="auto">
            <a:xfrm rot="5400000">
              <a:off x="8336283" y="3647999"/>
              <a:ext cx="1817848" cy="161114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9" name="Freeform 5"/>
            <p:cNvSpPr>
              <a:spLocks/>
            </p:cNvSpPr>
            <p:nvPr/>
          </p:nvSpPr>
          <p:spPr bwMode="auto">
            <a:xfrm rot="5400000">
              <a:off x="8582835" y="3866516"/>
              <a:ext cx="1324744" cy="117411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8CC94C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20" name="文本框 37"/>
          <p:cNvSpPr>
            <a:spLocks noChangeArrowheads="1"/>
          </p:cNvSpPr>
          <p:nvPr/>
        </p:nvSpPr>
        <p:spPr bwMode="auto">
          <a:xfrm>
            <a:off x="5637287" y="5848573"/>
            <a:ext cx="512865" cy="376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540" tIns="64270" rIns="128540" bIns="6427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600" b="1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04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121" name="文本1"/>
          <p:cNvSpPr>
            <a:spLocks noChangeArrowheads="1"/>
          </p:cNvSpPr>
          <p:nvPr/>
        </p:nvSpPr>
        <p:spPr bwMode="gray">
          <a:xfrm>
            <a:off x="6953250" y="5684648"/>
            <a:ext cx="4312938" cy="760585"/>
          </a:xfrm>
          <a:prstGeom prst="roundRect">
            <a:avLst>
              <a:gd name="adj" fmla="val 0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96417" tIns="48209" rIns="96417" bIns="48209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zh-CN" alt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低碳健康生活</a:t>
            </a:r>
            <a:endParaRPr lang="en-GB" altLang="zh-CN" sz="2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22" name="组合 55"/>
          <p:cNvGrpSpPr/>
          <p:nvPr/>
        </p:nvGrpSpPr>
        <p:grpSpPr>
          <a:xfrm>
            <a:off x="915135" y="2438122"/>
            <a:ext cx="3004026" cy="3004022"/>
            <a:chOff x="1752735" y="879940"/>
            <a:chExt cx="2070478" cy="2070476"/>
          </a:xfrm>
        </p:grpSpPr>
        <p:sp>
          <p:nvSpPr>
            <p:cNvPr id="123" name="同心圆 122"/>
            <p:cNvSpPr/>
            <p:nvPr/>
          </p:nvSpPr>
          <p:spPr>
            <a:xfrm rot="9000000">
              <a:off x="1850845" y="971517"/>
              <a:ext cx="1884863" cy="190629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643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98" kern="0">
                <a:solidFill>
                  <a:sysClr val="windowText" lastClr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24" name="同心圆 123"/>
            <p:cNvSpPr/>
            <p:nvPr/>
          </p:nvSpPr>
          <p:spPr>
            <a:xfrm>
              <a:off x="1752735" y="879940"/>
              <a:ext cx="2070478" cy="2070476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6432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98" kern="0">
                <a:solidFill>
                  <a:sysClr val="windowText" lastClr="000000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126" name="文本框 808"/>
          <p:cNvSpPr txBox="1">
            <a:spLocks noChangeArrowheads="1"/>
          </p:cNvSpPr>
          <p:nvPr/>
        </p:nvSpPr>
        <p:spPr bwMode="auto">
          <a:xfrm>
            <a:off x="1388815" y="3400301"/>
            <a:ext cx="1944216" cy="108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418" tIns="48210" rIns="96418" bIns="4821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9pPr>
          </a:lstStyle>
          <a:p>
            <a:pPr algn="ctr" defTabSz="12853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kern="0" dirty="0" smtClean="0">
                <a:solidFill>
                  <a:srgbClr val="108136"/>
                </a:solidFill>
                <a:latin typeface="Impact" pitchFamily="34" charset="0"/>
              </a:rPr>
              <a:t>推动绿色低碳发展</a:t>
            </a:r>
            <a:endParaRPr lang="zh-CN" altLang="en-US" sz="3200" b="1" kern="0" dirty="0">
              <a:solidFill>
                <a:srgbClr val="108136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4443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>
            <a:spLocks noEditPoints="1"/>
          </p:cNvSpPr>
          <p:nvPr/>
        </p:nvSpPr>
        <p:spPr bwMode="auto">
          <a:xfrm>
            <a:off x="382500" y="1677472"/>
            <a:ext cx="4818078" cy="4141158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0" y="2016"/>
              </a:cxn>
              <a:cxn ang="0">
                <a:pos x="1769" y="1749"/>
              </a:cxn>
              <a:cxn ang="0">
                <a:pos x="585" y="0"/>
              </a:cxn>
              <a:cxn ang="0">
                <a:pos x="624" y="254"/>
              </a:cxn>
              <a:cxn ang="0">
                <a:pos x="1587" y="1683"/>
              </a:cxn>
              <a:cxn ang="0">
                <a:pos x="149" y="1905"/>
              </a:cxn>
              <a:cxn ang="0">
                <a:pos x="624" y="254"/>
              </a:cxn>
            </a:cxnLst>
            <a:rect l="0" t="0" r="r" b="b"/>
            <a:pathLst>
              <a:path w="1769" h="2016">
                <a:moveTo>
                  <a:pt x="585" y="0"/>
                </a:moveTo>
                <a:lnTo>
                  <a:pt x="0" y="2016"/>
                </a:lnTo>
                <a:lnTo>
                  <a:pt x="1769" y="1749"/>
                </a:lnTo>
                <a:lnTo>
                  <a:pt x="585" y="0"/>
                </a:lnTo>
                <a:close/>
                <a:moveTo>
                  <a:pt x="624" y="254"/>
                </a:moveTo>
                <a:lnTo>
                  <a:pt x="1587" y="1683"/>
                </a:lnTo>
                <a:lnTo>
                  <a:pt x="149" y="1905"/>
                </a:lnTo>
                <a:lnTo>
                  <a:pt x="624" y="254"/>
                </a:lnTo>
                <a:close/>
              </a:path>
            </a:pathLst>
          </a:custGeom>
          <a:solidFill>
            <a:srgbClr val="108036"/>
          </a:solidFill>
          <a:ln w="9525">
            <a:noFill/>
            <a:round/>
            <a:headEnd/>
            <a:tailEnd/>
          </a:ln>
        </p:spPr>
        <p:txBody>
          <a:bodyPr vert="horz" wrap="square" lIns="128572" tIns="64286" rIns="128572" bIns="6428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0" name="Freeform 6"/>
          <p:cNvSpPr>
            <a:spLocks noEditPoints="1"/>
          </p:cNvSpPr>
          <p:nvPr/>
        </p:nvSpPr>
        <p:spPr bwMode="auto">
          <a:xfrm>
            <a:off x="1456162" y="2146222"/>
            <a:ext cx="3508018" cy="3017540"/>
          </a:xfrm>
          <a:custGeom>
            <a:avLst/>
            <a:gdLst/>
            <a:ahLst/>
            <a:cxnLst>
              <a:cxn ang="0">
                <a:pos x="839" y="0"/>
              </a:cxn>
              <a:cxn ang="0">
                <a:pos x="0" y="1273"/>
              </a:cxn>
              <a:cxn ang="0">
                <a:pos x="1288" y="1469"/>
              </a:cxn>
              <a:cxn ang="0">
                <a:pos x="839" y="0"/>
              </a:cxn>
              <a:cxn ang="0">
                <a:pos x="800" y="222"/>
              </a:cxn>
              <a:cxn ang="0">
                <a:pos x="1145" y="1345"/>
              </a:cxn>
              <a:cxn ang="0">
                <a:pos x="162" y="1195"/>
              </a:cxn>
              <a:cxn ang="0">
                <a:pos x="800" y="222"/>
              </a:cxn>
            </a:cxnLst>
            <a:rect l="0" t="0" r="r" b="b"/>
            <a:pathLst>
              <a:path w="1288" h="1469">
                <a:moveTo>
                  <a:pt x="839" y="0"/>
                </a:moveTo>
                <a:lnTo>
                  <a:pt x="0" y="1273"/>
                </a:lnTo>
                <a:lnTo>
                  <a:pt x="1288" y="1469"/>
                </a:lnTo>
                <a:lnTo>
                  <a:pt x="839" y="0"/>
                </a:lnTo>
                <a:close/>
                <a:moveTo>
                  <a:pt x="800" y="222"/>
                </a:moveTo>
                <a:lnTo>
                  <a:pt x="1145" y="1345"/>
                </a:lnTo>
                <a:lnTo>
                  <a:pt x="162" y="1195"/>
                </a:lnTo>
                <a:lnTo>
                  <a:pt x="800" y="222"/>
                </a:lnTo>
                <a:close/>
              </a:path>
            </a:pathLst>
          </a:custGeom>
          <a:solidFill>
            <a:srgbClr val="8CC94C"/>
          </a:solidFill>
          <a:ln w="9525">
            <a:noFill/>
            <a:round/>
            <a:headEnd/>
            <a:tailEnd/>
          </a:ln>
        </p:spPr>
        <p:txBody>
          <a:bodyPr vert="horz" wrap="square" lIns="128572" tIns="64286" rIns="128572" bIns="6428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组合 25"/>
          <p:cNvGrpSpPr/>
          <p:nvPr/>
        </p:nvGrpSpPr>
        <p:grpSpPr>
          <a:xfrm>
            <a:off x="2180903" y="1600101"/>
            <a:ext cx="2795398" cy="72008"/>
            <a:chOff x="3219432" y="1768462"/>
            <a:chExt cx="1527176" cy="61912"/>
          </a:xfrm>
          <a:solidFill>
            <a:srgbClr val="92D050"/>
          </a:solidFill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3219432" y="1798625"/>
              <a:ext cx="1497013" cy="1587"/>
            </a:xfrm>
            <a:prstGeom prst="line">
              <a:avLst/>
            </a:prstGeom>
            <a:grpFill/>
            <a:ln w="6350" cap="flat">
              <a:solidFill>
                <a:srgbClr val="10803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8572" tIns="64286" rIns="128572" bIns="6428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4684695" y="1768462"/>
              <a:ext cx="61913" cy="61912"/>
            </a:xfrm>
            <a:prstGeom prst="ellipse">
              <a:avLst/>
            </a:prstGeom>
            <a:grpFill/>
            <a:ln w="6350">
              <a:solidFill>
                <a:srgbClr val="108036"/>
              </a:solidFill>
              <a:round/>
              <a:headEnd/>
              <a:tailEnd/>
            </a:ln>
          </p:spPr>
          <p:txBody>
            <a:bodyPr vert="horz" wrap="square" lIns="128572" tIns="64286" rIns="128572" bIns="6428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26"/>
          <p:cNvGrpSpPr/>
          <p:nvPr/>
        </p:nvGrpSpPr>
        <p:grpSpPr>
          <a:xfrm>
            <a:off x="4629175" y="3688333"/>
            <a:ext cx="1915183" cy="65290"/>
            <a:chOff x="4530707" y="2793987"/>
            <a:chExt cx="1362076" cy="61912"/>
          </a:xfrm>
          <a:solidFill>
            <a:srgbClr val="92D050"/>
          </a:solidFill>
        </p:grpSpPr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H="1">
              <a:off x="4530707" y="2814625"/>
              <a:ext cx="1331913" cy="1587"/>
            </a:xfrm>
            <a:prstGeom prst="line">
              <a:avLst/>
            </a:prstGeom>
            <a:grpFill/>
            <a:ln w="6350" cap="flat">
              <a:solidFill>
                <a:srgbClr val="10803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8572" tIns="64286" rIns="128572" bIns="6428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830870" y="2793987"/>
              <a:ext cx="61913" cy="61912"/>
            </a:xfrm>
            <a:prstGeom prst="ellipse">
              <a:avLst/>
            </a:prstGeom>
            <a:grpFill/>
            <a:ln w="6350">
              <a:solidFill>
                <a:srgbClr val="108036"/>
              </a:solidFill>
              <a:round/>
              <a:headEnd/>
              <a:tailEnd/>
            </a:ln>
          </p:spPr>
          <p:txBody>
            <a:bodyPr vert="horz" wrap="square" lIns="128572" tIns="64286" rIns="128572" bIns="6428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2684959" y="2824237"/>
            <a:ext cx="2690934" cy="2185612"/>
          </a:xfrm>
          <a:custGeom>
            <a:avLst/>
            <a:gdLst/>
            <a:ahLst/>
            <a:cxnLst>
              <a:cxn ang="0">
                <a:pos x="0" y="463"/>
              </a:cxn>
              <a:cxn ang="0">
                <a:pos x="709" y="1064"/>
              </a:cxn>
              <a:cxn ang="0">
                <a:pos x="988" y="0"/>
              </a:cxn>
              <a:cxn ang="0">
                <a:pos x="0" y="463"/>
              </a:cxn>
              <a:cxn ang="0">
                <a:pos x="663" y="914"/>
              </a:cxn>
              <a:cxn ang="0">
                <a:pos x="149" y="483"/>
              </a:cxn>
              <a:cxn ang="0">
                <a:pos x="865" y="144"/>
              </a:cxn>
              <a:cxn ang="0">
                <a:pos x="663" y="914"/>
              </a:cxn>
            </a:cxnLst>
            <a:rect l="0" t="0" r="r" b="b"/>
            <a:pathLst>
              <a:path w="988" h="1064">
                <a:moveTo>
                  <a:pt x="0" y="463"/>
                </a:moveTo>
                <a:lnTo>
                  <a:pt x="709" y="1064"/>
                </a:lnTo>
                <a:lnTo>
                  <a:pt x="988" y="0"/>
                </a:lnTo>
                <a:lnTo>
                  <a:pt x="0" y="463"/>
                </a:lnTo>
                <a:close/>
                <a:moveTo>
                  <a:pt x="663" y="914"/>
                </a:moveTo>
                <a:lnTo>
                  <a:pt x="149" y="483"/>
                </a:lnTo>
                <a:lnTo>
                  <a:pt x="865" y="144"/>
                </a:lnTo>
                <a:lnTo>
                  <a:pt x="663" y="914"/>
                </a:lnTo>
                <a:close/>
              </a:path>
            </a:pathLst>
          </a:custGeom>
          <a:solidFill>
            <a:srgbClr val="108036"/>
          </a:solidFill>
          <a:ln w="9525">
            <a:noFill/>
            <a:round/>
            <a:headEnd/>
            <a:tailEnd/>
          </a:ln>
        </p:spPr>
        <p:txBody>
          <a:bodyPr vert="horz" wrap="square" lIns="128572" tIns="64286" rIns="128572" bIns="6428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3" name="直接连接符 2"/>
          <p:cNvCxnSpPr/>
          <p:nvPr/>
        </p:nvCxnSpPr>
        <p:spPr>
          <a:xfrm>
            <a:off x="5925319" y="1312069"/>
            <a:ext cx="0" cy="718827"/>
          </a:xfrm>
          <a:prstGeom prst="line">
            <a:avLst/>
          </a:prstGeom>
          <a:ln w="28575">
            <a:solidFill>
              <a:srgbClr val="1080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6052375" y="1047717"/>
            <a:ext cx="303369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水电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" name="组合 7"/>
          <p:cNvGrpSpPr/>
          <p:nvPr/>
        </p:nvGrpSpPr>
        <p:grpSpPr>
          <a:xfrm>
            <a:off x="5123325" y="1393194"/>
            <a:ext cx="556576" cy="556576"/>
            <a:chOff x="5747657" y="2305619"/>
            <a:chExt cx="556576" cy="556576"/>
          </a:xfrm>
        </p:grpSpPr>
        <p:sp>
          <p:nvSpPr>
            <p:cNvPr id="39" name="椭圆 26"/>
            <p:cNvSpPr/>
            <p:nvPr/>
          </p:nvSpPr>
          <p:spPr bwMode="auto">
            <a:xfrm>
              <a:off x="5747657" y="2305619"/>
              <a:ext cx="556576" cy="556576"/>
            </a:xfrm>
            <a:prstGeom prst="ellipse">
              <a:avLst/>
            </a:prstGeom>
            <a:solidFill>
              <a:srgbClr val="108036"/>
            </a:solidFill>
            <a:ln w="57150" cap="flat" cmpd="sng" algn="ctr">
              <a:solidFill>
                <a:schemeClr val="bg1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燕尾形 6"/>
            <p:cNvSpPr/>
            <p:nvPr/>
          </p:nvSpPr>
          <p:spPr>
            <a:xfrm>
              <a:off x="5932500" y="2446897"/>
              <a:ext cx="186890" cy="27402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直接连接符 47"/>
          <p:cNvCxnSpPr/>
          <p:nvPr/>
        </p:nvCxnSpPr>
        <p:spPr>
          <a:xfrm>
            <a:off x="6981260" y="5379637"/>
            <a:ext cx="0" cy="718827"/>
          </a:xfrm>
          <a:prstGeom prst="line">
            <a:avLst/>
          </a:prstGeom>
          <a:ln w="28575">
            <a:solidFill>
              <a:srgbClr val="1080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>
            <a:spLocks noChangeArrowheads="1"/>
          </p:cNvSpPr>
          <p:nvPr/>
        </p:nvSpPr>
        <p:spPr bwMode="auto">
          <a:xfrm>
            <a:off x="7108315" y="5560837"/>
            <a:ext cx="4231572" cy="381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全市地面光伏电站总装机规模约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40</a:t>
            </a: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万千瓦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7108316" y="5115285"/>
            <a:ext cx="303369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光伏发电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8" name="组合 50"/>
          <p:cNvGrpSpPr/>
          <p:nvPr/>
        </p:nvGrpSpPr>
        <p:grpSpPr>
          <a:xfrm>
            <a:off x="6179266" y="5460762"/>
            <a:ext cx="556576" cy="556576"/>
            <a:chOff x="5747657" y="2305619"/>
            <a:chExt cx="556576" cy="556576"/>
          </a:xfrm>
        </p:grpSpPr>
        <p:sp>
          <p:nvSpPr>
            <p:cNvPr id="52" name="椭圆 26"/>
            <p:cNvSpPr/>
            <p:nvPr/>
          </p:nvSpPr>
          <p:spPr bwMode="auto">
            <a:xfrm>
              <a:off x="5747657" y="2305619"/>
              <a:ext cx="556576" cy="556576"/>
            </a:xfrm>
            <a:prstGeom prst="ellipse">
              <a:avLst/>
            </a:prstGeom>
            <a:solidFill>
              <a:srgbClr val="108036"/>
            </a:solidFill>
            <a:ln w="57150" cap="flat" cmpd="sng" algn="ctr">
              <a:solidFill>
                <a:schemeClr val="bg1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" name="燕尾形 52"/>
            <p:cNvSpPr/>
            <p:nvPr/>
          </p:nvSpPr>
          <p:spPr>
            <a:xfrm>
              <a:off x="5932500" y="2446897"/>
              <a:ext cx="186890" cy="27402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54" name="直接连接符 53"/>
          <p:cNvCxnSpPr/>
          <p:nvPr/>
        </p:nvCxnSpPr>
        <p:spPr>
          <a:xfrm>
            <a:off x="7521433" y="3404138"/>
            <a:ext cx="0" cy="718827"/>
          </a:xfrm>
          <a:prstGeom prst="line">
            <a:avLst/>
          </a:prstGeom>
          <a:ln w="28575">
            <a:solidFill>
              <a:srgbClr val="8CC9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>
            <a:spLocks noChangeArrowheads="1"/>
          </p:cNvSpPr>
          <p:nvPr/>
        </p:nvSpPr>
        <p:spPr bwMode="auto">
          <a:xfrm>
            <a:off x="7648488" y="3585338"/>
            <a:ext cx="4231572" cy="41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风电装机容量达到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76</a:t>
            </a:r>
            <a:r>
              <a:rPr lang="zh-CN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万千瓦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7648489" y="3139786"/>
            <a:ext cx="303369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风电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9" name="组合 56"/>
          <p:cNvGrpSpPr/>
          <p:nvPr/>
        </p:nvGrpSpPr>
        <p:grpSpPr>
          <a:xfrm>
            <a:off x="6725762" y="3485262"/>
            <a:ext cx="556576" cy="556576"/>
            <a:chOff x="5747657" y="2305619"/>
            <a:chExt cx="556576" cy="556576"/>
          </a:xfrm>
        </p:grpSpPr>
        <p:sp>
          <p:nvSpPr>
            <p:cNvPr id="58" name="椭圆 26"/>
            <p:cNvSpPr/>
            <p:nvPr/>
          </p:nvSpPr>
          <p:spPr bwMode="auto">
            <a:xfrm>
              <a:off x="5747657" y="2305619"/>
              <a:ext cx="556576" cy="556576"/>
            </a:xfrm>
            <a:prstGeom prst="ellipse">
              <a:avLst/>
            </a:prstGeom>
            <a:solidFill>
              <a:srgbClr val="8CC94C"/>
            </a:solidFill>
            <a:ln w="57150" cap="flat" cmpd="sng" algn="ctr">
              <a:solidFill>
                <a:schemeClr val="bg1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燕尾形 58"/>
            <p:cNvSpPr/>
            <p:nvPr/>
          </p:nvSpPr>
          <p:spPr>
            <a:xfrm>
              <a:off x="5932500" y="2446897"/>
              <a:ext cx="186890" cy="27402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组合 25"/>
          <p:cNvGrpSpPr/>
          <p:nvPr/>
        </p:nvGrpSpPr>
        <p:grpSpPr>
          <a:xfrm>
            <a:off x="3117007" y="5776565"/>
            <a:ext cx="2795398" cy="72008"/>
            <a:chOff x="3219432" y="1768462"/>
            <a:chExt cx="1527176" cy="61912"/>
          </a:xfrm>
          <a:solidFill>
            <a:srgbClr val="92D050"/>
          </a:solidFill>
        </p:grpSpPr>
        <p:sp>
          <p:nvSpPr>
            <p:cNvPr id="37" name="Line 8"/>
            <p:cNvSpPr>
              <a:spLocks noChangeShapeType="1"/>
            </p:cNvSpPr>
            <p:nvPr/>
          </p:nvSpPr>
          <p:spPr bwMode="auto">
            <a:xfrm flipH="1">
              <a:off x="3219432" y="1798625"/>
              <a:ext cx="1497013" cy="1587"/>
            </a:xfrm>
            <a:prstGeom prst="line">
              <a:avLst/>
            </a:prstGeom>
            <a:grpFill/>
            <a:ln w="6350" cap="flat">
              <a:solidFill>
                <a:srgbClr val="10803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8572" tIns="64286" rIns="128572" bIns="6428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Oval 9"/>
            <p:cNvSpPr>
              <a:spLocks noChangeArrowheads="1"/>
            </p:cNvSpPr>
            <p:nvPr/>
          </p:nvSpPr>
          <p:spPr bwMode="auto">
            <a:xfrm>
              <a:off x="4684695" y="1768462"/>
              <a:ext cx="61913" cy="61912"/>
            </a:xfrm>
            <a:prstGeom prst="ellipse">
              <a:avLst/>
            </a:prstGeom>
            <a:grpFill/>
            <a:ln w="6350">
              <a:solidFill>
                <a:srgbClr val="108036"/>
              </a:solidFill>
              <a:round/>
              <a:headEnd/>
              <a:tailEnd/>
            </a:ln>
          </p:spPr>
          <p:txBody>
            <a:bodyPr vert="horz" wrap="square" lIns="128572" tIns="64286" rIns="128572" bIns="6428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3" name="等腰三角形 42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>
            <a:spLocks noChangeArrowheads="1"/>
          </p:cNvSpPr>
          <p:nvPr/>
        </p:nvSpPr>
        <p:spPr bwMode="auto">
          <a:xfrm>
            <a:off x="6052374" y="1493270"/>
            <a:ext cx="547843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拥有水电站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100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余座，装机容量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120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万千瓦，在建乌东德水电站（装机容量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1020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万千瓦）、白鹤滩水电站（中国第二大水电站，装机容量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1600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万千瓦）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</a:t>
            </a:r>
            <a:endParaRPr lang="en-GB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4" name="矩形 1"/>
          <p:cNvSpPr>
            <a:spLocks noChangeArrowheads="1"/>
          </p:cNvSpPr>
          <p:nvPr/>
        </p:nvSpPr>
        <p:spPr bwMode="auto">
          <a:xfrm>
            <a:off x="0" y="808013"/>
            <a:ext cx="2324919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5" name="文本框 7"/>
          <p:cNvSpPr txBox="1">
            <a:spLocks noChangeArrowheads="1"/>
          </p:cNvSpPr>
          <p:nvPr/>
        </p:nvSpPr>
        <p:spPr bwMode="auto">
          <a:xfrm>
            <a:off x="452711" y="8080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绿色能源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2651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/>
          <p:nvPr/>
        </p:nvGrpSpPr>
        <p:grpSpPr>
          <a:xfrm>
            <a:off x="3895894" y="4282359"/>
            <a:ext cx="1267020" cy="1288413"/>
            <a:chOff x="1101935" y="1054869"/>
            <a:chExt cx="1369556" cy="1392682"/>
          </a:xfrm>
        </p:grpSpPr>
        <p:sp>
          <p:nvSpPr>
            <p:cNvPr id="32" name="椭圆 28"/>
            <p:cNvSpPr/>
            <p:nvPr/>
          </p:nvSpPr>
          <p:spPr>
            <a:xfrm>
              <a:off x="1101935" y="1054869"/>
              <a:ext cx="1369556" cy="139268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76200" cap="flat" cmpd="sng" algn="ctr">
              <a:solidFill>
                <a:srgbClr val="8CC94C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" name="椭圆 29"/>
            <p:cNvSpPr/>
            <p:nvPr/>
          </p:nvSpPr>
          <p:spPr>
            <a:xfrm>
              <a:off x="1250079" y="1205514"/>
              <a:ext cx="1073269" cy="109139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25400" cap="flat" cmpd="sng" algn="ctr">
              <a:solidFill>
                <a:srgbClr val="8CC94C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1" name="Freeform 6"/>
          <p:cNvSpPr>
            <a:spLocks/>
          </p:cNvSpPr>
          <p:nvPr/>
        </p:nvSpPr>
        <p:spPr bwMode="auto">
          <a:xfrm>
            <a:off x="9047576" y="1827230"/>
            <a:ext cx="1177284" cy="1177291"/>
          </a:xfrm>
          <a:custGeom>
            <a:avLst/>
            <a:gdLst>
              <a:gd name="T0" fmla="*/ 242 w 242"/>
              <a:gd name="T1" fmla="*/ 94 h 242"/>
              <a:gd name="T2" fmla="*/ 137 w 242"/>
              <a:gd name="T3" fmla="*/ 137 h 242"/>
              <a:gd name="T4" fmla="*/ 94 w 242"/>
              <a:gd name="T5" fmla="*/ 242 h 242"/>
              <a:gd name="T6" fmla="*/ 0 w 242"/>
              <a:gd name="T7" fmla="*/ 242 h 242"/>
              <a:gd name="T8" fmla="*/ 71 w 242"/>
              <a:gd name="T9" fmla="*/ 71 h 242"/>
              <a:gd name="T10" fmla="*/ 242 w 242"/>
              <a:gd name="T11" fmla="*/ 0 h 242"/>
              <a:gd name="T12" fmla="*/ 242 w 242"/>
              <a:gd name="T13" fmla="*/ 94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242">
                <a:moveTo>
                  <a:pt x="242" y="94"/>
                </a:moveTo>
                <a:cubicBezTo>
                  <a:pt x="201" y="94"/>
                  <a:pt x="164" y="111"/>
                  <a:pt x="137" y="137"/>
                </a:cubicBezTo>
                <a:cubicBezTo>
                  <a:pt x="110" y="164"/>
                  <a:pt x="94" y="201"/>
                  <a:pt x="94" y="242"/>
                </a:cubicBezTo>
                <a:cubicBezTo>
                  <a:pt x="0" y="242"/>
                  <a:pt x="0" y="242"/>
                  <a:pt x="0" y="242"/>
                </a:cubicBezTo>
                <a:cubicBezTo>
                  <a:pt x="0" y="175"/>
                  <a:pt x="27" y="115"/>
                  <a:pt x="71" y="71"/>
                </a:cubicBezTo>
                <a:cubicBezTo>
                  <a:pt x="115" y="28"/>
                  <a:pt x="175" y="0"/>
                  <a:pt x="242" y="0"/>
                </a:cubicBezTo>
                <a:lnTo>
                  <a:pt x="242" y="94"/>
                </a:lnTo>
                <a:close/>
              </a:path>
            </a:pathLst>
          </a:cu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2" name="Freeform 7"/>
          <p:cNvSpPr>
            <a:spLocks/>
          </p:cNvSpPr>
          <p:nvPr/>
        </p:nvSpPr>
        <p:spPr bwMode="auto">
          <a:xfrm>
            <a:off x="8325950" y="3004521"/>
            <a:ext cx="1179345" cy="1179351"/>
          </a:xfrm>
          <a:custGeom>
            <a:avLst/>
            <a:gdLst>
              <a:gd name="T0" fmla="*/ 0 w 242"/>
              <a:gd name="T1" fmla="*/ 148 h 242"/>
              <a:gd name="T2" fmla="*/ 105 w 242"/>
              <a:gd name="T3" fmla="*/ 105 h 242"/>
              <a:gd name="T4" fmla="*/ 148 w 242"/>
              <a:gd name="T5" fmla="*/ 0 h 242"/>
              <a:gd name="T6" fmla="*/ 242 w 242"/>
              <a:gd name="T7" fmla="*/ 0 h 242"/>
              <a:gd name="T8" fmla="*/ 171 w 242"/>
              <a:gd name="T9" fmla="*/ 171 h 242"/>
              <a:gd name="T10" fmla="*/ 0 w 242"/>
              <a:gd name="T11" fmla="*/ 242 h 242"/>
              <a:gd name="T12" fmla="*/ 0 w 242"/>
              <a:gd name="T13" fmla="*/ 148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242">
                <a:moveTo>
                  <a:pt x="0" y="148"/>
                </a:moveTo>
                <a:cubicBezTo>
                  <a:pt x="41" y="148"/>
                  <a:pt x="78" y="132"/>
                  <a:pt x="105" y="105"/>
                </a:cubicBezTo>
                <a:cubicBezTo>
                  <a:pt x="132" y="78"/>
                  <a:pt x="148" y="41"/>
                  <a:pt x="148" y="0"/>
                </a:cubicBezTo>
                <a:cubicBezTo>
                  <a:pt x="242" y="0"/>
                  <a:pt x="242" y="0"/>
                  <a:pt x="242" y="0"/>
                </a:cubicBezTo>
                <a:cubicBezTo>
                  <a:pt x="242" y="67"/>
                  <a:pt x="215" y="127"/>
                  <a:pt x="171" y="171"/>
                </a:cubicBezTo>
                <a:cubicBezTo>
                  <a:pt x="127" y="215"/>
                  <a:pt x="67" y="242"/>
                  <a:pt x="0" y="242"/>
                </a:cubicBezTo>
                <a:lnTo>
                  <a:pt x="0" y="148"/>
                </a:lnTo>
                <a:close/>
              </a:path>
            </a:pathLst>
          </a:cu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Freeform 8"/>
          <p:cNvSpPr>
            <a:spLocks/>
          </p:cNvSpPr>
          <p:nvPr/>
        </p:nvSpPr>
        <p:spPr bwMode="auto">
          <a:xfrm>
            <a:off x="7152787" y="3004521"/>
            <a:ext cx="1173161" cy="1179351"/>
          </a:xfrm>
          <a:custGeom>
            <a:avLst/>
            <a:gdLst>
              <a:gd name="T0" fmla="*/ 241 w 241"/>
              <a:gd name="T1" fmla="*/ 242 h 242"/>
              <a:gd name="T2" fmla="*/ 70 w 241"/>
              <a:gd name="T3" fmla="*/ 171 h 242"/>
              <a:gd name="T4" fmla="*/ 0 w 241"/>
              <a:gd name="T5" fmla="*/ 0 h 242"/>
              <a:gd name="T6" fmla="*/ 93 w 241"/>
              <a:gd name="T7" fmla="*/ 0 h 242"/>
              <a:gd name="T8" fmla="*/ 136 w 241"/>
              <a:gd name="T9" fmla="*/ 105 h 242"/>
              <a:gd name="T10" fmla="*/ 241 w 241"/>
              <a:gd name="T11" fmla="*/ 148 h 242"/>
              <a:gd name="T12" fmla="*/ 241 w 241"/>
              <a:gd name="T13" fmla="*/ 242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42">
                <a:moveTo>
                  <a:pt x="241" y="242"/>
                </a:moveTo>
                <a:cubicBezTo>
                  <a:pt x="174" y="242"/>
                  <a:pt x="114" y="215"/>
                  <a:pt x="70" y="171"/>
                </a:cubicBezTo>
                <a:cubicBezTo>
                  <a:pt x="27" y="127"/>
                  <a:pt x="0" y="67"/>
                  <a:pt x="0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93" y="41"/>
                  <a:pt x="110" y="78"/>
                  <a:pt x="136" y="105"/>
                </a:cubicBezTo>
                <a:cubicBezTo>
                  <a:pt x="163" y="132"/>
                  <a:pt x="200" y="148"/>
                  <a:pt x="241" y="148"/>
                </a:cubicBezTo>
                <a:lnTo>
                  <a:pt x="241" y="242"/>
                </a:lnTo>
                <a:close/>
              </a:path>
            </a:pathLst>
          </a:cu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4" name="Freeform 9"/>
          <p:cNvSpPr>
            <a:spLocks/>
          </p:cNvSpPr>
          <p:nvPr/>
        </p:nvSpPr>
        <p:spPr bwMode="auto">
          <a:xfrm>
            <a:off x="6427037" y="1827230"/>
            <a:ext cx="1177284" cy="1177291"/>
          </a:xfrm>
          <a:custGeom>
            <a:avLst/>
            <a:gdLst>
              <a:gd name="T0" fmla="*/ 0 w 242"/>
              <a:gd name="T1" fmla="*/ 0 h 242"/>
              <a:gd name="T2" fmla="*/ 171 w 242"/>
              <a:gd name="T3" fmla="*/ 71 h 242"/>
              <a:gd name="T4" fmla="*/ 242 w 242"/>
              <a:gd name="T5" fmla="*/ 242 h 242"/>
              <a:gd name="T6" fmla="*/ 149 w 242"/>
              <a:gd name="T7" fmla="*/ 242 h 242"/>
              <a:gd name="T8" fmla="*/ 105 w 242"/>
              <a:gd name="T9" fmla="*/ 137 h 242"/>
              <a:gd name="T10" fmla="*/ 0 w 242"/>
              <a:gd name="T11" fmla="*/ 94 h 242"/>
              <a:gd name="T12" fmla="*/ 0 w 242"/>
              <a:gd name="T13" fmla="*/ 0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242">
                <a:moveTo>
                  <a:pt x="0" y="0"/>
                </a:moveTo>
                <a:cubicBezTo>
                  <a:pt x="67" y="0"/>
                  <a:pt x="127" y="28"/>
                  <a:pt x="171" y="71"/>
                </a:cubicBezTo>
                <a:cubicBezTo>
                  <a:pt x="215" y="115"/>
                  <a:pt x="242" y="175"/>
                  <a:pt x="242" y="242"/>
                </a:cubicBezTo>
                <a:cubicBezTo>
                  <a:pt x="149" y="242"/>
                  <a:pt x="149" y="242"/>
                  <a:pt x="149" y="242"/>
                </a:cubicBezTo>
                <a:cubicBezTo>
                  <a:pt x="149" y="201"/>
                  <a:pt x="132" y="164"/>
                  <a:pt x="105" y="137"/>
                </a:cubicBezTo>
                <a:cubicBezTo>
                  <a:pt x="78" y="111"/>
                  <a:pt x="41" y="94"/>
                  <a:pt x="0" y="94"/>
                </a:cubicBezTo>
                <a:lnTo>
                  <a:pt x="0" y="0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Freeform 10"/>
          <p:cNvSpPr>
            <a:spLocks/>
          </p:cNvSpPr>
          <p:nvPr/>
        </p:nvSpPr>
        <p:spPr bwMode="auto">
          <a:xfrm>
            <a:off x="5253875" y="1827230"/>
            <a:ext cx="1173161" cy="1177291"/>
          </a:xfrm>
          <a:custGeom>
            <a:avLst/>
            <a:gdLst>
              <a:gd name="T0" fmla="*/ 241 w 241"/>
              <a:gd name="T1" fmla="*/ 94 h 242"/>
              <a:gd name="T2" fmla="*/ 137 w 241"/>
              <a:gd name="T3" fmla="*/ 137 h 242"/>
              <a:gd name="T4" fmla="*/ 93 w 241"/>
              <a:gd name="T5" fmla="*/ 242 h 242"/>
              <a:gd name="T6" fmla="*/ 0 w 241"/>
              <a:gd name="T7" fmla="*/ 242 h 242"/>
              <a:gd name="T8" fmla="*/ 71 w 241"/>
              <a:gd name="T9" fmla="*/ 71 h 242"/>
              <a:gd name="T10" fmla="*/ 241 w 241"/>
              <a:gd name="T11" fmla="*/ 0 h 242"/>
              <a:gd name="T12" fmla="*/ 241 w 241"/>
              <a:gd name="T13" fmla="*/ 94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42">
                <a:moveTo>
                  <a:pt x="241" y="94"/>
                </a:moveTo>
                <a:cubicBezTo>
                  <a:pt x="200" y="94"/>
                  <a:pt x="163" y="111"/>
                  <a:pt x="137" y="137"/>
                </a:cubicBezTo>
                <a:cubicBezTo>
                  <a:pt x="110" y="164"/>
                  <a:pt x="93" y="201"/>
                  <a:pt x="93" y="242"/>
                </a:cubicBezTo>
                <a:cubicBezTo>
                  <a:pt x="0" y="242"/>
                  <a:pt x="0" y="242"/>
                  <a:pt x="0" y="242"/>
                </a:cubicBezTo>
                <a:cubicBezTo>
                  <a:pt x="0" y="175"/>
                  <a:pt x="27" y="115"/>
                  <a:pt x="71" y="71"/>
                </a:cubicBezTo>
                <a:cubicBezTo>
                  <a:pt x="114" y="28"/>
                  <a:pt x="175" y="0"/>
                  <a:pt x="241" y="0"/>
                </a:cubicBezTo>
                <a:lnTo>
                  <a:pt x="241" y="94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Freeform 11"/>
          <p:cNvSpPr>
            <a:spLocks/>
          </p:cNvSpPr>
          <p:nvPr/>
        </p:nvSpPr>
        <p:spPr bwMode="auto">
          <a:xfrm>
            <a:off x="5253875" y="3004521"/>
            <a:ext cx="1173161" cy="1179351"/>
          </a:xfrm>
          <a:custGeom>
            <a:avLst/>
            <a:gdLst>
              <a:gd name="T0" fmla="*/ 241 w 241"/>
              <a:gd name="T1" fmla="*/ 242 h 242"/>
              <a:gd name="T2" fmla="*/ 71 w 241"/>
              <a:gd name="T3" fmla="*/ 171 h 242"/>
              <a:gd name="T4" fmla="*/ 0 w 241"/>
              <a:gd name="T5" fmla="*/ 0 h 242"/>
              <a:gd name="T6" fmla="*/ 93 w 241"/>
              <a:gd name="T7" fmla="*/ 0 h 242"/>
              <a:gd name="T8" fmla="*/ 137 w 241"/>
              <a:gd name="T9" fmla="*/ 105 h 242"/>
              <a:gd name="T10" fmla="*/ 241 w 241"/>
              <a:gd name="T11" fmla="*/ 148 h 242"/>
              <a:gd name="T12" fmla="*/ 241 w 241"/>
              <a:gd name="T13" fmla="*/ 242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42">
                <a:moveTo>
                  <a:pt x="241" y="242"/>
                </a:moveTo>
                <a:cubicBezTo>
                  <a:pt x="175" y="242"/>
                  <a:pt x="114" y="215"/>
                  <a:pt x="71" y="171"/>
                </a:cubicBezTo>
                <a:cubicBezTo>
                  <a:pt x="27" y="127"/>
                  <a:pt x="0" y="67"/>
                  <a:pt x="0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93" y="41"/>
                  <a:pt x="110" y="78"/>
                  <a:pt x="137" y="105"/>
                </a:cubicBezTo>
                <a:cubicBezTo>
                  <a:pt x="163" y="132"/>
                  <a:pt x="200" y="148"/>
                  <a:pt x="241" y="148"/>
                </a:cubicBezTo>
                <a:lnTo>
                  <a:pt x="241" y="242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7" name="Freeform 12"/>
          <p:cNvSpPr>
            <a:spLocks/>
          </p:cNvSpPr>
          <p:nvPr/>
        </p:nvSpPr>
        <p:spPr bwMode="auto">
          <a:xfrm>
            <a:off x="6427037" y="3726151"/>
            <a:ext cx="1177284" cy="1177291"/>
          </a:xfrm>
          <a:custGeom>
            <a:avLst/>
            <a:gdLst>
              <a:gd name="T0" fmla="*/ 0 w 242"/>
              <a:gd name="T1" fmla="*/ 0 h 242"/>
              <a:gd name="T2" fmla="*/ 171 w 242"/>
              <a:gd name="T3" fmla="*/ 71 h 242"/>
              <a:gd name="T4" fmla="*/ 242 w 242"/>
              <a:gd name="T5" fmla="*/ 242 h 242"/>
              <a:gd name="T6" fmla="*/ 149 w 242"/>
              <a:gd name="T7" fmla="*/ 242 h 242"/>
              <a:gd name="T8" fmla="*/ 105 w 242"/>
              <a:gd name="T9" fmla="*/ 137 h 242"/>
              <a:gd name="T10" fmla="*/ 0 w 242"/>
              <a:gd name="T11" fmla="*/ 94 h 242"/>
              <a:gd name="T12" fmla="*/ 0 w 242"/>
              <a:gd name="T13" fmla="*/ 0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242">
                <a:moveTo>
                  <a:pt x="0" y="0"/>
                </a:moveTo>
                <a:cubicBezTo>
                  <a:pt x="67" y="0"/>
                  <a:pt x="127" y="27"/>
                  <a:pt x="171" y="71"/>
                </a:cubicBezTo>
                <a:cubicBezTo>
                  <a:pt x="215" y="115"/>
                  <a:pt x="242" y="175"/>
                  <a:pt x="242" y="242"/>
                </a:cubicBezTo>
                <a:cubicBezTo>
                  <a:pt x="149" y="242"/>
                  <a:pt x="149" y="242"/>
                  <a:pt x="149" y="242"/>
                </a:cubicBezTo>
                <a:cubicBezTo>
                  <a:pt x="149" y="201"/>
                  <a:pt x="132" y="164"/>
                  <a:pt x="105" y="137"/>
                </a:cubicBezTo>
                <a:cubicBezTo>
                  <a:pt x="78" y="110"/>
                  <a:pt x="41" y="94"/>
                  <a:pt x="0" y="94"/>
                </a:cubicBezTo>
                <a:lnTo>
                  <a:pt x="0" y="0"/>
                </a:lnTo>
                <a:close/>
              </a:path>
            </a:pathLst>
          </a:cu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8" name="Freeform 13"/>
          <p:cNvSpPr>
            <a:spLocks/>
          </p:cNvSpPr>
          <p:nvPr/>
        </p:nvSpPr>
        <p:spPr bwMode="auto">
          <a:xfrm>
            <a:off x="6427037" y="4903442"/>
            <a:ext cx="1177284" cy="1179351"/>
          </a:xfrm>
          <a:custGeom>
            <a:avLst/>
            <a:gdLst>
              <a:gd name="T0" fmla="*/ 0 w 242"/>
              <a:gd name="T1" fmla="*/ 148 h 242"/>
              <a:gd name="T2" fmla="*/ 105 w 242"/>
              <a:gd name="T3" fmla="*/ 105 h 242"/>
              <a:gd name="T4" fmla="*/ 149 w 242"/>
              <a:gd name="T5" fmla="*/ 0 h 242"/>
              <a:gd name="T6" fmla="*/ 242 w 242"/>
              <a:gd name="T7" fmla="*/ 0 h 242"/>
              <a:gd name="T8" fmla="*/ 171 w 242"/>
              <a:gd name="T9" fmla="*/ 171 h 242"/>
              <a:gd name="T10" fmla="*/ 0 w 242"/>
              <a:gd name="T11" fmla="*/ 242 h 242"/>
              <a:gd name="T12" fmla="*/ 0 w 242"/>
              <a:gd name="T13" fmla="*/ 148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242">
                <a:moveTo>
                  <a:pt x="0" y="148"/>
                </a:moveTo>
                <a:cubicBezTo>
                  <a:pt x="41" y="148"/>
                  <a:pt x="78" y="131"/>
                  <a:pt x="105" y="105"/>
                </a:cubicBezTo>
                <a:cubicBezTo>
                  <a:pt x="132" y="78"/>
                  <a:pt x="149" y="41"/>
                  <a:pt x="149" y="0"/>
                </a:cubicBezTo>
                <a:cubicBezTo>
                  <a:pt x="242" y="0"/>
                  <a:pt x="242" y="0"/>
                  <a:pt x="242" y="0"/>
                </a:cubicBezTo>
                <a:cubicBezTo>
                  <a:pt x="242" y="67"/>
                  <a:pt x="215" y="127"/>
                  <a:pt x="171" y="171"/>
                </a:cubicBezTo>
                <a:cubicBezTo>
                  <a:pt x="127" y="215"/>
                  <a:pt x="67" y="242"/>
                  <a:pt x="0" y="242"/>
                </a:cubicBezTo>
                <a:lnTo>
                  <a:pt x="0" y="148"/>
                </a:lnTo>
                <a:close/>
              </a:path>
            </a:pathLst>
          </a:cu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Freeform 14"/>
          <p:cNvSpPr>
            <a:spLocks/>
          </p:cNvSpPr>
          <p:nvPr/>
        </p:nvSpPr>
        <p:spPr bwMode="auto">
          <a:xfrm>
            <a:off x="5253875" y="4903442"/>
            <a:ext cx="1173161" cy="1179351"/>
          </a:xfrm>
          <a:custGeom>
            <a:avLst/>
            <a:gdLst>
              <a:gd name="T0" fmla="*/ 241 w 241"/>
              <a:gd name="T1" fmla="*/ 242 h 242"/>
              <a:gd name="T2" fmla="*/ 71 w 241"/>
              <a:gd name="T3" fmla="*/ 171 h 242"/>
              <a:gd name="T4" fmla="*/ 0 w 241"/>
              <a:gd name="T5" fmla="*/ 0 h 242"/>
              <a:gd name="T6" fmla="*/ 93 w 241"/>
              <a:gd name="T7" fmla="*/ 0 h 242"/>
              <a:gd name="T8" fmla="*/ 137 w 241"/>
              <a:gd name="T9" fmla="*/ 105 h 242"/>
              <a:gd name="T10" fmla="*/ 241 w 241"/>
              <a:gd name="T11" fmla="*/ 148 h 242"/>
              <a:gd name="T12" fmla="*/ 241 w 241"/>
              <a:gd name="T13" fmla="*/ 242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42">
                <a:moveTo>
                  <a:pt x="241" y="242"/>
                </a:moveTo>
                <a:cubicBezTo>
                  <a:pt x="175" y="242"/>
                  <a:pt x="114" y="215"/>
                  <a:pt x="71" y="171"/>
                </a:cubicBezTo>
                <a:cubicBezTo>
                  <a:pt x="27" y="127"/>
                  <a:pt x="0" y="67"/>
                  <a:pt x="0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93" y="41"/>
                  <a:pt x="110" y="78"/>
                  <a:pt x="137" y="105"/>
                </a:cubicBezTo>
                <a:cubicBezTo>
                  <a:pt x="163" y="131"/>
                  <a:pt x="200" y="148"/>
                  <a:pt x="241" y="148"/>
                </a:cubicBezTo>
                <a:lnTo>
                  <a:pt x="241" y="242"/>
                </a:lnTo>
                <a:close/>
              </a:path>
            </a:pathLst>
          </a:cu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0" name="Freeform 15"/>
          <p:cNvSpPr>
            <a:spLocks/>
          </p:cNvSpPr>
          <p:nvPr/>
        </p:nvSpPr>
        <p:spPr bwMode="auto">
          <a:xfrm>
            <a:off x="4532247" y="3726151"/>
            <a:ext cx="1173161" cy="1177291"/>
          </a:xfrm>
          <a:custGeom>
            <a:avLst/>
            <a:gdLst>
              <a:gd name="T0" fmla="*/ 0 w 241"/>
              <a:gd name="T1" fmla="*/ 0 h 242"/>
              <a:gd name="T2" fmla="*/ 170 w 241"/>
              <a:gd name="T3" fmla="*/ 71 h 242"/>
              <a:gd name="T4" fmla="*/ 241 w 241"/>
              <a:gd name="T5" fmla="*/ 242 h 242"/>
              <a:gd name="T6" fmla="*/ 148 w 241"/>
              <a:gd name="T7" fmla="*/ 242 h 242"/>
              <a:gd name="T8" fmla="*/ 104 w 241"/>
              <a:gd name="T9" fmla="*/ 137 h 242"/>
              <a:gd name="T10" fmla="*/ 0 w 241"/>
              <a:gd name="T11" fmla="*/ 94 h 242"/>
              <a:gd name="T12" fmla="*/ 0 w 241"/>
              <a:gd name="T13" fmla="*/ 0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42">
                <a:moveTo>
                  <a:pt x="0" y="0"/>
                </a:moveTo>
                <a:cubicBezTo>
                  <a:pt x="66" y="0"/>
                  <a:pt x="127" y="27"/>
                  <a:pt x="170" y="71"/>
                </a:cubicBezTo>
                <a:cubicBezTo>
                  <a:pt x="214" y="115"/>
                  <a:pt x="241" y="175"/>
                  <a:pt x="241" y="242"/>
                </a:cubicBezTo>
                <a:cubicBezTo>
                  <a:pt x="148" y="242"/>
                  <a:pt x="148" y="242"/>
                  <a:pt x="148" y="242"/>
                </a:cubicBezTo>
                <a:cubicBezTo>
                  <a:pt x="148" y="201"/>
                  <a:pt x="131" y="164"/>
                  <a:pt x="104" y="137"/>
                </a:cubicBezTo>
                <a:cubicBezTo>
                  <a:pt x="78" y="110"/>
                  <a:pt x="40" y="94"/>
                  <a:pt x="0" y="94"/>
                </a:cubicBezTo>
                <a:lnTo>
                  <a:pt x="0" y="0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Freeform 16"/>
          <p:cNvSpPr>
            <a:spLocks/>
          </p:cNvSpPr>
          <p:nvPr/>
        </p:nvSpPr>
        <p:spPr bwMode="auto">
          <a:xfrm>
            <a:off x="3352905" y="3726151"/>
            <a:ext cx="1179345" cy="1177291"/>
          </a:xfrm>
          <a:custGeom>
            <a:avLst/>
            <a:gdLst>
              <a:gd name="T0" fmla="*/ 242 w 242"/>
              <a:gd name="T1" fmla="*/ 94 h 242"/>
              <a:gd name="T2" fmla="*/ 137 w 242"/>
              <a:gd name="T3" fmla="*/ 137 h 242"/>
              <a:gd name="T4" fmla="*/ 93 w 242"/>
              <a:gd name="T5" fmla="*/ 242 h 242"/>
              <a:gd name="T6" fmla="*/ 0 w 242"/>
              <a:gd name="T7" fmla="*/ 242 h 242"/>
              <a:gd name="T8" fmla="*/ 71 w 242"/>
              <a:gd name="T9" fmla="*/ 71 h 242"/>
              <a:gd name="T10" fmla="*/ 242 w 242"/>
              <a:gd name="T11" fmla="*/ 0 h 242"/>
              <a:gd name="T12" fmla="*/ 242 w 242"/>
              <a:gd name="T13" fmla="*/ 94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242">
                <a:moveTo>
                  <a:pt x="242" y="94"/>
                </a:moveTo>
                <a:cubicBezTo>
                  <a:pt x="201" y="94"/>
                  <a:pt x="164" y="110"/>
                  <a:pt x="137" y="137"/>
                </a:cubicBezTo>
                <a:cubicBezTo>
                  <a:pt x="110" y="164"/>
                  <a:pt x="93" y="201"/>
                  <a:pt x="93" y="242"/>
                </a:cubicBezTo>
                <a:cubicBezTo>
                  <a:pt x="0" y="242"/>
                  <a:pt x="0" y="242"/>
                  <a:pt x="0" y="242"/>
                </a:cubicBezTo>
                <a:cubicBezTo>
                  <a:pt x="0" y="175"/>
                  <a:pt x="27" y="115"/>
                  <a:pt x="71" y="71"/>
                </a:cubicBezTo>
                <a:cubicBezTo>
                  <a:pt x="114" y="27"/>
                  <a:pt x="175" y="0"/>
                  <a:pt x="242" y="0"/>
                </a:cubicBezTo>
                <a:lnTo>
                  <a:pt x="242" y="94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Freeform 17"/>
          <p:cNvSpPr>
            <a:spLocks/>
          </p:cNvSpPr>
          <p:nvPr/>
        </p:nvSpPr>
        <p:spPr bwMode="auto">
          <a:xfrm>
            <a:off x="2633336" y="4903442"/>
            <a:ext cx="1173161" cy="1179351"/>
          </a:xfrm>
          <a:custGeom>
            <a:avLst/>
            <a:gdLst>
              <a:gd name="T0" fmla="*/ 0 w 241"/>
              <a:gd name="T1" fmla="*/ 148 h 242"/>
              <a:gd name="T2" fmla="*/ 105 w 241"/>
              <a:gd name="T3" fmla="*/ 105 h 242"/>
              <a:gd name="T4" fmla="*/ 148 w 241"/>
              <a:gd name="T5" fmla="*/ 0 h 242"/>
              <a:gd name="T6" fmla="*/ 241 w 241"/>
              <a:gd name="T7" fmla="*/ 0 h 242"/>
              <a:gd name="T8" fmla="*/ 171 w 241"/>
              <a:gd name="T9" fmla="*/ 171 h 242"/>
              <a:gd name="T10" fmla="*/ 0 w 241"/>
              <a:gd name="T11" fmla="*/ 242 h 242"/>
              <a:gd name="T12" fmla="*/ 0 w 241"/>
              <a:gd name="T13" fmla="*/ 148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42">
                <a:moveTo>
                  <a:pt x="0" y="148"/>
                </a:moveTo>
                <a:cubicBezTo>
                  <a:pt x="41" y="148"/>
                  <a:pt x="78" y="131"/>
                  <a:pt x="105" y="105"/>
                </a:cubicBezTo>
                <a:cubicBezTo>
                  <a:pt x="131" y="78"/>
                  <a:pt x="148" y="41"/>
                  <a:pt x="148" y="0"/>
                </a:cubicBezTo>
                <a:cubicBezTo>
                  <a:pt x="241" y="0"/>
                  <a:pt x="241" y="0"/>
                  <a:pt x="241" y="0"/>
                </a:cubicBezTo>
                <a:cubicBezTo>
                  <a:pt x="241" y="67"/>
                  <a:pt x="214" y="127"/>
                  <a:pt x="171" y="171"/>
                </a:cubicBezTo>
                <a:cubicBezTo>
                  <a:pt x="127" y="215"/>
                  <a:pt x="67" y="242"/>
                  <a:pt x="0" y="242"/>
                </a:cubicBezTo>
                <a:lnTo>
                  <a:pt x="0" y="148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矩形 166"/>
          <p:cNvSpPr/>
          <p:nvPr/>
        </p:nvSpPr>
        <p:spPr>
          <a:xfrm>
            <a:off x="10224860" y="1827230"/>
            <a:ext cx="2630761" cy="458941"/>
          </a:xfrm>
          <a:prstGeom prst="rect">
            <a:avLst/>
          </a:pr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矩形 167"/>
          <p:cNvSpPr/>
          <p:nvPr/>
        </p:nvSpPr>
        <p:spPr>
          <a:xfrm>
            <a:off x="899" y="5623851"/>
            <a:ext cx="2646067" cy="458941"/>
          </a:xfrm>
          <a:prstGeom prst="rect">
            <a:avLst/>
          </a:prstGeom>
          <a:solidFill>
            <a:srgbClr val="108036"/>
          </a:solidFill>
          <a:ln>
            <a:noFill/>
          </a:ln>
        </p:spPr>
        <p:txBody>
          <a:bodyPr vert="horz" wrap="square" lIns="96419" tIns="48209" rIns="96419" bIns="48209" numCol="1" anchor="t" anchorCtr="0" compatLnSpc="1">
            <a:prstTxWarp prst="textNoShape">
              <a:avLst/>
            </a:prstTxWarp>
          </a:bodyPr>
          <a:lstStyle/>
          <a:p>
            <a:pPr defTabSz="128524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9741743" y="2680221"/>
            <a:ext cx="2492350" cy="1205355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快速公交系统已经推广近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年，实行公交免费换乘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，全市公交出行分担率近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40%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40743" y="1816125"/>
            <a:ext cx="4752528" cy="879433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全国第二批低碳交通运输体系建设试点城市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全国节能与新能源汽车示范推广试点城市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7941543" y="4696445"/>
            <a:ext cx="3672408" cy="1482354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全市新能源汽车保有量累计超过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1.2</a:t>
            </a: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万辆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初步形成新能源城市公交车、新能源物流车、新能源特种车辆、新能源乘用车的新能源汽车产业体系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组合 33"/>
          <p:cNvGrpSpPr/>
          <p:nvPr/>
        </p:nvGrpSpPr>
        <p:grpSpPr>
          <a:xfrm>
            <a:off x="5785420" y="4267121"/>
            <a:ext cx="1267020" cy="1288413"/>
            <a:chOff x="1101935" y="1054869"/>
            <a:chExt cx="1369556" cy="1392682"/>
          </a:xfrm>
        </p:grpSpPr>
        <p:sp>
          <p:nvSpPr>
            <p:cNvPr id="35" name="椭圆 28"/>
            <p:cNvSpPr/>
            <p:nvPr/>
          </p:nvSpPr>
          <p:spPr>
            <a:xfrm>
              <a:off x="1101935" y="1054869"/>
              <a:ext cx="1369556" cy="139268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76200" cap="flat" cmpd="sng" algn="ctr">
              <a:solidFill>
                <a:srgbClr val="108036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椭圆 29"/>
            <p:cNvSpPr/>
            <p:nvPr/>
          </p:nvSpPr>
          <p:spPr>
            <a:xfrm>
              <a:off x="1250079" y="1205514"/>
              <a:ext cx="1073269" cy="109139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25400" cap="flat" cmpd="sng" algn="ctr">
              <a:solidFill>
                <a:srgbClr val="10803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组合 36"/>
          <p:cNvGrpSpPr/>
          <p:nvPr/>
        </p:nvGrpSpPr>
        <p:grpSpPr>
          <a:xfrm>
            <a:off x="5785420" y="2377594"/>
            <a:ext cx="1267020" cy="1288413"/>
            <a:chOff x="1101935" y="1054869"/>
            <a:chExt cx="1369556" cy="1392682"/>
          </a:xfrm>
        </p:grpSpPr>
        <p:sp>
          <p:nvSpPr>
            <p:cNvPr id="38" name="椭圆 28"/>
            <p:cNvSpPr/>
            <p:nvPr/>
          </p:nvSpPr>
          <p:spPr>
            <a:xfrm>
              <a:off x="1101935" y="1054869"/>
              <a:ext cx="1369556" cy="139268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76200" cap="flat" cmpd="sng" algn="ctr">
              <a:solidFill>
                <a:srgbClr val="8CC94C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椭圆 29"/>
            <p:cNvSpPr/>
            <p:nvPr/>
          </p:nvSpPr>
          <p:spPr>
            <a:xfrm>
              <a:off x="1250079" y="1205514"/>
              <a:ext cx="1073269" cy="109139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25400" cap="flat" cmpd="sng" algn="ctr">
              <a:solidFill>
                <a:srgbClr val="8CC94C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组合 39"/>
          <p:cNvGrpSpPr/>
          <p:nvPr/>
        </p:nvGrpSpPr>
        <p:grpSpPr>
          <a:xfrm>
            <a:off x="7674947" y="2316641"/>
            <a:ext cx="1267020" cy="1288413"/>
            <a:chOff x="1101935" y="1054869"/>
            <a:chExt cx="1369556" cy="1392682"/>
          </a:xfrm>
        </p:grpSpPr>
        <p:sp>
          <p:nvSpPr>
            <p:cNvPr id="41" name="椭圆 28"/>
            <p:cNvSpPr/>
            <p:nvPr/>
          </p:nvSpPr>
          <p:spPr>
            <a:xfrm>
              <a:off x="1101935" y="1054869"/>
              <a:ext cx="1369556" cy="139268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76200" cap="flat" cmpd="sng" algn="ctr">
              <a:solidFill>
                <a:srgbClr val="108036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椭圆 29"/>
            <p:cNvSpPr/>
            <p:nvPr/>
          </p:nvSpPr>
          <p:spPr>
            <a:xfrm>
              <a:off x="1250079" y="1205514"/>
              <a:ext cx="1073269" cy="109139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shade val="67500"/>
                    <a:satMod val="115000"/>
                  </a:schemeClr>
                </a:gs>
                <a:gs pos="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25400" cap="flat" cmpd="sng" algn="ctr">
              <a:solidFill>
                <a:srgbClr val="10803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6423" tIns="48212" rIns="96423" bIns="482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6423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98" ker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2" name="等腰三角形 51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44" name="文本框 7"/>
          <p:cNvSpPr txBox="1">
            <a:spLocks noChangeArrowheads="1"/>
          </p:cNvSpPr>
          <p:nvPr/>
        </p:nvSpPr>
        <p:spPr bwMode="auto">
          <a:xfrm>
            <a:off x="452711" y="303957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绿色交通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8695" y="3832349"/>
            <a:ext cx="3024336" cy="928356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轨道交通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规划建设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条线路，</a:t>
            </a: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已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有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条线路（里程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88.7</a:t>
            </a: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公里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建成投入运营。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矩形 1"/>
          <p:cNvSpPr>
            <a:spLocks noChangeArrowheads="1"/>
          </p:cNvSpPr>
          <p:nvPr/>
        </p:nvSpPr>
        <p:spPr bwMode="auto">
          <a:xfrm>
            <a:off x="0" y="808013"/>
            <a:ext cx="2324919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7" name="文本框 7"/>
          <p:cNvSpPr txBox="1">
            <a:spLocks noChangeArrowheads="1"/>
          </p:cNvSpPr>
          <p:nvPr/>
        </p:nvSpPr>
        <p:spPr bwMode="auto">
          <a:xfrm>
            <a:off x="452711" y="8080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绿色交通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34103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1028775" y="2032149"/>
            <a:ext cx="303369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推行建筑能效标识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805639" y="1960141"/>
            <a:ext cx="303369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推广应用建筑节能材料、产品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技术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0743" y="4552429"/>
            <a:ext cx="32772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实施绿色建筑行动计划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877647" y="4552429"/>
            <a:ext cx="33799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开展绿色建筑示范项目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8" name="等腰三角形 37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 flipV="1">
            <a:off x="3699396" y="2860727"/>
            <a:ext cx="520336" cy="488802"/>
          </a:xfrm>
          <a:custGeom>
            <a:avLst/>
            <a:gdLst>
              <a:gd name="T0" fmla="*/ 137 w 137"/>
              <a:gd name="T1" fmla="*/ 0 h 128"/>
              <a:gd name="T2" fmla="*/ 1 w 137"/>
              <a:gd name="T3" fmla="*/ 128 h 128"/>
              <a:gd name="T4" fmla="*/ 30 w 137"/>
              <a:gd name="T5" fmla="*/ 48 h 128"/>
              <a:gd name="T6" fmla="*/ 30 w 137"/>
              <a:gd name="T7" fmla="*/ 48 h 128"/>
              <a:gd name="T8" fmla="*/ 30 w 137"/>
              <a:gd name="T9" fmla="*/ 48 h 128"/>
              <a:gd name="T10" fmla="*/ 47 w 137"/>
              <a:gd name="T11" fmla="*/ 31 h 128"/>
              <a:gd name="T12" fmla="*/ 114 w 137"/>
              <a:gd name="T13" fmla="*/ 2 h 128"/>
              <a:gd name="T14" fmla="*/ 137 w 137"/>
              <a:gd name="T15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7" h="128">
                <a:moveTo>
                  <a:pt x="137" y="0"/>
                </a:moveTo>
                <a:cubicBezTo>
                  <a:pt x="1" y="128"/>
                  <a:pt x="1" y="128"/>
                  <a:pt x="1" y="128"/>
                </a:cubicBezTo>
                <a:cubicBezTo>
                  <a:pt x="1" y="128"/>
                  <a:pt x="0" y="84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35" y="42"/>
                  <a:pt x="40" y="36"/>
                  <a:pt x="47" y="31"/>
                </a:cubicBezTo>
                <a:cubicBezTo>
                  <a:pt x="63" y="18"/>
                  <a:pt x="85" y="7"/>
                  <a:pt x="114" y="2"/>
                </a:cubicBezTo>
                <a:cubicBezTo>
                  <a:pt x="121" y="1"/>
                  <a:pt x="129" y="0"/>
                  <a:pt x="137" y="0"/>
                </a:cubicBezTo>
                <a:close/>
              </a:path>
            </a:pathLst>
          </a:custGeom>
          <a:gradFill>
            <a:gsLst>
              <a:gs pos="0">
                <a:schemeClr val="bg1">
                  <a:shade val="30000"/>
                  <a:satMod val="115000"/>
                  <a:lumMod val="76000"/>
                  <a:lumOff val="24000"/>
                  <a:alpha val="76000"/>
                </a:schemeClr>
              </a:gs>
              <a:gs pos="59000">
                <a:schemeClr val="bg1">
                  <a:alpha val="73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Freeform 27"/>
          <p:cNvSpPr>
            <a:spLocks/>
          </p:cNvSpPr>
          <p:nvPr/>
        </p:nvSpPr>
        <p:spPr bwMode="auto">
          <a:xfrm flipV="1">
            <a:off x="3864799" y="3105128"/>
            <a:ext cx="2403008" cy="1426984"/>
          </a:xfrm>
          <a:custGeom>
            <a:avLst/>
            <a:gdLst>
              <a:gd name="T0" fmla="*/ 462 w 642"/>
              <a:gd name="T1" fmla="*/ 6 h 380"/>
              <a:gd name="T2" fmla="*/ 637 w 642"/>
              <a:gd name="T3" fmla="*/ 180 h 380"/>
              <a:gd name="T4" fmla="*/ 637 w 642"/>
              <a:gd name="T5" fmla="*/ 200 h 380"/>
              <a:gd name="T6" fmla="*/ 462 w 642"/>
              <a:gd name="T7" fmla="*/ 375 h 380"/>
              <a:gd name="T8" fmla="*/ 442 w 642"/>
              <a:gd name="T9" fmla="*/ 375 h 380"/>
              <a:gd name="T10" fmla="*/ 442 w 642"/>
              <a:gd name="T11" fmla="*/ 322 h 380"/>
              <a:gd name="T12" fmla="*/ 95 w 642"/>
              <a:gd name="T13" fmla="*/ 322 h 380"/>
              <a:gd name="T14" fmla="*/ 68 w 642"/>
              <a:gd name="T15" fmla="*/ 324 h 380"/>
              <a:gd name="T16" fmla="*/ 0 w 642"/>
              <a:gd name="T17" fmla="*/ 353 h 380"/>
              <a:gd name="T18" fmla="*/ 265 w 642"/>
              <a:gd name="T19" fmla="*/ 88 h 380"/>
              <a:gd name="T20" fmla="*/ 369 w 642"/>
              <a:gd name="T21" fmla="*/ 56 h 380"/>
              <a:gd name="T22" fmla="*/ 442 w 642"/>
              <a:gd name="T23" fmla="*/ 56 h 380"/>
              <a:gd name="T24" fmla="*/ 442 w 642"/>
              <a:gd name="T25" fmla="*/ 6 h 380"/>
              <a:gd name="T26" fmla="*/ 462 w 642"/>
              <a:gd name="T27" fmla="*/ 6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2" h="380">
                <a:moveTo>
                  <a:pt x="462" y="6"/>
                </a:moveTo>
                <a:cubicBezTo>
                  <a:pt x="637" y="180"/>
                  <a:pt x="637" y="180"/>
                  <a:pt x="637" y="180"/>
                </a:cubicBezTo>
                <a:cubicBezTo>
                  <a:pt x="642" y="186"/>
                  <a:pt x="642" y="195"/>
                  <a:pt x="637" y="200"/>
                </a:cubicBezTo>
                <a:cubicBezTo>
                  <a:pt x="462" y="375"/>
                  <a:pt x="462" y="375"/>
                  <a:pt x="462" y="375"/>
                </a:cubicBezTo>
                <a:cubicBezTo>
                  <a:pt x="457" y="380"/>
                  <a:pt x="448" y="380"/>
                  <a:pt x="442" y="375"/>
                </a:cubicBezTo>
                <a:cubicBezTo>
                  <a:pt x="442" y="322"/>
                  <a:pt x="442" y="322"/>
                  <a:pt x="442" y="322"/>
                </a:cubicBezTo>
                <a:cubicBezTo>
                  <a:pt x="95" y="322"/>
                  <a:pt x="95" y="322"/>
                  <a:pt x="95" y="322"/>
                </a:cubicBezTo>
                <a:cubicBezTo>
                  <a:pt x="95" y="322"/>
                  <a:pt x="84" y="321"/>
                  <a:pt x="68" y="324"/>
                </a:cubicBezTo>
                <a:cubicBezTo>
                  <a:pt x="38" y="329"/>
                  <a:pt x="16" y="340"/>
                  <a:pt x="0" y="353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65" y="88"/>
                  <a:pt x="295" y="52"/>
                  <a:pt x="369" y="56"/>
                </a:cubicBezTo>
                <a:cubicBezTo>
                  <a:pt x="442" y="56"/>
                  <a:pt x="442" y="56"/>
                  <a:pt x="442" y="56"/>
                </a:cubicBezTo>
                <a:cubicBezTo>
                  <a:pt x="442" y="6"/>
                  <a:pt x="442" y="6"/>
                  <a:pt x="442" y="6"/>
                </a:cubicBezTo>
                <a:cubicBezTo>
                  <a:pt x="448" y="0"/>
                  <a:pt x="457" y="0"/>
                  <a:pt x="462" y="6"/>
                </a:cubicBezTo>
                <a:close/>
              </a:path>
            </a:pathLst>
          </a:custGeom>
          <a:solidFill>
            <a:srgbClr val="8CC94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Freeform 27"/>
          <p:cNvSpPr>
            <a:spLocks/>
          </p:cNvSpPr>
          <p:nvPr/>
        </p:nvSpPr>
        <p:spPr bwMode="auto">
          <a:xfrm flipH="1">
            <a:off x="6514568" y="3149643"/>
            <a:ext cx="2333031" cy="1385429"/>
          </a:xfrm>
          <a:custGeom>
            <a:avLst/>
            <a:gdLst>
              <a:gd name="T0" fmla="*/ 462 w 642"/>
              <a:gd name="T1" fmla="*/ 6 h 380"/>
              <a:gd name="T2" fmla="*/ 637 w 642"/>
              <a:gd name="T3" fmla="*/ 180 h 380"/>
              <a:gd name="T4" fmla="*/ 637 w 642"/>
              <a:gd name="T5" fmla="*/ 200 h 380"/>
              <a:gd name="T6" fmla="*/ 462 w 642"/>
              <a:gd name="T7" fmla="*/ 375 h 380"/>
              <a:gd name="T8" fmla="*/ 442 w 642"/>
              <a:gd name="T9" fmla="*/ 375 h 380"/>
              <a:gd name="T10" fmla="*/ 442 w 642"/>
              <a:gd name="T11" fmla="*/ 322 h 380"/>
              <a:gd name="T12" fmla="*/ 95 w 642"/>
              <a:gd name="T13" fmla="*/ 322 h 380"/>
              <a:gd name="T14" fmla="*/ 68 w 642"/>
              <a:gd name="T15" fmla="*/ 324 h 380"/>
              <a:gd name="T16" fmla="*/ 0 w 642"/>
              <a:gd name="T17" fmla="*/ 353 h 380"/>
              <a:gd name="T18" fmla="*/ 265 w 642"/>
              <a:gd name="T19" fmla="*/ 88 h 380"/>
              <a:gd name="T20" fmla="*/ 369 w 642"/>
              <a:gd name="T21" fmla="*/ 56 h 380"/>
              <a:gd name="T22" fmla="*/ 442 w 642"/>
              <a:gd name="T23" fmla="*/ 56 h 380"/>
              <a:gd name="T24" fmla="*/ 442 w 642"/>
              <a:gd name="T25" fmla="*/ 6 h 380"/>
              <a:gd name="T26" fmla="*/ 462 w 642"/>
              <a:gd name="T27" fmla="*/ 6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2" h="380">
                <a:moveTo>
                  <a:pt x="462" y="6"/>
                </a:moveTo>
                <a:cubicBezTo>
                  <a:pt x="637" y="180"/>
                  <a:pt x="637" y="180"/>
                  <a:pt x="637" y="180"/>
                </a:cubicBezTo>
                <a:cubicBezTo>
                  <a:pt x="642" y="186"/>
                  <a:pt x="642" y="195"/>
                  <a:pt x="637" y="200"/>
                </a:cubicBezTo>
                <a:cubicBezTo>
                  <a:pt x="462" y="375"/>
                  <a:pt x="462" y="375"/>
                  <a:pt x="462" y="375"/>
                </a:cubicBezTo>
                <a:cubicBezTo>
                  <a:pt x="457" y="380"/>
                  <a:pt x="448" y="380"/>
                  <a:pt x="442" y="375"/>
                </a:cubicBezTo>
                <a:cubicBezTo>
                  <a:pt x="442" y="322"/>
                  <a:pt x="442" y="322"/>
                  <a:pt x="442" y="322"/>
                </a:cubicBezTo>
                <a:cubicBezTo>
                  <a:pt x="95" y="322"/>
                  <a:pt x="95" y="322"/>
                  <a:pt x="95" y="322"/>
                </a:cubicBezTo>
                <a:cubicBezTo>
                  <a:pt x="95" y="322"/>
                  <a:pt x="84" y="321"/>
                  <a:pt x="68" y="324"/>
                </a:cubicBezTo>
                <a:cubicBezTo>
                  <a:pt x="38" y="329"/>
                  <a:pt x="16" y="340"/>
                  <a:pt x="0" y="353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65" y="88"/>
                  <a:pt x="295" y="52"/>
                  <a:pt x="369" y="56"/>
                </a:cubicBezTo>
                <a:cubicBezTo>
                  <a:pt x="442" y="56"/>
                  <a:pt x="442" y="56"/>
                  <a:pt x="442" y="56"/>
                </a:cubicBezTo>
                <a:cubicBezTo>
                  <a:pt x="442" y="6"/>
                  <a:pt x="442" y="6"/>
                  <a:pt x="442" y="6"/>
                </a:cubicBezTo>
                <a:cubicBezTo>
                  <a:pt x="448" y="0"/>
                  <a:pt x="457" y="0"/>
                  <a:pt x="462" y="6"/>
                </a:cubicBezTo>
                <a:close/>
              </a:path>
            </a:pathLst>
          </a:custGeom>
          <a:solidFill>
            <a:srgbClr val="8CC94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Freeform 35"/>
          <p:cNvSpPr>
            <a:spLocks/>
          </p:cNvSpPr>
          <p:nvPr/>
        </p:nvSpPr>
        <p:spPr bwMode="auto">
          <a:xfrm flipH="1">
            <a:off x="8515012" y="4327014"/>
            <a:ext cx="505184" cy="474568"/>
          </a:xfrm>
          <a:custGeom>
            <a:avLst/>
            <a:gdLst>
              <a:gd name="T0" fmla="*/ 137 w 137"/>
              <a:gd name="T1" fmla="*/ 0 h 128"/>
              <a:gd name="T2" fmla="*/ 1 w 137"/>
              <a:gd name="T3" fmla="*/ 128 h 128"/>
              <a:gd name="T4" fmla="*/ 30 w 137"/>
              <a:gd name="T5" fmla="*/ 48 h 128"/>
              <a:gd name="T6" fmla="*/ 30 w 137"/>
              <a:gd name="T7" fmla="*/ 48 h 128"/>
              <a:gd name="T8" fmla="*/ 30 w 137"/>
              <a:gd name="T9" fmla="*/ 48 h 128"/>
              <a:gd name="T10" fmla="*/ 47 w 137"/>
              <a:gd name="T11" fmla="*/ 31 h 128"/>
              <a:gd name="T12" fmla="*/ 114 w 137"/>
              <a:gd name="T13" fmla="*/ 2 h 128"/>
              <a:gd name="T14" fmla="*/ 137 w 137"/>
              <a:gd name="T15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7" h="128">
                <a:moveTo>
                  <a:pt x="137" y="0"/>
                </a:moveTo>
                <a:cubicBezTo>
                  <a:pt x="1" y="128"/>
                  <a:pt x="1" y="128"/>
                  <a:pt x="1" y="128"/>
                </a:cubicBezTo>
                <a:cubicBezTo>
                  <a:pt x="1" y="128"/>
                  <a:pt x="0" y="84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35" y="42"/>
                  <a:pt x="40" y="36"/>
                  <a:pt x="47" y="31"/>
                </a:cubicBezTo>
                <a:cubicBezTo>
                  <a:pt x="63" y="18"/>
                  <a:pt x="85" y="7"/>
                  <a:pt x="114" y="2"/>
                </a:cubicBezTo>
                <a:cubicBezTo>
                  <a:pt x="121" y="1"/>
                  <a:pt x="129" y="0"/>
                  <a:pt x="137" y="0"/>
                </a:cubicBezTo>
                <a:close/>
              </a:path>
            </a:pathLst>
          </a:custGeom>
          <a:gradFill>
            <a:gsLst>
              <a:gs pos="0">
                <a:schemeClr val="bg1">
                  <a:shade val="30000"/>
                  <a:satMod val="115000"/>
                  <a:lumMod val="76000"/>
                  <a:lumOff val="24000"/>
                  <a:alpha val="76000"/>
                </a:schemeClr>
              </a:gs>
              <a:gs pos="59000">
                <a:schemeClr val="bg1">
                  <a:alpha val="73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Freeform 27"/>
          <p:cNvSpPr>
            <a:spLocks/>
          </p:cNvSpPr>
          <p:nvPr/>
        </p:nvSpPr>
        <p:spPr bwMode="auto">
          <a:xfrm rot="16200000" flipH="1">
            <a:off x="5269476" y="1748435"/>
            <a:ext cx="2319652" cy="1377483"/>
          </a:xfrm>
          <a:custGeom>
            <a:avLst/>
            <a:gdLst>
              <a:gd name="T0" fmla="*/ 462 w 642"/>
              <a:gd name="T1" fmla="*/ 6 h 380"/>
              <a:gd name="T2" fmla="*/ 637 w 642"/>
              <a:gd name="T3" fmla="*/ 180 h 380"/>
              <a:gd name="T4" fmla="*/ 637 w 642"/>
              <a:gd name="T5" fmla="*/ 200 h 380"/>
              <a:gd name="T6" fmla="*/ 462 w 642"/>
              <a:gd name="T7" fmla="*/ 375 h 380"/>
              <a:gd name="T8" fmla="*/ 442 w 642"/>
              <a:gd name="T9" fmla="*/ 375 h 380"/>
              <a:gd name="T10" fmla="*/ 442 w 642"/>
              <a:gd name="T11" fmla="*/ 322 h 380"/>
              <a:gd name="T12" fmla="*/ 95 w 642"/>
              <a:gd name="T13" fmla="*/ 322 h 380"/>
              <a:gd name="T14" fmla="*/ 68 w 642"/>
              <a:gd name="T15" fmla="*/ 324 h 380"/>
              <a:gd name="T16" fmla="*/ 0 w 642"/>
              <a:gd name="T17" fmla="*/ 353 h 380"/>
              <a:gd name="T18" fmla="*/ 265 w 642"/>
              <a:gd name="T19" fmla="*/ 88 h 380"/>
              <a:gd name="T20" fmla="*/ 369 w 642"/>
              <a:gd name="T21" fmla="*/ 56 h 380"/>
              <a:gd name="T22" fmla="*/ 442 w 642"/>
              <a:gd name="T23" fmla="*/ 56 h 380"/>
              <a:gd name="T24" fmla="*/ 442 w 642"/>
              <a:gd name="T25" fmla="*/ 6 h 380"/>
              <a:gd name="T26" fmla="*/ 462 w 642"/>
              <a:gd name="T27" fmla="*/ 6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2" h="380">
                <a:moveTo>
                  <a:pt x="462" y="6"/>
                </a:moveTo>
                <a:cubicBezTo>
                  <a:pt x="637" y="180"/>
                  <a:pt x="637" y="180"/>
                  <a:pt x="637" y="180"/>
                </a:cubicBezTo>
                <a:cubicBezTo>
                  <a:pt x="642" y="186"/>
                  <a:pt x="642" y="195"/>
                  <a:pt x="637" y="200"/>
                </a:cubicBezTo>
                <a:cubicBezTo>
                  <a:pt x="462" y="375"/>
                  <a:pt x="462" y="375"/>
                  <a:pt x="462" y="375"/>
                </a:cubicBezTo>
                <a:cubicBezTo>
                  <a:pt x="457" y="380"/>
                  <a:pt x="448" y="380"/>
                  <a:pt x="442" y="375"/>
                </a:cubicBezTo>
                <a:cubicBezTo>
                  <a:pt x="442" y="322"/>
                  <a:pt x="442" y="322"/>
                  <a:pt x="442" y="322"/>
                </a:cubicBezTo>
                <a:cubicBezTo>
                  <a:pt x="95" y="322"/>
                  <a:pt x="95" y="322"/>
                  <a:pt x="95" y="322"/>
                </a:cubicBezTo>
                <a:cubicBezTo>
                  <a:pt x="95" y="322"/>
                  <a:pt x="84" y="321"/>
                  <a:pt x="68" y="324"/>
                </a:cubicBezTo>
                <a:cubicBezTo>
                  <a:pt x="38" y="329"/>
                  <a:pt x="16" y="340"/>
                  <a:pt x="0" y="353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65" y="88"/>
                  <a:pt x="295" y="52"/>
                  <a:pt x="369" y="56"/>
                </a:cubicBezTo>
                <a:cubicBezTo>
                  <a:pt x="442" y="56"/>
                  <a:pt x="442" y="56"/>
                  <a:pt x="442" y="56"/>
                </a:cubicBezTo>
                <a:cubicBezTo>
                  <a:pt x="442" y="6"/>
                  <a:pt x="442" y="6"/>
                  <a:pt x="442" y="6"/>
                </a:cubicBezTo>
                <a:cubicBezTo>
                  <a:pt x="448" y="0"/>
                  <a:pt x="457" y="0"/>
                  <a:pt x="462" y="6"/>
                </a:cubicBezTo>
                <a:close/>
              </a:path>
            </a:pathLst>
          </a:custGeom>
          <a:solidFill>
            <a:srgbClr val="10813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Freeform 35"/>
          <p:cNvSpPr>
            <a:spLocks/>
          </p:cNvSpPr>
          <p:nvPr/>
        </p:nvSpPr>
        <p:spPr bwMode="auto">
          <a:xfrm rot="5400000" flipH="1">
            <a:off x="5465575" y="6127977"/>
            <a:ext cx="511148" cy="480171"/>
          </a:xfrm>
          <a:custGeom>
            <a:avLst/>
            <a:gdLst>
              <a:gd name="T0" fmla="*/ 137 w 137"/>
              <a:gd name="T1" fmla="*/ 0 h 128"/>
              <a:gd name="T2" fmla="*/ 1 w 137"/>
              <a:gd name="T3" fmla="*/ 128 h 128"/>
              <a:gd name="T4" fmla="*/ 30 w 137"/>
              <a:gd name="T5" fmla="*/ 48 h 128"/>
              <a:gd name="T6" fmla="*/ 30 w 137"/>
              <a:gd name="T7" fmla="*/ 48 h 128"/>
              <a:gd name="T8" fmla="*/ 30 w 137"/>
              <a:gd name="T9" fmla="*/ 48 h 128"/>
              <a:gd name="T10" fmla="*/ 47 w 137"/>
              <a:gd name="T11" fmla="*/ 31 h 128"/>
              <a:gd name="T12" fmla="*/ 114 w 137"/>
              <a:gd name="T13" fmla="*/ 2 h 128"/>
              <a:gd name="T14" fmla="*/ 137 w 137"/>
              <a:gd name="T15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7" h="128">
                <a:moveTo>
                  <a:pt x="137" y="0"/>
                </a:moveTo>
                <a:cubicBezTo>
                  <a:pt x="1" y="128"/>
                  <a:pt x="1" y="128"/>
                  <a:pt x="1" y="128"/>
                </a:cubicBezTo>
                <a:cubicBezTo>
                  <a:pt x="1" y="128"/>
                  <a:pt x="0" y="84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35" y="42"/>
                  <a:pt x="40" y="36"/>
                  <a:pt x="47" y="31"/>
                </a:cubicBezTo>
                <a:cubicBezTo>
                  <a:pt x="63" y="18"/>
                  <a:pt x="85" y="7"/>
                  <a:pt x="114" y="2"/>
                </a:cubicBezTo>
                <a:cubicBezTo>
                  <a:pt x="121" y="1"/>
                  <a:pt x="129" y="0"/>
                  <a:pt x="137" y="0"/>
                </a:cubicBezTo>
                <a:close/>
              </a:path>
            </a:pathLst>
          </a:custGeom>
          <a:gradFill>
            <a:gsLst>
              <a:gs pos="0">
                <a:schemeClr val="bg1">
                  <a:shade val="30000"/>
                  <a:satMod val="115000"/>
                  <a:lumMod val="76000"/>
                  <a:lumOff val="24000"/>
                  <a:alpha val="76000"/>
                </a:schemeClr>
              </a:gs>
              <a:gs pos="59000">
                <a:schemeClr val="bg1">
                  <a:alpha val="73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Freeform 27"/>
          <p:cNvSpPr>
            <a:spLocks/>
          </p:cNvSpPr>
          <p:nvPr/>
        </p:nvSpPr>
        <p:spPr bwMode="auto">
          <a:xfrm rot="5400000" flipH="1">
            <a:off x="5241756" y="4577805"/>
            <a:ext cx="2360575" cy="1401785"/>
          </a:xfrm>
          <a:custGeom>
            <a:avLst/>
            <a:gdLst>
              <a:gd name="T0" fmla="*/ 462 w 642"/>
              <a:gd name="T1" fmla="*/ 6 h 380"/>
              <a:gd name="T2" fmla="*/ 637 w 642"/>
              <a:gd name="T3" fmla="*/ 180 h 380"/>
              <a:gd name="T4" fmla="*/ 637 w 642"/>
              <a:gd name="T5" fmla="*/ 200 h 380"/>
              <a:gd name="T6" fmla="*/ 462 w 642"/>
              <a:gd name="T7" fmla="*/ 375 h 380"/>
              <a:gd name="T8" fmla="*/ 442 w 642"/>
              <a:gd name="T9" fmla="*/ 375 h 380"/>
              <a:gd name="T10" fmla="*/ 442 w 642"/>
              <a:gd name="T11" fmla="*/ 322 h 380"/>
              <a:gd name="T12" fmla="*/ 95 w 642"/>
              <a:gd name="T13" fmla="*/ 322 h 380"/>
              <a:gd name="T14" fmla="*/ 68 w 642"/>
              <a:gd name="T15" fmla="*/ 324 h 380"/>
              <a:gd name="T16" fmla="*/ 0 w 642"/>
              <a:gd name="T17" fmla="*/ 353 h 380"/>
              <a:gd name="T18" fmla="*/ 265 w 642"/>
              <a:gd name="T19" fmla="*/ 88 h 380"/>
              <a:gd name="T20" fmla="*/ 369 w 642"/>
              <a:gd name="T21" fmla="*/ 56 h 380"/>
              <a:gd name="T22" fmla="*/ 442 w 642"/>
              <a:gd name="T23" fmla="*/ 56 h 380"/>
              <a:gd name="T24" fmla="*/ 442 w 642"/>
              <a:gd name="T25" fmla="*/ 6 h 380"/>
              <a:gd name="T26" fmla="*/ 462 w 642"/>
              <a:gd name="T27" fmla="*/ 6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2" h="380">
                <a:moveTo>
                  <a:pt x="462" y="6"/>
                </a:moveTo>
                <a:cubicBezTo>
                  <a:pt x="637" y="180"/>
                  <a:pt x="637" y="180"/>
                  <a:pt x="637" y="180"/>
                </a:cubicBezTo>
                <a:cubicBezTo>
                  <a:pt x="642" y="186"/>
                  <a:pt x="642" y="195"/>
                  <a:pt x="637" y="200"/>
                </a:cubicBezTo>
                <a:cubicBezTo>
                  <a:pt x="462" y="375"/>
                  <a:pt x="462" y="375"/>
                  <a:pt x="462" y="375"/>
                </a:cubicBezTo>
                <a:cubicBezTo>
                  <a:pt x="457" y="380"/>
                  <a:pt x="448" y="380"/>
                  <a:pt x="442" y="375"/>
                </a:cubicBezTo>
                <a:cubicBezTo>
                  <a:pt x="442" y="322"/>
                  <a:pt x="442" y="322"/>
                  <a:pt x="442" y="322"/>
                </a:cubicBezTo>
                <a:cubicBezTo>
                  <a:pt x="95" y="322"/>
                  <a:pt x="95" y="322"/>
                  <a:pt x="95" y="322"/>
                </a:cubicBezTo>
                <a:cubicBezTo>
                  <a:pt x="95" y="322"/>
                  <a:pt x="84" y="321"/>
                  <a:pt x="68" y="324"/>
                </a:cubicBezTo>
                <a:cubicBezTo>
                  <a:pt x="38" y="329"/>
                  <a:pt x="16" y="340"/>
                  <a:pt x="0" y="353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65" y="88"/>
                  <a:pt x="295" y="52"/>
                  <a:pt x="369" y="56"/>
                </a:cubicBezTo>
                <a:cubicBezTo>
                  <a:pt x="442" y="56"/>
                  <a:pt x="442" y="56"/>
                  <a:pt x="442" y="56"/>
                </a:cubicBezTo>
                <a:cubicBezTo>
                  <a:pt x="442" y="6"/>
                  <a:pt x="442" y="6"/>
                  <a:pt x="442" y="6"/>
                </a:cubicBezTo>
                <a:cubicBezTo>
                  <a:pt x="448" y="0"/>
                  <a:pt x="457" y="0"/>
                  <a:pt x="462" y="6"/>
                </a:cubicBezTo>
                <a:close/>
              </a:path>
            </a:pathLst>
          </a:custGeom>
          <a:solidFill>
            <a:srgbClr val="10813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6429" tIns="48214" rIns="96429" bIns="482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" name="文本框 60"/>
          <p:cNvSpPr txBox="1"/>
          <p:nvPr/>
        </p:nvSpPr>
        <p:spPr>
          <a:xfrm>
            <a:off x="6042211" y="2587389"/>
            <a:ext cx="784189" cy="67666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迷你简粗倩" panose="03000509000000000000" pitchFamily="65" charset="-122"/>
                <a:ea typeface="迷你简粗倩" panose="03000509000000000000" pitchFamily="65" charset="-122"/>
              </a:defRPr>
            </a:lvl1pPr>
          </a:lstStyle>
          <a:p>
            <a:r>
              <a:rPr lang="en-US" altLang="zh-CN" sz="3797" dirty="0">
                <a:latin typeface="微软雅黑" pitchFamily="34" charset="-122"/>
                <a:ea typeface="微软雅黑" pitchFamily="34" charset="-122"/>
              </a:rPr>
              <a:t>01</a:t>
            </a:r>
            <a:endParaRPr lang="zh-CN" altLang="en-US" sz="3797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文本框 61"/>
          <p:cNvSpPr txBox="1"/>
          <p:nvPr/>
        </p:nvSpPr>
        <p:spPr>
          <a:xfrm>
            <a:off x="6068571" y="4621038"/>
            <a:ext cx="784189" cy="67666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迷你简粗倩" panose="03000509000000000000" pitchFamily="65" charset="-122"/>
                <a:ea typeface="迷你简粗倩" panose="03000509000000000000" pitchFamily="65" charset="-122"/>
              </a:defRPr>
            </a:lvl1pPr>
          </a:lstStyle>
          <a:p>
            <a:r>
              <a:rPr lang="en-US" altLang="zh-CN" sz="3797" dirty="0">
                <a:latin typeface="微软雅黑" pitchFamily="34" charset="-122"/>
                <a:ea typeface="微软雅黑" pitchFamily="34" charset="-122"/>
              </a:rPr>
              <a:t>03</a:t>
            </a:r>
            <a:endParaRPr lang="zh-CN" altLang="en-US" sz="3797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文本框 62"/>
          <p:cNvSpPr txBox="1"/>
          <p:nvPr/>
        </p:nvSpPr>
        <p:spPr>
          <a:xfrm>
            <a:off x="4979099" y="3508940"/>
            <a:ext cx="784189" cy="67666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迷你简粗倩" panose="03000509000000000000" pitchFamily="65" charset="-122"/>
                <a:ea typeface="迷你简粗倩" panose="03000509000000000000" pitchFamily="65" charset="-122"/>
              </a:defRPr>
            </a:lvl1pPr>
          </a:lstStyle>
          <a:p>
            <a:r>
              <a:rPr lang="en-US" altLang="zh-CN" sz="3797" dirty="0">
                <a:latin typeface="微软雅黑" pitchFamily="34" charset="-122"/>
                <a:ea typeface="微软雅黑" pitchFamily="34" charset="-122"/>
              </a:rPr>
              <a:t>04</a:t>
            </a:r>
            <a:endParaRPr lang="zh-CN" altLang="en-US" sz="3797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文本框 63"/>
          <p:cNvSpPr txBox="1"/>
          <p:nvPr/>
        </p:nvSpPr>
        <p:spPr>
          <a:xfrm>
            <a:off x="6802413" y="3508940"/>
            <a:ext cx="784189" cy="67666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迷你简粗倩" panose="03000509000000000000" pitchFamily="65" charset="-122"/>
                <a:ea typeface="迷你简粗倩" panose="03000509000000000000" pitchFamily="65" charset="-122"/>
              </a:defRPr>
            </a:lvl1pPr>
          </a:lstStyle>
          <a:p>
            <a:r>
              <a:rPr lang="en-US" altLang="zh-CN" sz="3797" dirty="0">
                <a:latin typeface="微软雅黑" pitchFamily="34" charset="-122"/>
                <a:ea typeface="微软雅黑" pitchFamily="34" charset="-122"/>
              </a:rPr>
              <a:t>02</a:t>
            </a:r>
            <a:endParaRPr lang="zh-CN" altLang="en-US" sz="3797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5" name="矩形 1"/>
          <p:cNvSpPr>
            <a:spLocks noChangeArrowheads="1"/>
          </p:cNvSpPr>
          <p:nvPr/>
        </p:nvSpPr>
        <p:spPr bwMode="auto">
          <a:xfrm>
            <a:off x="0" y="808013"/>
            <a:ext cx="2324919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6" name="文本框 7"/>
          <p:cNvSpPr txBox="1">
            <a:spLocks noChangeArrowheads="1"/>
          </p:cNvSpPr>
          <p:nvPr/>
        </p:nvSpPr>
        <p:spPr bwMode="auto">
          <a:xfrm>
            <a:off x="452711" y="8080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绿色建筑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6416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5"/>
          <p:cNvSpPr>
            <a:spLocks/>
          </p:cNvSpPr>
          <p:nvPr/>
        </p:nvSpPr>
        <p:spPr bwMode="auto">
          <a:xfrm>
            <a:off x="4012283" y="1273246"/>
            <a:ext cx="4832515" cy="5583439"/>
          </a:xfrm>
          <a:custGeom>
            <a:avLst/>
            <a:gdLst>
              <a:gd name="T0" fmla="*/ 3349 w 3349"/>
              <a:gd name="T1" fmla="*/ 2902 h 3868"/>
              <a:gd name="T2" fmla="*/ 1675 w 3349"/>
              <a:gd name="T3" fmla="*/ 3868 h 3868"/>
              <a:gd name="T4" fmla="*/ 0 w 3349"/>
              <a:gd name="T5" fmla="*/ 2902 h 3868"/>
              <a:gd name="T6" fmla="*/ 0 w 3349"/>
              <a:gd name="T7" fmla="*/ 966 h 3868"/>
              <a:gd name="T8" fmla="*/ 1675 w 3349"/>
              <a:gd name="T9" fmla="*/ 0 h 3868"/>
              <a:gd name="T10" fmla="*/ 3349 w 3349"/>
              <a:gd name="T11" fmla="*/ 966 h 3868"/>
              <a:gd name="T12" fmla="*/ 3349 w 3349"/>
              <a:gd name="T13" fmla="*/ 2902 h 3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49" h="3868">
                <a:moveTo>
                  <a:pt x="3349" y="2902"/>
                </a:moveTo>
                <a:lnTo>
                  <a:pt x="1675" y="3868"/>
                </a:lnTo>
                <a:lnTo>
                  <a:pt x="0" y="2902"/>
                </a:lnTo>
                <a:lnTo>
                  <a:pt x="0" y="966"/>
                </a:lnTo>
                <a:lnTo>
                  <a:pt x="1675" y="0"/>
                </a:lnTo>
                <a:lnTo>
                  <a:pt x="3349" y="966"/>
                </a:lnTo>
                <a:lnTo>
                  <a:pt x="3349" y="290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innerShdw blurRad="190500" dist="50800" dir="135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17" tIns="48209" rIns="96417" bIns="48209"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grpSp>
        <p:nvGrpSpPr>
          <p:cNvPr id="2" name="组合 28"/>
          <p:cNvGrpSpPr/>
          <p:nvPr/>
        </p:nvGrpSpPr>
        <p:grpSpPr>
          <a:xfrm>
            <a:off x="5678758" y="3524528"/>
            <a:ext cx="1479932" cy="915311"/>
            <a:chOff x="8513763" y="2622551"/>
            <a:chExt cx="765175" cy="473075"/>
          </a:xfrm>
          <a:solidFill>
            <a:srgbClr val="8CC94C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Freeform 36"/>
            <p:cNvSpPr>
              <a:spLocks/>
            </p:cNvSpPr>
            <p:nvPr/>
          </p:nvSpPr>
          <p:spPr bwMode="auto">
            <a:xfrm>
              <a:off x="8704263" y="2622551"/>
              <a:ext cx="382587" cy="473075"/>
            </a:xfrm>
            <a:custGeom>
              <a:avLst/>
              <a:gdLst>
                <a:gd name="T0" fmla="*/ 126 w 132"/>
                <a:gd name="T1" fmla="*/ 135 h 163"/>
                <a:gd name="T2" fmla="*/ 89 w 132"/>
                <a:gd name="T3" fmla="*/ 73 h 163"/>
                <a:gd name="T4" fmla="*/ 79 w 132"/>
                <a:gd name="T5" fmla="*/ 73 h 163"/>
                <a:gd name="T6" fmla="*/ 104 w 132"/>
                <a:gd name="T7" fmla="*/ 38 h 163"/>
                <a:gd name="T8" fmla="*/ 66 w 132"/>
                <a:gd name="T9" fmla="*/ 0 h 163"/>
                <a:gd name="T10" fmla="*/ 28 w 132"/>
                <a:gd name="T11" fmla="*/ 38 h 163"/>
                <a:gd name="T12" fmla="*/ 53 w 132"/>
                <a:gd name="T13" fmla="*/ 73 h 163"/>
                <a:gd name="T14" fmla="*/ 43 w 132"/>
                <a:gd name="T15" fmla="*/ 73 h 163"/>
                <a:gd name="T16" fmla="*/ 6 w 132"/>
                <a:gd name="T17" fmla="*/ 135 h 163"/>
                <a:gd name="T18" fmla="*/ 11 w 132"/>
                <a:gd name="T19" fmla="*/ 163 h 163"/>
                <a:gd name="T20" fmla="*/ 56 w 132"/>
                <a:gd name="T21" fmla="*/ 163 h 163"/>
                <a:gd name="T22" fmla="*/ 65 w 132"/>
                <a:gd name="T23" fmla="*/ 86 h 163"/>
                <a:gd name="T24" fmla="*/ 55 w 132"/>
                <a:gd name="T25" fmla="*/ 76 h 163"/>
                <a:gd name="T26" fmla="*/ 77 w 132"/>
                <a:gd name="T27" fmla="*/ 76 h 163"/>
                <a:gd name="T28" fmla="*/ 67 w 132"/>
                <a:gd name="T29" fmla="*/ 86 h 163"/>
                <a:gd name="T30" fmla="*/ 76 w 132"/>
                <a:gd name="T31" fmla="*/ 163 h 163"/>
                <a:gd name="T32" fmla="*/ 121 w 132"/>
                <a:gd name="T33" fmla="*/ 163 h 163"/>
                <a:gd name="T34" fmla="*/ 126 w 132"/>
                <a:gd name="T35" fmla="*/ 13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163">
                  <a:moveTo>
                    <a:pt x="126" y="135"/>
                  </a:moveTo>
                  <a:cubicBezTo>
                    <a:pt x="121" y="123"/>
                    <a:pt x="109" y="73"/>
                    <a:pt x="89" y="73"/>
                  </a:cubicBezTo>
                  <a:cubicBezTo>
                    <a:pt x="79" y="73"/>
                    <a:pt x="79" y="73"/>
                    <a:pt x="79" y="73"/>
                  </a:cubicBezTo>
                  <a:cubicBezTo>
                    <a:pt x="93" y="68"/>
                    <a:pt x="104" y="54"/>
                    <a:pt x="104" y="38"/>
                  </a:cubicBezTo>
                  <a:cubicBezTo>
                    <a:pt x="104" y="17"/>
                    <a:pt x="87" y="0"/>
                    <a:pt x="66" y="0"/>
                  </a:cubicBezTo>
                  <a:cubicBezTo>
                    <a:pt x="45" y="0"/>
                    <a:pt x="28" y="17"/>
                    <a:pt x="28" y="38"/>
                  </a:cubicBezTo>
                  <a:cubicBezTo>
                    <a:pt x="28" y="54"/>
                    <a:pt x="39" y="68"/>
                    <a:pt x="53" y="73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23" y="73"/>
                    <a:pt x="11" y="123"/>
                    <a:pt x="6" y="135"/>
                  </a:cubicBezTo>
                  <a:cubicBezTo>
                    <a:pt x="0" y="153"/>
                    <a:pt x="11" y="163"/>
                    <a:pt x="11" y="163"/>
                  </a:cubicBezTo>
                  <a:cubicBezTo>
                    <a:pt x="56" y="163"/>
                    <a:pt x="56" y="163"/>
                    <a:pt x="56" y="163"/>
                  </a:cubicBezTo>
                  <a:cubicBezTo>
                    <a:pt x="65" y="86"/>
                    <a:pt x="65" y="86"/>
                    <a:pt x="65" y="86"/>
                  </a:cubicBezTo>
                  <a:cubicBezTo>
                    <a:pt x="55" y="76"/>
                    <a:pt x="55" y="76"/>
                    <a:pt x="55" y="76"/>
                  </a:cubicBezTo>
                  <a:cubicBezTo>
                    <a:pt x="77" y="76"/>
                    <a:pt x="77" y="76"/>
                    <a:pt x="77" y="76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121" y="163"/>
                    <a:pt x="121" y="163"/>
                    <a:pt x="121" y="163"/>
                  </a:cubicBezTo>
                  <a:cubicBezTo>
                    <a:pt x="121" y="163"/>
                    <a:pt x="132" y="153"/>
                    <a:pt x="126" y="1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375"/>
            </a:p>
          </p:txBody>
        </p:sp>
        <p:sp>
          <p:nvSpPr>
            <p:cNvPr id="31" name="Freeform 37"/>
            <p:cNvSpPr>
              <a:spLocks/>
            </p:cNvSpPr>
            <p:nvPr/>
          </p:nvSpPr>
          <p:spPr bwMode="auto">
            <a:xfrm>
              <a:off x="8513763" y="2709863"/>
              <a:ext cx="242887" cy="385763"/>
            </a:xfrm>
            <a:custGeom>
              <a:avLst/>
              <a:gdLst>
                <a:gd name="T0" fmla="*/ 68 w 84"/>
                <a:gd name="T1" fmla="*/ 104 h 133"/>
                <a:gd name="T2" fmla="*/ 70 w 84"/>
                <a:gd name="T3" fmla="*/ 96 h 133"/>
                <a:gd name="T4" fmla="*/ 82 w 84"/>
                <a:gd name="T5" fmla="*/ 64 h 133"/>
                <a:gd name="T6" fmla="*/ 72 w 84"/>
                <a:gd name="T7" fmla="*/ 60 h 133"/>
                <a:gd name="T8" fmla="*/ 64 w 84"/>
                <a:gd name="T9" fmla="*/ 60 h 133"/>
                <a:gd name="T10" fmla="*/ 84 w 84"/>
                <a:gd name="T11" fmla="*/ 31 h 133"/>
                <a:gd name="T12" fmla="*/ 54 w 84"/>
                <a:gd name="T13" fmla="*/ 0 h 133"/>
                <a:gd name="T14" fmla="*/ 23 w 84"/>
                <a:gd name="T15" fmla="*/ 31 h 133"/>
                <a:gd name="T16" fmla="*/ 43 w 84"/>
                <a:gd name="T17" fmla="*/ 60 h 133"/>
                <a:gd name="T18" fmla="*/ 35 w 84"/>
                <a:gd name="T19" fmla="*/ 60 h 133"/>
                <a:gd name="T20" fmla="*/ 5 w 84"/>
                <a:gd name="T21" fmla="*/ 110 h 133"/>
                <a:gd name="T22" fmla="*/ 9 w 84"/>
                <a:gd name="T23" fmla="*/ 133 h 133"/>
                <a:gd name="T24" fmla="*/ 45 w 84"/>
                <a:gd name="T25" fmla="*/ 133 h 133"/>
                <a:gd name="T26" fmla="*/ 53 w 84"/>
                <a:gd name="T27" fmla="*/ 70 h 133"/>
                <a:gd name="T28" fmla="*/ 45 w 84"/>
                <a:gd name="T29" fmla="*/ 62 h 133"/>
                <a:gd name="T30" fmla="*/ 62 w 84"/>
                <a:gd name="T31" fmla="*/ 62 h 133"/>
                <a:gd name="T32" fmla="*/ 55 w 84"/>
                <a:gd name="T33" fmla="*/ 70 h 133"/>
                <a:gd name="T34" fmla="*/ 62 w 84"/>
                <a:gd name="T35" fmla="*/ 133 h 133"/>
                <a:gd name="T36" fmla="*/ 71 w 84"/>
                <a:gd name="T37" fmla="*/ 133 h 133"/>
                <a:gd name="T38" fmla="*/ 68 w 84"/>
                <a:gd name="T39" fmla="*/ 10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3">
                  <a:moveTo>
                    <a:pt x="68" y="104"/>
                  </a:moveTo>
                  <a:cubicBezTo>
                    <a:pt x="68" y="102"/>
                    <a:pt x="69" y="99"/>
                    <a:pt x="70" y="96"/>
                  </a:cubicBezTo>
                  <a:cubicBezTo>
                    <a:pt x="73" y="87"/>
                    <a:pt x="77" y="75"/>
                    <a:pt x="82" y="64"/>
                  </a:cubicBezTo>
                  <a:cubicBezTo>
                    <a:pt x="79" y="61"/>
                    <a:pt x="76" y="60"/>
                    <a:pt x="72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76" y="55"/>
                    <a:pt x="84" y="44"/>
                    <a:pt x="84" y="31"/>
                  </a:cubicBezTo>
                  <a:cubicBezTo>
                    <a:pt x="84" y="14"/>
                    <a:pt x="71" y="0"/>
                    <a:pt x="54" y="0"/>
                  </a:cubicBezTo>
                  <a:cubicBezTo>
                    <a:pt x="37" y="0"/>
                    <a:pt x="23" y="14"/>
                    <a:pt x="23" y="31"/>
                  </a:cubicBezTo>
                  <a:cubicBezTo>
                    <a:pt x="23" y="44"/>
                    <a:pt x="32" y="55"/>
                    <a:pt x="43" y="60"/>
                  </a:cubicBezTo>
                  <a:cubicBezTo>
                    <a:pt x="35" y="60"/>
                    <a:pt x="35" y="60"/>
                    <a:pt x="35" y="60"/>
                  </a:cubicBezTo>
                  <a:cubicBezTo>
                    <a:pt x="19" y="60"/>
                    <a:pt x="9" y="100"/>
                    <a:pt x="5" y="110"/>
                  </a:cubicBezTo>
                  <a:cubicBezTo>
                    <a:pt x="0" y="125"/>
                    <a:pt x="9" y="133"/>
                    <a:pt x="9" y="133"/>
                  </a:cubicBezTo>
                  <a:cubicBezTo>
                    <a:pt x="45" y="133"/>
                    <a:pt x="45" y="133"/>
                    <a:pt x="45" y="133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67" y="128"/>
                    <a:pt x="62" y="118"/>
                    <a:pt x="68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375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9034463" y="2709863"/>
              <a:ext cx="244475" cy="385763"/>
            </a:xfrm>
            <a:custGeom>
              <a:avLst/>
              <a:gdLst>
                <a:gd name="T0" fmla="*/ 79 w 84"/>
                <a:gd name="T1" fmla="*/ 110 h 133"/>
                <a:gd name="T2" fmla="*/ 49 w 84"/>
                <a:gd name="T3" fmla="*/ 60 h 133"/>
                <a:gd name="T4" fmla="*/ 41 w 84"/>
                <a:gd name="T5" fmla="*/ 60 h 133"/>
                <a:gd name="T6" fmla="*/ 61 w 84"/>
                <a:gd name="T7" fmla="*/ 31 h 133"/>
                <a:gd name="T8" fmla="*/ 30 w 84"/>
                <a:gd name="T9" fmla="*/ 0 h 133"/>
                <a:gd name="T10" fmla="*/ 0 w 84"/>
                <a:gd name="T11" fmla="*/ 31 h 133"/>
                <a:gd name="T12" fmla="*/ 20 w 84"/>
                <a:gd name="T13" fmla="*/ 60 h 133"/>
                <a:gd name="T14" fmla="*/ 12 w 84"/>
                <a:gd name="T15" fmla="*/ 60 h 133"/>
                <a:gd name="T16" fmla="*/ 2 w 84"/>
                <a:gd name="T17" fmla="*/ 64 h 133"/>
                <a:gd name="T18" fmla="*/ 14 w 84"/>
                <a:gd name="T19" fmla="*/ 96 h 133"/>
                <a:gd name="T20" fmla="*/ 16 w 84"/>
                <a:gd name="T21" fmla="*/ 104 h 133"/>
                <a:gd name="T22" fmla="*/ 13 w 84"/>
                <a:gd name="T23" fmla="*/ 133 h 133"/>
                <a:gd name="T24" fmla="*/ 22 w 84"/>
                <a:gd name="T25" fmla="*/ 133 h 133"/>
                <a:gd name="T26" fmla="*/ 29 w 84"/>
                <a:gd name="T27" fmla="*/ 70 h 133"/>
                <a:gd name="T28" fmla="*/ 22 w 84"/>
                <a:gd name="T29" fmla="*/ 62 h 133"/>
                <a:gd name="T30" fmla="*/ 39 w 84"/>
                <a:gd name="T31" fmla="*/ 62 h 133"/>
                <a:gd name="T32" fmla="*/ 31 w 84"/>
                <a:gd name="T33" fmla="*/ 70 h 133"/>
                <a:gd name="T34" fmla="*/ 39 w 84"/>
                <a:gd name="T35" fmla="*/ 133 h 133"/>
                <a:gd name="T36" fmla="*/ 75 w 84"/>
                <a:gd name="T37" fmla="*/ 133 h 133"/>
                <a:gd name="T38" fmla="*/ 79 w 84"/>
                <a:gd name="T39" fmla="*/ 11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3">
                  <a:moveTo>
                    <a:pt x="79" y="110"/>
                  </a:moveTo>
                  <a:cubicBezTo>
                    <a:pt x="75" y="100"/>
                    <a:pt x="65" y="60"/>
                    <a:pt x="49" y="60"/>
                  </a:cubicBezTo>
                  <a:cubicBezTo>
                    <a:pt x="41" y="60"/>
                    <a:pt x="41" y="60"/>
                    <a:pt x="41" y="60"/>
                  </a:cubicBezTo>
                  <a:cubicBezTo>
                    <a:pt x="52" y="55"/>
                    <a:pt x="61" y="44"/>
                    <a:pt x="61" y="31"/>
                  </a:cubicBezTo>
                  <a:cubicBezTo>
                    <a:pt x="61" y="14"/>
                    <a:pt x="47" y="0"/>
                    <a:pt x="30" y="0"/>
                  </a:cubicBezTo>
                  <a:cubicBezTo>
                    <a:pt x="13" y="0"/>
                    <a:pt x="0" y="14"/>
                    <a:pt x="0" y="31"/>
                  </a:cubicBezTo>
                  <a:cubicBezTo>
                    <a:pt x="0" y="44"/>
                    <a:pt x="8" y="55"/>
                    <a:pt x="20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8" y="60"/>
                    <a:pt x="5" y="61"/>
                    <a:pt x="2" y="64"/>
                  </a:cubicBezTo>
                  <a:cubicBezTo>
                    <a:pt x="7" y="75"/>
                    <a:pt x="11" y="87"/>
                    <a:pt x="14" y="96"/>
                  </a:cubicBezTo>
                  <a:cubicBezTo>
                    <a:pt x="15" y="99"/>
                    <a:pt x="16" y="102"/>
                    <a:pt x="16" y="104"/>
                  </a:cubicBezTo>
                  <a:cubicBezTo>
                    <a:pt x="22" y="118"/>
                    <a:pt x="17" y="128"/>
                    <a:pt x="13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9" y="133"/>
                    <a:pt x="39" y="133"/>
                    <a:pt x="39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84" y="125"/>
                    <a:pt x="79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375"/>
            </a:p>
          </p:txBody>
        </p:sp>
        <p:sp>
          <p:nvSpPr>
            <p:cNvPr id="34" name="Freeform 39"/>
            <p:cNvSpPr>
              <a:spLocks/>
            </p:cNvSpPr>
            <p:nvPr/>
          </p:nvSpPr>
          <p:spPr bwMode="auto">
            <a:xfrm>
              <a:off x="8704263" y="2622551"/>
              <a:ext cx="382587" cy="473075"/>
            </a:xfrm>
            <a:custGeom>
              <a:avLst/>
              <a:gdLst>
                <a:gd name="T0" fmla="*/ 126 w 132"/>
                <a:gd name="T1" fmla="*/ 135 h 163"/>
                <a:gd name="T2" fmla="*/ 89 w 132"/>
                <a:gd name="T3" fmla="*/ 73 h 163"/>
                <a:gd name="T4" fmla="*/ 79 w 132"/>
                <a:gd name="T5" fmla="*/ 73 h 163"/>
                <a:gd name="T6" fmla="*/ 104 w 132"/>
                <a:gd name="T7" fmla="*/ 38 h 163"/>
                <a:gd name="T8" fmla="*/ 66 w 132"/>
                <a:gd name="T9" fmla="*/ 0 h 163"/>
                <a:gd name="T10" fmla="*/ 28 w 132"/>
                <a:gd name="T11" fmla="*/ 38 h 163"/>
                <a:gd name="T12" fmla="*/ 53 w 132"/>
                <a:gd name="T13" fmla="*/ 73 h 163"/>
                <a:gd name="T14" fmla="*/ 43 w 132"/>
                <a:gd name="T15" fmla="*/ 73 h 163"/>
                <a:gd name="T16" fmla="*/ 6 w 132"/>
                <a:gd name="T17" fmla="*/ 135 h 163"/>
                <a:gd name="T18" fmla="*/ 11 w 132"/>
                <a:gd name="T19" fmla="*/ 163 h 163"/>
                <a:gd name="T20" fmla="*/ 56 w 132"/>
                <a:gd name="T21" fmla="*/ 163 h 163"/>
                <a:gd name="T22" fmla="*/ 65 w 132"/>
                <a:gd name="T23" fmla="*/ 86 h 163"/>
                <a:gd name="T24" fmla="*/ 55 w 132"/>
                <a:gd name="T25" fmla="*/ 76 h 163"/>
                <a:gd name="T26" fmla="*/ 77 w 132"/>
                <a:gd name="T27" fmla="*/ 76 h 163"/>
                <a:gd name="T28" fmla="*/ 67 w 132"/>
                <a:gd name="T29" fmla="*/ 86 h 163"/>
                <a:gd name="T30" fmla="*/ 76 w 132"/>
                <a:gd name="T31" fmla="*/ 163 h 163"/>
                <a:gd name="T32" fmla="*/ 121 w 132"/>
                <a:gd name="T33" fmla="*/ 163 h 163"/>
                <a:gd name="T34" fmla="*/ 126 w 132"/>
                <a:gd name="T35" fmla="*/ 13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163">
                  <a:moveTo>
                    <a:pt x="126" y="135"/>
                  </a:moveTo>
                  <a:cubicBezTo>
                    <a:pt x="121" y="123"/>
                    <a:pt x="109" y="73"/>
                    <a:pt x="89" y="73"/>
                  </a:cubicBezTo>
                  <a:cubicBezTo>
                    <a:pt x="79" y="73"/>
                    <a:pt x="79" y="73"/>
                    <a:pt x="79" y="73"/>
                  </a:cubicBezTo>
                  <a:cubicBezTo>
                    <a:pt x="93" y="68"/>
                    <a:pt x="104" y="54"/>
                    <a:pt x="104" y="38"/>
                  </a:cubicBezTo>
                  <a:cubicBezTo>
                    <a:pt x="104" y="17"/>
                    <a:pt x="87" y="0"/>
                    <a:pt x="66" y="0"/>
                  </a:cubicBezTo>
                  <a:cubicBezTo>
                    <a:pt x="45" y="0"/>
                    <a:pt x="28" y="17"/>
                    <a:pt x="28" y="38"/>
                  </a:cubicBezTo>
                  <a:cubicBezTo>
                    <a:pt x="28" y="54"/>
                    <a:pt x="39" y="68"/>
                    <a:pt x="53" y="73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23" y="73"/>
                    <a:pt x="11" y="123"/>
                    <a:pt x="6" y="135"/>
                  </a:cubicBezTo>
                  <a:cubicBezTo>
                    <a:pt x="0" y="153"/>
                    <a:pt x="11" y="163"/>
                    <a:pt x="11" y="163"/>
                  </a:cubicBezTo>
                  <a:cubicBezTo>
                    <a:pt x="56" y="163"/>
                    <a:pt x="56" y="163"/>
                    <a:pt x="56" y="163"/>
                  </a:cubicBezTo>
                  <a:cubicBezTo>
                    <a:pt x="65" y="86"/>
                    <a:pt x="65" y="86"/>
                    <a:pt x="65" y="86"/>
                  </a:cubicBezTo>
                  <a:cubicBezTo>
                    <a:pt x="55" y="76"/>
                    <a:pt x="55" y="76"/>
                    <a:pt x="55" y="76"/>
                  </a:cubicBezTo>
                  <a:cubicBezTo>
                    <a:pt x="77" y="76"/>
                    <a:pt x="77" y="76"/>
                    <a:pt x="77" y="76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121" y="163"/>
                    <a:pt x="121" y="163"/>
                    <a:pt x="121" y="163"/>
                  </a:cubicBezTo>
                  <a:cubicBezTo>
                    <a:pt x="121" y="163"/>
                    <a:pt x="132" y="153"/>
                    <a:pt x="126" y="1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375"/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8513763" y="2709863"/>
              <a:ext cx="242887" cy="385763"/>
            </a:xfrm>
            <a:custGeom>
              <a:avLst/>
              <a:gdLst>
                <a:gd name="T0" fmla="*/ 68 w 84"/>
                <a:gd name="T1" fmla="*/ 104 h 133"/>
                <a:gd name="T2" fmla="*/ 70 w 84"/>
                <a:gd name="T3" fmla="*/ 96 h 133"/>
                <a:gd name="T4" fmla="*/ 82 w 84"/>
                <a:gd name="T5" fmla="*/ 64 h 133"/>
                <a:gd name="T6" fmla="*/ 72 w 84"/>
                <a:gd name="T7" fmla="*/ 60 h 133"/>
                <a:gd name="T8" fmla="*/ 64 w 84"/>
                <a:gd name="T9" fmla="*/ 60 h 133"/>
                <a:gd name="T10" fmla="*/ 84 w 84"/>
                <a:gd name="T11" fmla="*/ 31 h 133"/>
                <a:gd name="T12" fmla="*/ 54 w 84"/>
                <a:gd name="T13" fmla="*/ 0 h 133"/>
                <a:gd name="T14" fmla="*/ 23 w 84"/>
                <a:gd name="T15" fmla="*/ 31 h 133"/>
                <a:gd name="T16" fmla="*/ 43 w 84"/>
                <a:gd name="T17" fmla="*/ 60 h 133"/>
                <a:gd name="T18" fmla="*/ 35 w 84"/>
                <a:gd name="T19" fmla="*/ 60 h 133"/>
                <a:gd name="T20" fmla="*/ 5 w 84"/>
                <a:gd name="T21" fmla="*/ 110 h 133"/>
                <a:gd name="T22" fmla="*/ 9 w 84"/>
                <a:gd name="T23" fmla="*/ 133 h 133"/>
                <a:gd name="T24" fmla="*/ 45 w 84"/>
                <a:gd name="T25" fmla="*/ 133 h 133"/>
                <a:gd name="T26" fmla="*/ 53 w 84"/>
                <a:gd name="T27" fmla="*/ 70 h 133"/>
                <a:gd name="T28" fmla="*/ 45 w 84"/>
                <a:gd name="T29" fmla="*/ 62 h 133"/>
                <a:gd name="T30" fmla="*/ 62 w 84"/>
                <a:gd name="T31" fmla="*/ 62 h 133"/>
                <a:gd name="T32" fmla="*/ 55 w 84"/>
                <a:gd name="T33" fmla="*/ 70 h 133"/>
                <a:gd name="T34" fmla="*/ 62 w 84"/>
                <a:gd name="T35" fmla="*/ 133 h 133"/>
                <a:gd name="T36" fmla="*/ 71 w 84"/>
                <a:gd name="T37" fmla="*/ 133 h 133"/>
                <a:gd name="T38" fmla="*/ 68 w 84"/>
                <a:gd name="T39" fmla="*/ 10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3">
                  <a:moveTo>
                    <a:pt x="68" y="104"/>
                  </a:moveTo>
                  <a:cubicBezTo>
                    <a:pt x="68" y="102"/>
                    <a:pt x="69" y="99"/>
                    <a:pt x="70" y="96"/>
                  </a:cubicBezTo>
                  <a:cubicBezTo>
                    <a:pt x="73" y="87"/>
                    <a:pt x="77" y="75"/>
                    <a:pt x="82" y="64"/>
                  </a:cubicBezTo>
                  <a:cubicBezTo>
                    <a:pt x="79" y="61"/>
                    <a:pt x="76" y="60"/>
                    <a:pt x="72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76" y="55"/>
                    <a:pt x="84" y="44"/>
                    <a:pt x="84" y="31"/>
                  </a:cubicBezTo>
                  <a:cubicBezTo>
                    <a:pt x="84" y="14"/>
                    <a:pt x="71" y="0"/>
                    <a:pt x="54" y="0"/>
                  </a:cubicBezTo>
                  <a:cubicBezTo>
                    <a:pt x="37" y="0"/>
                    <a:pt x="23" y="14"/>
                    <a:pt x="23" y="31"/>
                  </a:cubicBezTo>
                  <a:cubicBezTo>
                    <a:pt x="23" y="44"/>
                    <a:pt x="32" y="55"/>
                    <a:pt x="43" y="60"/>
                  </a:cubicBezTo>
                  <a:cubicBezTo>
                    <a:pt x="35" y="60"/>
                    <a:pt x="35" y="60"/>
                    <a:pt x="35" y="60"/>
                  </a:cubicBezTo>
                  <a:cubicBezTo>
                    <a:pt x="19" y="60"/>
                    <a:pt x="9" y="100"/>
                    <a:pt x="5" y="110"/>
                  </a:cubicBezTo>
                  <a:cubicBezTo>
                    <a:pt x="0" y="125"/>
                    <a:pt x="9" y="133"/>
                    <a:pt x="9" y="133"/>
                  </a:cubicBezTo>
                  <a:cubicBezTo>
                    <a:pt x="45" y="133"/>
                    <a:pt x="45" y="133"/>
                    <a:pt x="45" y="133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67" y="128"/>
                    <a:pt x="62" y="118"/>
                    <a:pt x="68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375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9034463" y="2709863"/>
              <a:ext cx="244475" cy="385763"/>
            </a:xfrm>
            <a:custGeom>
              <a:avLst/>
              <a:gdLst>
                <a:gd name="T0" fmla="*/ 79 w 84"/>
                <a:gd name="T1" fmla="*/ 110 h 133"/>
                <a:gd name="T2" fmla="*/ 49 w 84"/>
                <a:gd name="T3" fmla="*/ 60 h 133"/>
                <a:gd name="T4" fmla="*/ 41 w 84"/>
                <a:gd name="T5" fmla="*/ 60 h 133"/>
                <a:gd name="T6" fmla="*/ 61 w 84"/>
                <a:gd name="T7" fmla="*/ 31 h 133"/>
                <a:gd name="T8" fmla="*/ 30 w 84"/>
                <a:gd name="T9" fmla="*/ 0 h 133"/>
                <a:gd name="T10" fmla="*/ 0 w 84"/>
                <a:gd name="T11" fmla="*/ 31 h 133"/>
                <a:gd name="T12" fmla="*/ 20 w 84"/>
                <a:gd name="T13" fmla="*/ 60 h 133"/>
                <a:gd name="T14" fmla="*/ 12 w 84"/>
                <a:gd name="T15" fmla="*/ 60 h 133"/>
                <a:gd name="T16" fmla="*/ 2 w 84"/>
                <a:gd name="T17" fmla="*/ 64 h 133"/>
                <a:gd name="T18" fmla="*/ 14 w 84"/>
                <a:gd name="T19" fmla="*/ 96 h 133"/>
                <a:gd name="T20" fmla="*/ 16 w 84"/>
                <a:gd name="T21" fmla="*/ 104 h 133"/>
                <a:gd name="T22" fmla="*/ 13 w 84"/>
                <a:gd name="T23" fmla="*/ 133 h 133"/>
                <a:gd name="T24" fmla="*/ 22 w 84"/>
                <a:gd name="T25" fmla="*/ 133 h 133"/>
                <a:gd name="T26" fmla="*/ 29 w 84"/>
                <a:gd name="T27" fmla="*/ 70 h 133"/>
                <a:gd name="T28" fmla="*/ 22 w 84"/>
                <a:gd name="T29" fmla="*/ 62 h 133"/>
                <a:gd name="T30" fmla="*/ 39 w 84"/>
                <a:gd name="T31" fmla="*/ 62 h 133"/>
                <a:gd name="T32" fmla="*/ 31 w 84"/>
                <a:gd name="T33" fmla="*/ 70 h 133"/>
                <a:gd name="T34" fmla="*/ 39 w 84"/>
                <a:gd name="T35" fmla="*/ 133 h 133"/>
                <a:gd name="T36" fmla="*/ 75 w 84"/>
                <a:gd name="T37" fmla="*/ 133 h 133"/>
                <a:gd name="T38" fmla="*/ 79 w 84"/>
                <a:gd name="T39" fmla="*/ 11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3">
                  <a:moveTo>
                    <a:pt x="79" y="110"/>
                  </a:moveTo>
                  <a:cubicBezTo>
                    <a:pt x="75" y="100"/>
                    <a:pt x="65" y="60"/>
                    <a:pt x="49" y="60"/>
                  </a:cubicBezTo>
                  <a:cubicBezTo>
                    <a:pt x="41" y="60"/>
                    <a:pt x="41" y="60"/>
                    <a:pt x="41" y="60"/>
                  </a:cubicBezTo>
                  <a:cubicBezTo>
                    <a:pt x="52" y="55"/>
                    <a:pt x="61" y="44"/>
                    <a:pt x="61" y="31"/>
                  </a:cubicBezTo>
                  <a:cubicBezTo>
                    <a:pt x="61" y="14"/>
                    <a:pt x="47" y="0"/>
                    <a:pt x="30" y="0"/>
                  </a:cubicBezTo>
                  <a:cubicBezTo>
                    <a:pt x="13" y="0"/>
                    <a:pt x="0" y="14"/>
                    <a:pt x="0" y="31"/>
                  </a:cubicBezTo>
                  <a:cubicBezTo>
                    <a:pt x="0" y="44"/>
                    <a:pt x="8" y="55"/>
                    <a:pt x="20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8" y="60"/>
                    <a:pt x="5" y="61"/>
                    <a:pt x="2" y="64"/>
                  </a:cubicBezTo>
                  <a:cubicBezTo>
                    <a:pt x="7" y="75"/>
                    <a:pt x="11" y="87"/>
                    <a:pt x="14" y="96"/>
                  </a:cubicBezTo>
                  <a:cubicBezTo>
                    <a:pt x="15" y="99"/>
                    <a:pt x="16" y="102"/>
                    <a:pt x="16" y="104"/>
                  </a:cubicBezTo>
                  <a:cubicBezTo>
                    <a:pt x="22" y="118"/>
                    <a:pt x="17" y="128"/>
                    <a:pt x="13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9" y="133"/>
                    <a:pt x="39" y="133"/>
                    <a:pt x="39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84" y="125"/>
                    <a:pt x="79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375"/>
            </a:p>
          </p:txBody>
        </p:sp>
      </p:grpSp>
      <p:grpSp>
        <p:nvGrpSpPr>
          <p:cNvPr id="3" name="组合 36"/>
          <p:cNvGrpSpPr/>
          <p:nvPr/>
        </p:nvGrpSpPr>
        <p:grpSpPr>
          <a:xfrm>
            <a:off x="4613626" y="1388723"/>
            <a:ext cx="1689721" cy="1951606"/>
            <a:chOff x="3273692" y="1099961"/>
            <a:chExt cx="1202093" cy="1388087"/>
          </a:xfrm>
        </p:grpSpPr>
        <p:sp>
          <p:nvSpPr>
            <p:cNvPr id="38" name="Freeform 14"/>
            <p:cNvSpPr>
              <a:spLocks/>
            </p:cNvSpPr>
            <p:nvPr/>
          </p:nvSpPr>
          <p:spPr bwMode="auto">
            <a:xfrm>
              <a:off x="3345550" y="1141029"/>
              <a:ext cx="529701" cy="237166"/>
            </a:xfrm>
            <a:custGeom>
              <a:avLst/>
              <a:gdLst>
                <a:gd name="T0" fmla="*/ 0 w 516"/>
                <a:gd name="T1" fmla="*/ 231 h 231"/>
                <a:gd name="T2" fmla="*/ 398 w 516"/>
                <a:gd name="T3" fmla="*/ 0 h 231"/>
                <a:gd name="T4" fmla="*/ 516 w 516"/>
                <a:gd name="T5" fmla="*/ 0 h 231"/>
                <a:gd name="T6" fmla="*/ 516 w 516"/>
                <a:gd name="T7" fmla="*/ 231 h 231"/>
                <a:gd name="T8" fmla="*/ 0 w 516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6" h="231">
                  <a:moveTo>
                    <a:pt x="0" y="231"/>
                  </a:moveTo>
                  <a:lnTo>
                    <a:pt x="398" y="0"/>
                  </a:lnTo>
                  <a:lnTo>
                    <a:pt x="516" y="0"/>
                  </a:lnTo>
                  <a:lnTo>
                    <a:pt x="516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5F652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331" tIns="36166" rIns="72331" bIns="3616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" name="组合 38"/>
            <p:cNvGrpSpPr/>
            <p:nvPr/>
          </p:nvGrpSpPr>
          <p:grpSpPr>
            <a:xfrm>
              <a:off x="3273692" y="1099961"/>
              <a:ext cx="1202093" cy="1388087"/>
              <a:chOff x="3273692" y="1099961"/>
              <a:chExt cx="1202093" cy="1388087"/>
            </a:xfrm>
          </p:grpSpPr>
          <p:sp>
            <p:nvSpPr>
              <p:cNvPr id="50" name="Freeform 15"/>
              <p:cNvSpPr>
                <a:spLocks/>
              </p:cNvSpPr>
              <p:nvPr/>
            </p:nvSpPr>
            <p:spPr bwMode="auto">
              <a:xfrm>
                <a:off x="3273692" y="1099961"/>
                <a:ext cx="1202093" cy="1388087"/>
              </a:xfrm>
              <a:custGeom>
                <a:avLst/>
                <a:gdLst>
                  <a:gd name="T0" fmla="*/ 0 w 1171"/>
                  <a:gd name="T1" fmla="*/ 1014 h 1352"/>
                  <a:gd name="T2" fmla="*/ 0 w 1171"/>
                  <a:gd name="T3" fmla="*/ 338 h 1352"/>
                  <a:gd name="T4" fmla="*/ 586 w 1171"/>
                  <a:gd name="T5" fmla="*/ 0 h 1352"/>
                  <a:gd name="T6" fmla="*/ 1171 w 1171"/>
                  <a:gd name="T7" fmla="*/ 338 h 1352"/>
                  <a:gd name="T8" fmla="*/ 1171 w 1171"/>
                  <a:gd name="T9" fmla="*/ 1014 h 1352"/>
                  <a:gd name="T10" fmla="*/ 586 w 1171"/>
                  <a:gd name="T11" fmla="*/ 1352 h 1352"/>
                  <a:gd name="T12" fmla="*/ 0 w 1171"/>
                  <a:gd name="T13" fmla="*/ 1014 h 1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1" h="1352">
                    <a:moveTo>
                      <a:pt x="0" y="1014"/>
                    </a:moveTo>
                    <a:lnTo>
                      <a:pt x="0" y="338"/>
                    </a:lnTo>
                    <a:lnTo>
                      <a:pt x="586" y="0"/>
                    </a:lnTo>
                    <a:lnTo>
                      <a:pt x="1171" y="338"/>
                    </a:lnTo>
                    <a:lnTo>
                      <a:pt x="1171" y="1014"/>
                    </a:lnTo>
                    <a:lnTo>
                      <a:pt x="586" y="1352"/>
                    </a:lnTo>
                    <a:lnTo>
                      <a:pt x="0" y="1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8000"/>
                  </a:prstClr>
                </a:outerShdw>
              </a:effectLst>
              <a:extLst/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16"/>
              <p:cNvSpPr>
                <a:spLocks/>
              </p:cNvSpPr>
              <p:nvPr/>
            </p:nvSpPr>
            <p:spPr bwMode="auto">
              <a:xfrm>
                <a:off x="3345551" y="1141029"/>
                <a:ext cx="408568" cy="441478"/>
              </a:xfrm>
              <a:custGeom>
                <a:avLst/>
                <a:gdLst>
                  <a:gd name="T0" fmla="*/ 0 w 398"/>
                  <a:gd name="T1" fmla="*/ 430 h 430"/>
                  <a:gd name="T2" fmla="*/ 398 w 398"/>
                  <a:gd name="T3" fmla="*/ 430 h 430"/>
                  <a:gd name="T4" fmla="*/ 398 w 398"/>
                  <a:gd name="T5" fmla="*/ 0 h 430"/>
                  <a:gd name="T6" fmla="*/ 0 w 398"/>
                  <a:gd name="T7" fmla="*/ 231 h 430"/>
                  <a:gd name="T8" fmla="*/ 0 w 398"/>
                  <a:gd name="T9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8" h="430">
                    <a:moveTo>
                      <a:pt x="0" y="430"/>
                    </a:moveTo>
                    <a:lnTo>
                      <a:pt x="398" y="430"/>
                    </a:lnTo>
                    <a:lnTo>
                      <a:pt x="398" y="0"/>
                    </a:lnTo>
                    <a:lnTo>
                      <a:pt x="0" y="231"/>
                    </a:lnTo>
                    <a:lnTo>
                      <a:pt x="0" y="430"/>
                    </a:lnTo>
                    <a:close/>
                  </a:path>
                </a:pathLst>
              </a:custGeom>
              <a:solidFill>
                <a:srgbClr val="108136"/>
              </a:solidFill>
              <a:ln w="28575">
                <a:noFill/>
              </a:ln>
              <a:effectLst>
                <a:outerShdw blurRad="279400" dist="76200" dir="2700000" sx="101000" sy="101000" algn="tl" rotWithShape="0">
                  <a:prstClr val="black">
                    <a:alpha val="28000"/>
                  </a:prstClr>
                </a:out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331" tIns="36166" rIns="72331" bIns="36166"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52" name="Freeform 24"/>
              <p:cNvSpPr>
                <a:spLocks noEditPoints="1"/>
              </p:cNvSpPr>
              <p:nvPr/>
            </p:nvSpPr>
            <p:spPr bwMode="auto">
              <a:xfrm>
                <a:off x="3541622" y="1353554"/>
                <a:ext cx="94443" cy="200205"/>
              </a:xfrm>
              <a:custGeom>
                <a:avLst/>
                <a:gdLst>
                  <a:gd name="T0" fmla="*/ 50 w 50"/>
                  <a:gd name="T1" fmla="*/ 82 h 107"/>
                  <a:gd name="T2" fmla="*/ 42 w 50"/>
                  <a:gd name="T3" fmla="*/ 99 h 107"/>
                  <a:gd name="T4" fmla="*/ 25 w 50"/>
                  <a:gd name="T5" fmla="*/ 107 h 107"/>
                  <a:gd name="T6" fmla="*/ 7 w 50"/>
                  <a:gd name="T7" fmla="*/ 99 h 107"/>
                  <a:gd name="T8" fmla="*/ 0 w 50"/>
                  <a:gd name="T9" fmla="*/ 82 h 107"/>
                  <a:gd name="T10" fmla="*/ 0 w 50"/>
                  <a:gd name="T11" fmla="*/ 25 h 107"/>
                  <a:gd name="T12" fmla="*/ 7 w 50"/>
                  <a:gd name="T13" fmla="*/ 7 h 107"/>
                  <a:gd name="T14" fmla="*/ 25 w 50"/>
                  <a:gd name="T15" fmla="*/ 0 h 107"/>
                  <a:gd name="T16" fmla="*/ 42 w 50"/>
                  <a:gd name="T17" fmla="*/ 7 h 107"/>
                  <a:gd name="T18" fmla="*/ 50 w 50"/>
                  <a:gd name="T19" fmla="*/ 25 h 107"/>
                  <a:gd name="T20" fmla="*/ 50 w 50"/>
                  <a:gd name="T21" fmla="*/ 82 h 107"/>
                  <a:gd name="T22" fmla="*/ 33 w 50"/>
                  <a:gd name="T23" fmla="*/ 24 h 107"/>
                  <a:gd name="T24" fmla="*/ 31 w 50"/>
                  <a:gd name="T25" fmla="*/ 18 h 107"/>
                  <a:gd name="T26" fmla="*/ 24 w 50"/>
                  <a:gd name="T27" fmla="*/ 15 h 107"/>
                  <a:gd name="T28" fmla="*/ 18 w 50"/>
                  <a:gd name="T29" fmla="*/ 18 h 107"/>
                  <a:gd name="T30" fmla="*/ 15 w 50"/>
                  <a:gd name="T31" fmla="*/ 24 h 107"/>
                  <a:gd name="T32" fmla="*/ 15 w 50"/>
                  <a:gd name="T33" fmla="*/ 82 h 107"/>
                  <a:gd name="T34" fmla="*/ 18 w 50"/>
                  <a:gd name="T35" fmla="*/ 88 h 107"/>
                  <a:gd name="T36" fmla="*/ 24 w 50"/>
                  <a:gd name="T37" fmla="*/ 91 h 107"/>
                  <a:gd name="T38" fmla="*/ 31 w 50"/>
                  <a:gd name="T39" fmla="*/ 88 h 107"/>
                  <a:gd name="T40" fmla="*/ 33 w 50"/>
                  <a:gd name="T41" fmla="*/ 82 h 107"/>
                  <a:gd name="T42" fmla="*/ 33 w 50"/>
                  <a:gd name="T43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" h="107">
                    <a:moveTo>
                      <a:pt x="50" y="82"/>
                    </a:moveTo>
                    <a:cubicBezTo>
                      <a:pt x="50" y="89"/>
                      <a:pt x="47" y="95"/>
                      <a:pt x="42" y="99"/>
                    </a:cubicBezTo>
                    <a:cubicBezTo>
                      <a:pt x="37" y="104"/>
                      <a:pt x="31" y="107"/>
                      <a:pt x="25" y="107"/>
                    </a:cubicBezTo>
                    <a:cubicBezTo>
                      <a:pt x="18" y="107"/>
                      <a:pt x="12" y="104"/>
                      <a:pt x="7" y="99"/>
                    </a:cubicBezTo>
                    <a:cubicBezTo>
                      <a:pt x="2" y="95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8"/>
                      <a:pt x="2" y="12"/>
                      <a:pt x="7" y="7"/>
                    </a:cubicBezTo>
                    <a:cubicBezTo>
                      <a:pt x="12" y="2"/>
                      <a:pt x="18" y="0"/>
                      <a:pt x="25" y="0"/>
                    </a:cubicBezTo>
                    <a:cubicBezTo>
                      <a:pt x="32" y="0"/>
                      <a:pt x="37" y="2"/>
                      <a:pt x="42" y="7"/>
                    </a:cubicBezTo>
                    <a:cubicBezTo>
                      <a:pt x="47" y="12"/>
                      <a:pt x="50" y="18"/>
                      <a:pt x="50" y="25"/>
                    </a:cubicBezTo>
                    <a:lnTo>
                      <a:pt x="50" y="82"/>
                    </a:lnTo>
                    <a:close/>
                    <a:moveTo>
                      <a:pt x="33" y="24"/>
                    </a:moveTo>
                    <a:cubicBezTo>
                      <a:pt x="33" y="22"/>
                      <a:pt x="32" y="20"/>
                      <a:pt x="31" y="18"/>
                    </a:cubicBezTo>
                    <a:cubicBezTo>
                      <a:pt x="29" y="16"/>
                      <a:pt x="27" y="15"/>
                      <a:pt x="24" y="15"/>
                    </a:cubicBezTo>
                    <a:cubicBezTo>
                      <a:pt x="22" y="15"/>
                      <a:pt x="20" y="16"/>
                      <a:pt x="18" y="18"/>
                    </a:cubicBezTo>
                    <a:cubicBezTo>
                      <a:pt x="16" y="20"/>
                      <a:pt x="15" y="22"/>
                      <a:pt x="15" y="24"/>
                    </a:cubicBezTo>
                    <a:cubicBezTo>
                      <a:pt x="15" y="82"/>
                      <a:pt x="15" y="82"/>
                      <a:pt x="15" y="82"/>
                    </a:cubicBezTo>
                    <a:cubicBezTo>
                      <a:pt x="15" y="84"/>
                      <a:pt x="16" y="86"/>
                      <a:pt x="18" y="88"/>
                    </a:cubicBezTo>
                    <a:cubicBezTo>
                      <a:pt x="20" y="90"/>
                      <a:pt x="22" y="91"/>
                      <a:pt x="24" y="91"/>
                    </a:cubicBezTo>
                    <a:cubicBezTo>
                      <a:pt x="27" y="91"/>
                      <a:pt x="29" y="90"/>
                      <a:pt x="31" y="88"/>
                    </a:cubicBezTo>
                    <a:cubicBezTo>
                      <a:pt x="32" y="86"/>
                      <a:pt x="33" y="84"/>
                      <a:pt x="33" y="82"/>
                    </a:cubicBez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25"/>
              <p:cNvSpPr>
                <a:spLocks/>
              </p:cNvSpPr>
              <p:nvPr/>
            </p:nvSpPr>
            <p:spPr bwMode="auto">
              <a:xfrm>
                <a:off x="3658649" y="1355607"/>
                <a:ext cx="53381" cy="196099"/>
              </a:xfrm>
              <a:custGeom>
                <a:avLst/>
                <a:gdLst>
                  <a:gd name="T0" fmla="*/ 14 w 29"/>
                  <a:gd name="T1" fmla="*/ 105 h 105"/>
                  <a:gd name="T2" fmla="*/ 14 w 29"/>
                  <a:gd name="T3" fmla="*/ 24 h 105"/>
                  <a:gd name="T4" fmla="*/ 0 w 29"/>
                  <a:gd name="T5" fmla="*/ 24 h 105"/>
                  <a:gd name="T6" fmla="*/ 0 w 29"/>
                  <a:gd name="T7" fmla="*/ 13 h 105"/>
                  <a:gd name="T8" fmla="*/ 11 w 29"/>
                  <a:gd name="T9" fmla="*/ 9 h 105"/>
                  <a:gd name="T10" fmla="*/ 18 w 29"/>
                  <a:gd name="T11" fmla="*/ 0 h 105"/>
                  <a:gd name="T12" fmla="*/ 29 w 29"/>
                  <a:gd name="T13" fmla="*/ 0 h 105"/>
                  <a:gd name="T14" fmla="*/ 29 w 29"/>
                  <a:gd name="T15" fmla="*/ 105 h 105"/>
                  <a:gd name="T16" fmla="*/ 14 w 29"/>
                  <a:gd name="T17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05">
                    <a:moveTo>
                      <a:pt x="14" y="105"/>
                    </a:moveTo>
                    <a:cubicBezTo>
                      <a:pt x="14" y="24"/>
                      <a:pt x="14" y="24"/>
                      <a:pt x="14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4" y="13"/>
                      <a:pt x="8" y="11"/>
                      <a:pt x="11" y="9"/>
                    </a:cubicBezTo>
                    <a:cubicBezTo>
                      <a:pt x="15" y="7"/>
                      <a:pt x="17" y="4"/>
                      <a:pt x="18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05"/>
                      <a:pt x="29" y="105"/>
                      <a:pt x="29" y="105"/>
                    </a:cubicBezTo>
                    <a:lnTo>
                      <a:pt x="14" y="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5" name="组合 56"/>
              <p:cNvGrpSpPr/>
              <p:nvPr/>
            </p:nvGrpSpPr>
            <p:grpSpPr>
              <a:xfrm>
                <a:off x="3636343" y="1711343"/>
                <a:ext cx="476975" cy="401341"/>
                <a:chOff x="5146675" y="766763"/>
                <a:chExt cx="1590676" cy="1338263"/>
              </a:xfrm>
              <a:solidFill>
                <a:srgbClr val="C0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Oval 18"/>
                <p:cNvSpPr>
                  <a:spLocks noChangeArrowheads="1"/>
                </p:cNvSpPr>
                <p:nvPr/>
              </p:nvSpPr>
              <p:spPr bwMode="auto">
                <a:xfrm>
                  <a:off x="5675313" y="766763"/>
                  <a:ext cx="533400" cy="534988"/>
                </a:xfrm>
                <a:prstGeom prst="ellipse">
                  <a:avLst/>
                </a:pr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Freeform 19"/>
                <p:cNvSpPr>
                  <a:spLocks/>
                </p:cNvSpPr>
                <p:nvPr/>
              </p:nvSpPr>
              <p:spPr bwMode="auto">
                <a:xfrm>
                  <a:off x="5511799" y="1344611"/>
                  <a:ext cx="860424" cy="760415"/>
                </a:xfrm>
                <a:custGeom>
                  <a:avLst/>
                  <a:gdLst>
                    <a:gd name="T0" fmla="*/ 201 w 301"/>
                    <a:gd name="T1" fmla="*/ 0 h 266"/>
                    <a:gd name="T2" fmla="*/ 151 w 301"/>
                    <a:gd name="T3" fmla="*/ 67 h 266"/>
                    <a:gd name="T4" fmla="*/ 101 w 301"/>
                    <a:gd name="T5" fmla="*/ 0 h 266"/>
                    <a:gd name="T6" fmla="*/ 0 w 301"/>
                    <a:gd name="T7" fmla="*/ 144 h 266"/>
                    <a:gd name="T8" fmla="*/ 0 w 301"/>
                    <a:gd name="T9" fmla="*/ 235 h 266"/>
                    <a:gd name="T10" fmla="*/ 0 w 301"/>
                    <a:gd name="T11" fmla="*/ 235 h 266"/>
                    <a:gd name="T12" fmla="*/ 151 w 301"/>
                    <a:gd name="T13" fmla="*/ 266 h 266"/>
                    <a:gd name="T14" fmla="*/ 301 w 301"/>
                    <a:gd name="T15" fmla="*/ 235 h 266"/>
                    <a:gd name="T16" fmla="*/ 301 w 301"/>
                    <a:gd name="T17" fmla="*/ 235 h 266"/>
                    <a:gd name="T18" fmla="*/ 301 w 301"/>
                    <a:gd name="T19" fmla="*/ 144 h 266"/>
                    <a:gd name="T20" fmla="*/ 201 w 301"/>
                    <a:gd name="T21" fmla="*/ 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01" h="266">
                      <a:moveTo>
                        <a:pt x="201" y="0"/>
                      </a:move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01" y="0"/>
                        <a:pt x="101" y="0"/>
                        <a:pt x="101" y="0"/>
                      </a:cubicBezTo>
                      <a:cubicBezTo>
                        <a:pt x="42" y="21"/>
                        <a:pt x="0" y="78"/>
                        <a:pt x="0" y="144"/>
                      </a:cubicBezTo>
                      <a:cubicBezTo>
                        <a:pt x="0" y="235"/>
                        <a:pt x="0" y="235"/>
                        <a:pt x="0" y="235"/>
                      </a:cubicBezTo>
                      <a:cubicBezTo>
                        <a:pt x="0" y="235"/>
                        <a:pt x="0" y="235"/>
                        <a:pt x="0" y="235"/>
                      </a:cubicBezTo>
                      <a:cubicBezTo>
                        <a:pt x="3" y="252"/>
                        <a:pt x="69" y="266"/>
                        <a:pt x="151" y="266"/>
                      </a:cubicBezTo>
                      <a:cubicBezTo>
                        <a:pt x="232" y="266"/>
                        <a:pt x="298" y="252"/>
                        <a:pt x="301" y="235"/>
                      </a:cubicBezTo>
                      <a:cubicBezTo>
                        <a:pt x="301" y="235"/>
                        <a:pt x="301" y="235"/>
                        <a:pt x="301" y="235"/>
                      </a:cubicBezTo>
                      <a:cubicBezTo>
                        <a:pt x="301" y="144"/>
                        <a:pt x="301" y="144"/>
                        <a:pt x="301" y="144"/>
                      </a:cubicBezTo>
                      <a:cubicBezTo>
                        <a:pt x="301" y="78"/>
                        <a:pt x="259" y="21"/>
                        <a:pt x="201" y="0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1" name="Freeform 20"/>
                <p:cNvSpPr>
                  <a:spLocks/>
                </p:cNvSpPr>
                <p:nvPr/>
              </p:nvSpPr>
              <p:spPr bwMode="auto">
                <a:xfrm>
                  <a:off x="5900738" y="1319213"/>
                  <a:ext cx="85725" cy="50800"/>
                </a:xfrm>
                <a:custGeom>
                  <a:avLst/>
                  <a:gdLst>
                    <a:gd name="T0" fmla="*/ 30 w 30"/>
                    <a:gd name="T1" fmla="*/ 1 h 18"/>
                    <a:gd name="T2" fmla="*/ 15 w 30"/>
                    <a:gd name="T3" fmla="*/ 0 h 18"/>
                    <a:gd name="T4" fmla="*/ 1 w 30"/>
                    <a:gd name="T5" fmla="*/ 1 h 18"/>
                    <a:gd name="T6" fmla="*/ 7 w 30"/>
                    <a:gd name="T7" fmla="*/ 18 h 18"/>
                    <a:gd name="T8" fmla="*/ 24 w 30"/>
                    <a:gd name="T9" fmla="*/ 18 h 18"/>
                    <a:gd name="T10" fmla="*/ 30 w 30"/>
                    <a:gd name="T11" fmla="*/ 1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" h="18">
                      <a:moveTo>
                        <a:pt x="30" y="1"/>
                      </a:moveTo>
                      <a:cubicBezTo>
                        <a:pt x="25" y="0"/>
                        <a:pt x="20" y="0"/>
                        <a:pt x="15" y="0"/>
                      </a:cubicBezTo>
                      <a:cubicBezTo>
                        <a:pt x="10" y="0"/>
                        <a:pt x="6" y="0"/>
                        <a:pt x="1" y="1"/>
                      </a:cubicBezTo>
                      <a:cubicBezTo>
                        <a:pt x="1" y="1"/>
                        <a:pt x="0" y="11"/>
                        <a:pt x="7" y="18"/>
                      </a:cubicBezTo>
                      <a:cubicBezTo>
                        <a:pt x="7" y="18"/>
                        <a:pt x="18" y="18"/>
                        <a:pt x="24" y="18"/>
                      </a:cubicBezTo>
                      <a:cubicBezTo>
                        <a:pt x="24" y="18"/>
                        <a:pt x="30" y="12"/>
                        <a:pt x="30" y="1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2" name="Freeform 21"/>
                <p:cNvSpPr>
                  <a:spLocks/>
                </p:cNvSpPr>
                <p:nvPr/>
              </p:nvSpPr>
              <p:spPr bwMode="auto">
                <a:xfrm>
                  <a:off x="5894388" y="1377951"/>
                  <a:ext cx="95250" cy="130175"/>
                </a:xfrm>
                <a:custGeom>
                  <a:avLst/>
                  <a:gdLst>
                    <a:gd name="T0" fmla="*/ 15 w 60"/>
                    <a:gd name="T1" fmla="*/ 0 h 82"/>
                    <a:gd name="T2" fmla="*/ 47 w 60"/>
                    <a:gd name="T3" fmla="*/ 0 h 82"/>
                    <a:gd name="T4" fmla="*/ 60 w 60"/>
                    <a:gd name="T5" fmla="*/ 47 h 82"/>
                    <a:gd name="T6" fmla="*/ 31 w 60"/>
                    <a:gd name="T7" fmla="*/ 82 h 82"/>
                    <a:gd name="T8" fmla="*/ 0 w 60"/>
                    <a:gd name="T9" fmla="*/ 47 h 82"/>
                    <a:gd name="T10" fmla="*/ 15 w 60"/>
                    <a:gd name="T11" fmla="*/ 0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0" h="82">
                      <a:moveTo>
                        <a:pt x="15" y="0"/>
                      </a:moveTo>
                      <a:lnTo>
                        <a:pt x="47" y="0"/>
                      </a:lnTo>
                      <a:lnTo>
                        <a:pt x="60" y="47"/>
                      </a:lnTo>
                      <a:lnTo>
                        <a:pt x="31" y="82"/>
                      </a:lnTo>
                      <a:lnTo>
                        <a:pt x="0" y="47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3" name="Freeform 22"/>
                <p:cNvSpPr>
                  <a:spLocks/>
                </p:cNvSpPr>
                <p:nvPr/>
              </p:nvSpPr>
              <p:spPr bwMode="auto">
                <a:xfrm>
                  <a:off x="5432425" y="1427163"/>
                  <a:ext cx="71439" cy="96837"/>
                </a:xfrm>
                <a:custGeom>
                  <a:avLst/>
                  <a:gdLst>
                    <a:gd name="T0" fmla="*/ 23 w 45"/>
                    <a:gd name="T1" fmla="*/ 61 h 61"/>
                    <a:gd name="T2" fmla="*/ 45 w 45"/>
                    <a:gd name="T3" fmla="*/ 34 h 61"/>
                    <a:gd name="T4" fmla="*/ 34 w 45"/>
                    <a:gd name="T5" fmla="*/ 0 h 61"/>
                    <a:gd name="T6" fmla="*/ 11 w 45"/>
                    <a:gd name="T7" fmla="*/ 0 h 61"/>
                    <a:gd name="T8" fmla="*/ 0 w 45"/>
                    <a:gd name="T9" fmla="*/ 34 h 61"/>
                    <a:gd name="T10" fmla="*/ 23 w 45"/>
                    <a:gd name="T11" fmla="*/ 6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5" h="61">
                      <a:moveTo>
                        <a:pt x="23" y="61"/>
                      </a:moveTo>
                      <a:lnTo>
                        <a:pt x="45" y="34"/>
                      </a:lnTo>
                      <a:lnTo>
                        <a:pt x="34" y="0"/>
                      </a:lnTo>
                      <a:lnTo>
                        <a:pt x="11" y="0"/>
                      </a:lnTo>
                      <a:lnTo>
                        <a:pt x="0" y="34"/>
                      </a:lnTo>
                      <a:lnTo>
                        <a:pt x="23" y="61"/>
                      </a:ln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4" name="Freeform 23"/>
                <p:cNvSpPr>
                  <a:spLocks/>
                </p:cNvSpPr>
                <p:nvPr/>
              </p:nvSpPr>
              <p:spPr bwMode="auto">
                <a:xfrm>
                  <a:off x="5146675" y="1401763"/>
                  <a:ext cx="465138" cy="568325"/>
                </a:xfrm>
                <a:custGeom>
                  <a:avLst/>
                  <a:gdLst>
                    <a:gd name="T0" fmla="*/ 150 w 163"/>
                    <a:gd name="T1" fmla="*/ 0 h 199"/>
                    <a:gd name="T2" fmla="*/ 113 w 163"/>
                    <a:gd name="T3" fmla="*/ 50 h 199"/>
                    <a:gd name="T4" fmla="*/ 75 w 163"/>
                    <a:gd name="T5" fmla="*/ 0 h 199"/>
                    <a:gd name="T6" fmla="*/ 0 w 163"/>
                    <a:gd name="T7" fmla="*/ 108 h 199"/>
                    <a:gd name="T8" fmla="*/ 0 w 163"/>
                    <a:gd name="T9" fmla="*/ 176 h 199"/>
                    <a:gd name="T10" fmla="*/ 0 w 163"/>
                    <a:gd name="T11" fmla="*/ 176 h 199"/>
                    <a:gd name="T12" fmla="*/ 113 w 163"/>
                    <a:gd name="T13" fmla="*/ 199 h 199"/>
                    <a:gd name="T14" fmla="*/ 114 w 163"/>
                    <a:gd name="T15" fmla="*/ 199 h 199"/>
                    <a:gd name="T16" fmla="*/ 114 w 163"/>
                    <a:gd name="T17" fmla="*/ 124 h 199"/>
                    <a:gd name="T18" fmla="*/ 163 w 163"/>
                    <a:gd name="T19" fmla="*/ 6 h 199"/>
                    <a:gd name="T20" fmla="*/ 150 w 163"/>
                    <a:gd name="T21" fmla="*/ 0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3" h="199">
                      <a:moveTo>
                        <a:pt x="150" y="0"/>
                      </a:moveTo>
                      <a:cubicBezTo>
                        <a:pt x="113" y="50"/>
                        <a:pt x="113" y="50"/>
                        <a:pt x="113" y="5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31" y="16"/>
                        <a:pt x="0" y="58"/>
                        <a:pt x="0" y="108"/>
                      </a:cubicBezTo>
                      <a:cubicBezTo>
                        <a:pt x="0" y="176"/>
                        <a:pt x="0" y="176"/>
                        <a:pt x="0" y="176"/>
                      </a:cubicBezTo>
                      <a:cubicBezTo>
                        <a:pt x="0" y="176"/>
                        <a:pt x="0" y="176"/>
                        <a:pt x="0" y="176"/>
                      </a:cubicBezTo>
                      <a:cubicBezTo>
                        <a:pt x="2" y="189"/>
                        <a:pt x="52" y="199"/>
                        <a:pt x="113" y="199"/>
                      </a:cubicBezTo>
                      <a:cubicBezTo>
                        <a:pt x="113" y="199"/>
                        <a:pt x="114" y="199"/>
                        <a:pt x="114" y="199"/>
                      </a:cubicBezTo>
                      <a:cubicBezTo>
                        <a:pt x="114" y="124"/>
                        <a:pt x="114" y="124"/>
                        <a:pt x="114" y="124"/>
                      </a:cubicBezTo>
                      <a:cubicBezTo>
                        <a:pt x="114" y="78"/>
                        <a:pt x="133" y="36"/>
                        <a:pt x="163" y="6"/>
                      </a:cubicBezTo>
                      <a:cubicBezTo>
                        <a:pt x="159" y="3"/>
                        <a:pt x="155" y="2"/>
                        <a:pt x="150" y="0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5" name="Freeform 24"/>
                <p:cNvSpPr>
                  <a:spLocks/>
                </p:cNvSpPr>
                <p:nvPr/>
              </p:nvSpPr>
              <p:spPr bwMode="auto">
                <a:xfrm>
                  <a:off x="5438775" y="1381126"/>
                  <a:ext cx="61913" cy="41275"/>
                </a:xfrm>
                <a:custGeom>
                  <a:avLst/>
                  <a:gdLst>
                    <a:gd name="T0" fmla="*/ 18 w 22"/>
                    <a:gd name="T1" fmla="*/ 14 h 14"/>
                    <a:gd name="T2" fmla="*/ 22 w 22"/>
                    <a:gd name="T3" fmla="*/ 1 h 14"/>
                    <a:gd name="T4" fmla="*/ 11 w 22"/>
                    <a:gd name="T5" fmla="*/ 0 h 14"/>
                    <a:gd name="T6" fmla="*/ 0 w 22"/>
                    <a:gd name="T7" fmla="*/ 1 h 14"/>
                    <a:gd name="T8" fmla="*/ 5 w 22"/>
                    <a:gd name="T9" fmla="*/ 14 h 14"/>
                    <a:gd name="T10" fmla="*/ 18 w 22"/>
                    <a:gd name="T1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4">
                      <a:moveTo>
                        <a:pt x="18" y="14"/>
                      </a:moveTo>
                      <a:cubicBezTo>
                        <a:pt x="18" y="14"/>
                        <a:pt x="22" y="9"/>
                        <a:pt x="22" y="1"/>
                      </a:cubicBezTo>
                      <a:cubicBezTo>
                        <a:pt x="18" y="0"/>
                        <a:pt x="15" y="0"/>
                        <a:pt x="11" y="0"/>
                      </a:cubicBezTo>
                      <a:cubicBezTo>
                        <a:pt x="7" y="0"/>
                        <a:pt x="4" y="0"/>
                        <a:pt x="0" y="1"/>
                      </a:cubicBezTo>
                      <a:cubicBezTo>
                        <a:pt x="0" y="1"/>
                        <a:pt x="0" y="8"/>
                        <a:pt x="5" y="14"/>
                      </a:cubicBezTo>
                      <a:cubicBezTo>
                        <a:pt x="5" y="14"/>
                        <a:pt x="13" y="14"/>
                        <a:pt x="18" y="14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Oval 25"/>
                <p:cNvSpPr>
                  <a:spLocks noChangeArrowheads="1"/>
                </p:cNvSpPr>
                <p:nvPr/>
              </p:nvSpPr>
              <p:spPr bwMode="auto">
                <a:xfrm>
                  <a:off x="5267325" y="966788"/>
                  <a:ext cx="401638" cy="403225"/>
                </a:xfrm>
                <a:prstGeom prst="ellipse">
                  <a:avLst/>
                </a:pr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Freeform 26"/>
                <p:cNvSpPr>
                  <a:spLocks/>
                </p:cNvSpPr>
                <p:nvPr/>
              </p:nvSpPr>
              <p:spPr bwMode="auto">
                <a:xfrm>
                  <a:off x="6386513" y="1381126"/>
                  <a:ext cx="61913" cy="41275"/>
                </a:xfrm>
                <a:custGeom>
                  <a:avLst/>
                  <a:gdLst>
                    <a:gd name="T0" fmla="*/ 17 w 22"/>
                    <a:gd name="T1" fmla="*/ 14 h 14"/>
                    <a:gd name="T2" fmla="*/ 22 w 22"/>
                    <a:gd name="T3" fmla="*/ 1 h 14"/>
                    <a:gd name="T4" fmla="*/ 11 w 22"/>
                    <a:gd name="T5" fmla="*/ 0 h 14"/>
                    <a:gd name="T6" fmla="*/ 0 w 22"/>
                    <a:gd name="T7" fmla="*/ 1 h 14"/>
                    <a:gd name="T8" fmla="*/ 5 w 22"/>
                    <a:gd name="T9" fmla="*/ 14 h 14"/>
                    <a:gd name="T10" fmla="*/ 17 w 22"/>
                    <a:gd name="T1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4">
                      <a:moveTo>
                        <a:pt x="17" y="14"/>
                      </a:moveTo>
                      <a:cubicBezTo>
                        <a:pt x="17" y="14"/>
                        <a:pt x="22" y="9"/>
                        <a:pt x="22" y="1"/>
                      </a:cubicBezTo>
                      <a:cubicBezTo>
                        <a:pt x="18" y="0"/>
                        <a:pt x="15" y="0"/>
                        <a:pt x="11" y="0"/>
                      </a:cubicBezTo>
                      <a:cubicBezTo>
                        <a:pt x="7" y="0"/>
                        <a:pt x="4" y="0"/>
                        <a:pt x="0" y="1"/>
                      </a:cubicBezTo>
                      <a:cubicBezTo>
                        <a:pt x="0" y="1"/>
                        <a:pt x="0" y="8"/>
                        <a:pt x="5" y="14"/>
                      </a:cubicBezTo>
                      <a:cubicBezTo>
                        <a:pt x="5" y="14"/>
                        <a:pt x="13" y="14"/>
                        <a:pt x="17" y="14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Freeform 27"/>
                <p:cNvSpPr>
                  <a:spLocks/>
                </p:cNvSpPr>
                <p:nvPr/>
              </p:nvSpPr>
              <p:spPr bwMode="auto">
                <a:xfrm>
                  <a:off x="6380163" y="1427163"/>
                  <a:ext cx="71438" cy="96838"/>
                </a:xfrm>
                <a:custGeom>
                  <a:avLst/>
                  <a:gdLst>
                    <a:gd name="T0" fmla="*/ 24 w 45"/>
                    <a:gd name="T1" fmla="*/ 61 h 61"/>
                    <a:gd name="T2" fmla="*/ 45 w 45"/>
                    <a:gd name="T3" fmla="*/ 34 h 61"/>
                    <a:gd name="T4" fmla="*/ 34 w 45"/>
                    <a:gd name="T5" fmla="*/ 0 h 61"/>
                    <a:gd name="T6" fmla="*/ 11 w 45"/>
                    <a:gd name="T7" fmla="*/ 0 h 61"/>
                    <a:gd name="T8" fmla="*/ 0 w 45"/>
                    <a:gd name="T9" fmla="*/ 34 h 61"/>
                    <a:gd name="T10" fmla="*/ 24 w 45"/>
                    <a:gd name="T11" fmla="*/ 6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5" h="61">
                      <a:moveTo>
                        <a:pt x="24" y="61"/>
                      </a:moveTo>
                      <a:lnTo>
                        <a:pt x="45" y="34"/>
                      </a:lnTo>
                      <a:lnTo>
                        <a:pt x="34" y="0"/>
                      </a:lnTo>
                      <a:lnTo>
                        <a:pt x="11" y="0"/>
                      </a:lnTo>
                      <a:lnTo>
                        <a:pt x="0" y="34"/>
                      </a:lnTo>
                      <a:lnTo>
                        <a:pt x="24" y="61"/>
                      </a:ln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9" name="Oval 28"/>
                <p:cNvSpPr>
                  <a:spLocks noChangeArrowheads="1"/>
                </p:cNvSpPr>
                <p:nvPr/>
              </p:nvSpPr>
              <p:spPr bwMode="auto">
                <a:xfrm>
                  <a:off x="6215063" y="966788"/>
                  <a:ext cx="403225" cy="403225"/>
                </a:xfrm>
                <a:prstGeom prst="ellipse">
                  <a:avLst/>
                </a:pr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Freeform 29"/>
                <p:cNvSpPr>
                  <a:spLocks/>
                </p:cNvSpPr>
                <p:nvPr/>
              </p:nvSpPr>
              <p:spPr bwMode="auto">
                <a:xfrm>
                  <a:off x="6272213" y="1401763"/>
                  <a:ext cx="465138" cy="568325"/>
                </a:xfrm>
                <a:custGeom>
                  <a:avLst/>
                  <a:gdLst>
                    <a:gd name="T0" fmla="*/ 88 w 163"/>
                    <a:gd name="T1" fmla="*/ 0 h 199"/>
                    <a:gd name="T2" fmla="*/ 51 w 163"/>
                    <a:gd name="T3" fmla="*/ 50 h 199"/>
                    <a:gd name="T4" fmla="*/ 13 w 163"/>
                    <a:gd name="T5" fmla="*/ 0 h 199"/>
                    <a:gd name="T6" fmla="*/ 0 w 163"/>
                    <a:gd name="T7" fmla="*/ 6 h 199"/>
                    <a:gd name="T8" fmla="*/ 49 w 163"/>
                    <a:gd name="T9" fmla="*/ 124 h 199"/>
                    <a:gd name="T10" fmla="*/ 49 w 163"/>
                    <a:gd name="T11" fmla="*/ 199 h 199"/>
                    <a:gd name="T12" fmla="*/ 51 w 163"/>
                    <a:gd name="T13" fmla="*/ 199 h 199"/>
                    <a:gd name="T14" fmla="*/ 163 w 163"/>
                    <a:gd name="T15" fmla="*/ 176 h 199"/>
                    <a:gd name="T16" fmla="*/ 163 w 163"/>
                    <a:gd name="T17" fmla="*/ 176 h 199"/>
                    <a:gd name="T18" fmla="*/ 163 w 163"/>
                    <a:gd name="T19" fmla="*/ 108 h 199"/>
                    <a:gd name="T20" fmla="*/ 88 w 163"/>
                    <a:gd name="T21" fmla="*/ 0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3" h="199">
                      <a:moveTo>
                        <a:pt x="88" y="0"/>
                      </a:moveTo>
                      <a:cubicBezTo>
                        <a:pt x="51" y="50"/>
                        <a:pt x="51" y="50"/>
                        <a:pt x="51" y="5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9" y="2"/>
                        <a:pt x="4" y="3"/>
                        <a:pt x="0" y="6"/>
                      </a:cubicBezTo>
                      <a:cubicBezTo>
                        <a:pt x="30" y="36"/>
                        <a:pt x="49" y="78"/>
                        <a:pt x="49" y="124"/>
                      </a:cubicBezTo>
                      <a:cubicBezTo>
                        <a:pt x="49" y="199"/>
                        <a:pt x="49" y="199"/>
                        <a:pt x="49" y="199"/>
                      </a:cubicBezTo>
                      <a:cubicBezTo>
                        <a:pt x="50" y="199"/>
                        <a:pt x="50" y="199"/>
                        <a:pt x="51" y="199"/>
                      </a:cubicBezTo>
                      <a:cubicBezTo>
                        <a:pt x="112" y="199"/>
                        <a:pt x="161" y="189"/>
                        <a:pt x="163" y="176"/>
                      </a:cubicBezTo>
                      <a:cubicBezTo>
                        <a:pt x="163" y="176"/>
                        <a:pt x="163" y="176"/>
                        <a:pt x="163" y="176"/>
                      </a:cubicBezTo>
                      <a:cubicBezTo>
                        <a:pt x="163" y="108"/>
                        <a:pt x="163" y="108"/>
                        <a:pt x="163" y="108"/>
                      </a:cubicBezTo>
                      <a:cubicBezTo>
                        <a:pt x="163" y="58"/>
                        <a:pt x="132" y="16"/>
                        <a:pt x="88" y="0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6" name="组合 80"/>
          <p:cNvGrpSpPr/>
          <p:nvPr/>
        </p:nvGrpSpPr>
        <p:grpSpPr>
          <a:xfrm>
            <a:off x="4602458" y="4789598"/>
            <a:ext cx="1689721" cy="1951606"/>
            <a:chOff x="3273692" y="3518846"/>
            <a:chExt cx="1202093" cy="1388087"/>
          </a:xfrm>
        </p:grpSpPr>
        <p:sp>
          <p:nvSpPr>
            <p:cNvPr id="82" name="Freeform 10"/>
            <p:cNvSpPr>
              <a:spLocks/>
            </p:cNvSpPr>
            <p:nvPr/>
          </p:nvSpPr>
          <p:spPr bwMode="auto">
            <a:xfrm>
              <a:off x="3345550" y="3559913"/>
              <a:ext cx="529701" cy="237166"/>
            </a:xfrm>
            <a:custGeom>
              <a:avLst/>
              <a:gdLst>
                <a:gd name="T0" fmla="*/ 0 w 516"/>
                <a:gd name="T1" fmla="*/ 231 h 231"/>
                <a:gd name="T2" fmla="*/ 398 w 516"/>
                <a:gd name="T3" fmla="*/ 0 h 231"/>
                <a:gd name="T4" fmla="*/ 516 w 516"/>
                <a:gd name="T5" fmla="*/ 0 h 231"/>
                <a:gd name="T6" fmla="*/ 516 w 516"/>
                <a:gd name="T7" fmla="*/ 231 h 231"/>
                <a:gd name="T8" fmla="*/ 0 w 516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6" h="231">
                  <a:moveTo>
                    <a:pt x="0" y="231"/>
                  </a:moveTo>
                  <a:lnTo>
                    <a:pt x="398" y="0"/>
                  </a:lnTo>
                  <a:lnTo>
                    <a:pt x="516" y="0"/>
                  </a:lnTo>
                  <a:lnTo>
                    <a:pt x="516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5A4C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331" tIns="36166" rIns="72331" bIns="3616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7" name="组合 83"/>
            <p:cNvGrpSpPr/>
            <p:nvPr/>
          </p:nvGrpSpPr>
          <p:grpSpPr>
            <a:xfrm>
              <a:off x="3273692" y="3518846"/>
              <a:ext cx="1202093" cy="1388087"/>
              <a:chOff x="3273692" y="3518846"/>
              <a:chExt cx="1202093" cy="1388087"/>
            </a:xfrm>
          </p:grpSpPr>
          <p:grpSp>
            <p:nvGrpSpPr>
              <p:cNvPr id="8" name="组合 84"/>
              <p:cNvGrpSpPr/>
              <p:nvPr/>
            </p:nvGrpSpPr>
            <p:grpSpPr>
              <a:xfrm>
                <a:off x="3273692" y="3518846"/>
                <a:ext cx="1202093" cy="1388087"/>
                <a:chOff x="3273692" y="3518846"/>
                <a:chExt cx="1202093" cy="1388087"/>
              </a:xfrm>
            </p:grpSpPr>
            <p:sp>
              <p:nvSpPr>
                <p:cNvPr id="93" name="Freeform 11"/>
                <p:cNvSpPr>
                  <a:spLocks/>
                </p:cNvSpPr>
                <p:nvPr/>
              </p:nvSpPr>
              <p:spPr bwMode="auto">
                <a:xfrm>
                  <a:off x="3273692" y="3518846"/>
                  <a:ext cx="1202093" cy="1388087"/>
                </a:xfrm>
                <a:custGeom>
                  <a:avLst/>
                  <a:gdLst>
                    <a:gd name="T0" fmla="*/ 0 w 1171"/>
                    <a:gd name="T1" fmla="*/ 1014 h 1352"/>
                    <a:gd name="T2" fmla="*/ 0 w 1171"/>
                    <a:gd name="T3" fmla="*/ 338 h 1352"/>
                    <a:gd name="T4" fmla="*/ 586 w 1171"/>
                    <a:gd name="T5" fmla="*/ 0 h 1352"/>
                    <a:gd name="T6" fmla="*/ 1171 w 1171"/>
                    <a:gd name="T7" fmla="*/ 338 h 1352"/>
                    <a:gd name="T8" fmla="*/ 1171 w 1171"/>
                    <a:gd name="T9" fmla="*/ 1014 h 1352"/>
                    <a:gd name="T10" fmla="*/ 586 w 1171"/>
                    <a:gd name="T11" fmla="*/ 1352 h 1352"/>
                    <a:gd name="T12" fmla="*/ 0 w 1171"/>
                    <a:gd name="T13" fmla="*/ 1014 h 1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1" h="1352">
                      <a:moveTo>
                        <a:pt x="0" y="1014"/>
                      </a:moveTo>
                      <a:lnTo>
                        <a:pt x="0" y="338"/>
                      </a:lnTo>
                      <a:lnTo>
                        <a:pt x="586" y="0"/>
                      </a:lnTo>
                      <a:lnTo>
                        <a:pt x="1171" y="338"/>
                      </a:lnTo>
                      <a:lnTo>
                        <a:pt x="1171" y="1014"/>
                      </a:lnTo>
                      <a:lnTo>
                        <a:pt x="586" y="1352"/>
                      </a:lnTo>
                      <a:lnTo>
                        <a:pt x="0" y="1014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>
                  <a:outerShdw blurRad="228600" sx="102000" sy="102000" algn="ctr" rotWithShape="0">
                    <a:prstClr val="black">
                      <a:alpha val="28000"/>
                    </a:prstClr>
                  </a:outerShdw>
                </a:effectLst>
                <a:extLst/>
              </p:spPr>
              <p:txBody>
                <a:bodyPr vert="horz" wrap="square" lIns="72331" tIns="36166" rIns="72331" bIns="3616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4" name="Freeform 21"/>
                <p:cNvSpPr>
                  <a:spLocks/>
                </p:cNvSpPr>
                <p:nvPr/>
              </p:nvSpPr>
              <p:spPr bwMode="auto">
                <a:xfrm>
                  <a:off x="3345551" y="3559913"/>
                  <a:ext cx="408568" cy="441478"/>
                </a:xfrm>
                <a:custGeom>
                  <a:avLst/>
                  <a:gdLst>
                    <a:gd name="T0" fmla="*/ 0 w 398"/>
                    <a:gd name="T1" fmla="*/ 430 h 430"/>
                    <a:gd name="T2" fmla="*/ 398 w 398"/>
                    <a:gd name="T3" fmla="*/ 430 h 430"/>
                    <a:gd name="T4" fmla="*/ 398 w 398"/>
                    <a:gd name="T5" fmla="*/ 0 h 430"/>
                    <a:gd name="T6" fmla="*/ 0 w 398"/>
                    <a:gd name="T7" fmla="*/ 231 h 430"/>
                    <a:gd name="T8" fmla="*/ 0 w 398"/>
                    <a:gd name="T9" fmla="*/ 430 h 4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8" h="430">
                      <a:moveTo>
                        <a:pt x="0" y="430"/>
                      </a:moveTo>
                      <a:lnTo>
                        <a:pt x="398" y="430"/>
                      </a:lnTo>
                      <a:lnTo>
                        <a:pt x="398" y="0"/>
                      </a:lnTo>
                      <a:lnTo>
                        <a:pt x="0" y="231"/>
                      </a:lnTo>
                      <a:lnTo>
                        <a:pt x="0" y="430"/>
                      </a:lnTo>
                      <a:close/>
                    </a:path>
                  </a:pathLst>
                </a:custGeom>
                <a:solidFill>
                  <a:srgbClr val="108136"/>
                </a:solidFill>
                <a:ln w="28575" cap="flat">
                  <a:noFill/>
                  <a:prstDash val="solid"/>
                  <a:miter lim="800000"/>
                  <a:headEnd/>
                  <a:tailEnd/>
                </a:ln>
                <a:effectLst>
                  <a:outerShdw blurRad="279400" dist="76200" dir="2700000" algn="tl" rotWithShape="0">
                    <a:prstClr val="black">
                      <a:alpha val="28000"/>
                    </a:prstClr>
                  </a:outerShdw>
                </a:effectLst>
                <a:extLst/>
              </p:spPr>
              <p:txBody>
                <a:bodyPr vert="horz" wrap="square" lIns="72331" tIns="36166" rIns="72331" bIns="3616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86" name="Freeform 28"/>
              <p:cNvSpPr>
                <a:spLocks noEditPoints="1"/>
              </p:cNvSpPr>
              <p:nvPr/>
            </p:nvSpPr>
            <p:spPr bwMode="auto">
              <a:xfrm>
                <a:off x="3504667" y="3772439"/>
                <a:ext cx="93416" cy="200205"/>
              </a:xfrm>
              <a:custGeom>
                <a:avLst/>
                <a:gdLst>
                  <a:gd name="T0" fmla="*/ 50 w 50"/>
                  <a:gd name="T1" fmla="*/ 82 h 107"/>
                  <a:gd name="T2" fmla="*/ 42 w 50"/>
                  <a:gd name="T3" fmla="*/ 99 h 107"/>
                  <a:gd name="T4" fmla="*/ 25 w 50"/>
                  <a:gd name="T5" fmla="*/ 107 h 107"/>
                  <a:gd name="T6" fmla="*/ 7 w 50"/>
                  <a:gd name="T7" fmla="*/ 99 h 107"/>
                  <a:gd name="T8" fmla="*/ 0 w 50"/>
                  <a:gd name="T9" fmla="*/ 82 h 107"/>
                  <a:gd name="T10" fmla="*/ 0 w 50"/>
                  <a:gd name="T11" fmla="*/ 25 h 107"/>
                  <a:gd name="T12" fmla="*/ 7 w 50"/>
                  <a:gd name="T13" fmla="*/ 7 h 107"/>
                  <a:gd name="T14" fmla="*/ 25 w 50"/>
                  <a:gd name="T15" fmla="*/ 0 h 107"/>
                  <a:gd name="T16" fmla="*/ 42 w 50"/>
                  <a:gd name="T17" fmla="*/ 7 h 107"/>
                  <a:gd name="T18" fmla="*/ 50 w 50"/>
                  <a:gd name="T19" fmla="*/ 25 h 107"/>
                  <a:gd name="T20" fmla="*/ 50 w 50"/>
                  <a:gd name="T21" fmla="*/ 82 h 107"/>
                  <a:gd name="T22" fmla="*/ 33 w 50"/>
                  <a:gd name="T23" fmla="*/ 24 h 107"/>
                  <a:gd name="T24" fmla="*/ 31 w 50"/>
                  <a:gd name="T25" fmla="*/ 18 h 107"/>
                  <a:gd name="T26" fmla="*/ 24 w 50"/>
                  <a:gd name="T27" fmla="*/ 15 h 107"/>
                  <a:gd name="T28" fmla="*/ 18 w 50"/>
                  <a:gd name="T29" fmla="*/ 18 h 107"/>
                  <a:gd name="T30" fmla="*/ 15 w 50"/>
                  <a:gd name="T31" fmla="*/ 24 h 107"/>
                  <a:gd name="T32" fmla="*/ 15 w 50"/>
                  <a:gd name="T33" fmla="*/ 82 h 107"/>
                  <a:gd name="T34" fmla="*/ 18 w 50"/>
                  <a:gd name="T35" fmla="*/ 88 h 107"/>
                  <a:gd name="T36" fmla="*/ 24 w 50"/>
                  <a:gd name="T37" fmla="*/ 91 h 107"/>
                  <a:gd name="T38" fmla="*/ 31 w 50"/>
                  <a:gd name="T39" fmla="*/ 88 h 107"/>
                  <a:gd name="T40" fmla="*/ 33 w 50"/>
                  <a:gd name="T41" fmla="*/ 82 h 107"/>
                  <a:gd name="T42" fmla="*/ 33 w 50"/>
                  <a:gd name="T43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" h="107">
                    <a:moveTo>
                      <a:pt x="50" y="82"/>
                    </a:moveTo>
                    <a:cubicBezTo>
                      <a:pt x="50" y="89"/>
                      <a:pt x="47" y="95"/>
                      <a:pt x="42" y="99"/>
                    </a:cubicBezTo>
                    <a:cubicBezTo>
                      <a:pt x="37" y="104"/>
                      <a:pt x="32" y="107"/>
                      <a:pt x="25" y="107"/>
                    </a:cubicBezTo>
                    <a:cubicBezTo>
                      <a:pt x="18" y="107"/>
                      <a:pt x="12" y="104"/>
                      <a:pt x="7" y="99"/>
                    </a:cubicBezTo>
                    <a:cubicBezTo>
                      <a:pt x="2" y="95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8"/>
                      <a:pt x="2" y="12"/>
                      <a:pt x="7" y="7"/>
                    </a:cubicBezTo>
                    <a:cubicBezTo>
                      <a:pt x="12" y="2"/>
                      <a:pt x="18" y="0"/>
                      <a:pt x="25" y="0"/>
                    </a:cubicBezTo>
                    <a:cubicBezTo>
                      <a:pt x="32" y="0"/>
                      <a:pt x="38" y="2"/>
                      <a:pt x="42" y="7"/>
                    </a:cubicBezTo>
                    <a:cubicBezTo>
                      <a:pt x="47" y="12"/>
                      <a:pt x="50" y="18"/>
                      <a:pt x="50" y="25"/>
                    </a:cubicBezTo>
                    <a:lnTo>
                      <a:pt x="50" y="82"/>
                    </a:lnTo>
                    <a:close/>
                    <a:moveTo>
                      <a:pt x="33" y="24"/>
                    </a:moveTo>
                    <a:cubicBezTo>
                      <a:pt x="33" y="22"/>
                      <a:pt x="32" y="20"/>
                      <a:pt x="31" y="18"/>
                    </a:cubicBezTo>
                    <a:cubicBezTo>
                      <a:pt x="29" y="16"/>
                      <a:pt x="27" y="15"/>
                      <a:pt x="24" y="15"/>
                    </a:cubicBezTo>
                    <a:cubicBezTo>
                      <a:pt x="22" y="15"/>
                      <a:pt x="20" y="16"/>
                      <a:pt x="18" y="18"/>
                    </a:cubicBezTo>
                    <a:cubicBezTo>
                      <a:pt x="16" y="20"/>
                      <a:pt x="15" y="22"/>
                      <a:pt x="15" y="24"/>
                    </a:cubicBezTo>
                    <a:cubicBezTo>
                      <a:pt x="15" y="82"/>
                      <a:pt x="15" y="82"/>
                      <a:pt x="15" y="82"/>
                    </a:cubicBezTo>
                    <a:cubicBezTo>
                      <a:pt x="15" y="84"/>
                      <a:pt x="16" y="86"/>
                      <a:pt x="18" y="88"/>
                    </a:cubicBezTo>
                    <a:cubicBezTo>
                      <a:pt x="20" y="90"/>
                      <a:pt x="22" y="91"/>
                      <a:pt x="24" y="91"/>
                    </a:cubicBezTo>
                    <a:cubicBezTo>
                      <a:pt x="27" y="91"/>
                      <a:pt x="29" y="90"/>
                      <a:pt x="31" y="88"/>
                    </a:cubicBezTo>
                    <a:cubicBezTo>
                      <a:pt x="32" y="86"/>
                      <a:pt x="33" y="84"/>
                      <a:pt x="33" y="82"/>
                    </a:cubicBez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29"/>
              <p:cNvSpPr>
                <a:spLocks/>
              </p:cNvSpPr>
              <p:nvPr/>
            </p:nvSpPr>
            <p:spPr bwMode="auto">
              <a:xfrm>
                <a:off x="3622720" y="3774493"/>
                <a:ext cx="89310" cy="198152"/>
              </a:xfrm>
              <a:custGeom>
                <a:avLst/>
                <a:gdLst>
                  <a:gd name="T0" fmla="*/ 17 w 48"/>
                  <a:gd name="T1" fmla="*/ 16 h 106"/>
                  <a:gd name="T2" fmla="*/ 17 w 48"/>
                  <a:gd name="T3" fmla="*/ 38 h 106"/>
                  <a:gd name="T4" fmla="*/ 24 w 48"/>
                  <a:gd name="T5" fmla="*/ 33 h 106"/>
                  <a:gd name="T6" fmla="*/ 29 w 48"/>
                  <a:gd name="T7" fmla="*/ 32 h 106"/>
                  <a:gd name="T8" fmla="*/ 44 w 48"/>
                  <a:gd name="T9" fmla="*/ 39 h 106"/>
                  <a:gd name="T10" fmla="*/ 48 w 48"/>
                  <a:gd name="T11" fmla="*/ 57 h 106"/>
                  <a:gd name="T12" fmla="*/ 48 w 48"/>
                  <a:gd name="T13" fmla="*/ 80 h 106"/>
                  <a:gd name="T14" fmla="*/ 41 w 48"/>
                  <a:gd name="T15" fmla="*/ 99 h 106"/>
                  <a:gd name="T16" fmla="*/ 23 w 48"/>
                  <a:gd name="T17" fmla="*/ 106 h 106"/>
                  <a:gd name="T18" fmla="*/ 6 w 48"/>
                  <a:gd name="T19" fmla="*/ 98 h 106"/>
                  <a:gd name="T20" fmla="*/ 0 w 48"/>
                  <a:gd name="T21" fmla="*/ 81 h 106"/>
                  <a:gd name="T22" fmla="*/ 0 w 48"/>
                  <a:gd name="T23" fmla="*/ 78 h 106"/>
                  <a:gd name="T24" fmla="*/ 15 w 48"/>
                  <a:gd name="T25" fmla="*/ 77 h 106"/>
                  <a:gd name="T26" fmla="*/ 15 w 48"/>
                  <a:gd name="T27" fmla="*/ 81 h 106"/>
                  <a:gd name="T28" fmla="*/ 20 w 48"/>
                  <a:gd name="T29" fmla="*/ 89 h 106"/>
                  <a:gd name="T30" fmla="*/ 23 w 48"/>
                  <a:gd name="T31" fmla="*/ 90 h 106"/>
                  <a:gd name="T32" fmla="*/ 33 w 48"/>
                  <a:gd name="T33" fmla="*/ 80 h 106"/>
                  <a:gd name="T34" fmla="*/ 33 w 48"/>
                  <a:gd name="T35" fmla="*/ 54 h 106"/>
                  <a:gd name="T36" fmla="*/ 29 w 48"/>
                  <a:gd name="T37" fmla="*/ 46 h 106"/>
                  <a:gd name="T38" fmla="*/ 25 w 48"/>
                  <a:gd name="T39" fmla="*/ 45 h 106"/>
                  <a:gd name="T40" fmla="*/ 19 w 48"/>
                  <a:gd name="T41" fmla="*/ 48 h 106"/>
                  <a:gd name="T42" fmla="*/ 17 w 48"/>
                  <a:gd name="T43" fmla="*/ 54 h 106"/>
                  <a:gd name="T44" fmla="*/ 17 w 48"/>
                  <a:gd name="T45" fmla="*/ 57 h 106"/>
                  <a:gd name="T46" fmla="*/ 1 w 48"/>
                  <a:gd name="T47" fmla="*/ 57 h 106"/>
                  <a:gd name="T48" fmla="*/ 1 w 48"/>
                  <a:gd name="T49" fmla="*/ 0 h 106"/>
                  <a:gd name="T50" fmla="*/ 47 w 48"/>
                  <a:gd name="T51" fmla="*/ 0 h 106"/>
                  <a:gd name="T52" fmla="*/ 47 w 48"/>
                  <a:gd name="T53" fmla="*/ 16 h 106"/>
                  <a:gd name="T54" fmla="*/ 17 w 48"/>
                  <a:gd name="T55" fmla="*/ 1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06">
                    <a:moveTo>
                      <a:pt x="17" y="16"/>
                    </a:moveTo>
                    <a:cubicBezTo>
                      <a:pt x="17" y="38"/>
                      <a:pt x="17" y="38"/>
                      <a:pt x="17" y="38"/>
                    </a:cubicBezTo>
                    <a:cubicBezTo>
                      <a:pt x="19" y="36"/>
                      <a:pt x="21" y="34"/>
                      <a:pt x="24" y="33"/>
                    </a:cubicBezTo>
                    <a:cubicBezTo>
                      <a:pt x="25" y="32"/>
                      <a:pt x="27" y="32"/>
                      <a:pt x="29" y="32"/>
                    </a:cubicBezTo>
                    <a:cubicBezTo>
                      <a:pt x="36" y="32"/>
                      <a:pt x="41" y="35"/>
                      <a:pt x="44" y="39"/>
                    </a:cubicBezTo>
                    <a:cubicBezTo>
                      <a:pt x="47" y="44"/>
                      <a:pt x="48" y="49"/>
                      <a:pt x="48" y="57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48" y="87"/>
                      <a:pt x="46" y="94"/>
                      <a:pt x="41" y="99"/>
                    </a:cubicBezTo>
                    <a:cubicBezTo>
                      <a:pt x="36" y="103"/>
                      <a:pt x="31" y="106"/>
                      <a:pt x="23" y="106"/>
                    </a:cubicBezTo>
                    <a:cubicBezTo>
                      <a:pt x="17" y="106"/>
                      <a:pt x="11" y="103"/>
                      <a:pt x="6" y="98"/>
                    </a:cubicBezTo>
                    <a:cubicBezTo>
                      <a:pt x="2" y="94"/>
                      <a:pt x="0" y="88"/>
                      <a:pt x="0" y="81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81"/>
                      <a:pt x="15" y="81"/>
                      <a:pt x="15" y="81"/>
                    </a:cubicBezTo>
                    <a:cubicBezTo>
                      <a:pt x="16" y="85"/>
                      <a:pt x="17" y="88"/>
                      <a:pt x="20" y="89"/>
                    </a:cubicBezTo>
                    <a:cubicBezTo>
                      <a:pt x="21" y="89"/>
                      <a:pt x="22" y="90"/>
                      <a:pt x="23" y="90"/>
                    </a:cubicBezTo>
                    <a:cubicBezTo>
                      <a:pt x="30" y="90"/>
                      <a:pt x="33" y="86"/>
                      <a:pt x="33" y="80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1"/>
                      <a:pt x="32" y="48"/>
                      <a:pt x="29" y="46"/>
                    </a:cubicBezTo>
                    <a:cubicBezTo>
                      <a:pt x="28" y="45"/>
                      <a:pt x="27" y="45"/>
                      <a:pt x="25" y="45"/>
                    </a:cubicBezTo>
                    <a:cubicBezTo>
                      <a:pt x="22" y="45"/>
                      <a:pt x="20" y="46"/>
                      <a:pt x="19" y="48"/>
                    </a:cubicBezTo>
                    <a:cubicBezTo>
                      <a:pt x="18" y="50"/>
                      <a:pt x="17" y="52"/>
                      <a:pt x="17" y="54"/>
                    </a:cubicBezTo>
                    <a:cubicBezTo>
                      <a:pt x="17" y="57"/>
                      <a:pt x="17" y="57"/>
                      <a:pt x="17" y="57"/>
                    </a:cubicBezTo>
                    <a:cubicBezTo>
                      <a:pt x="1" y="57"/>
                      <a:pt x="1" y="57"/>
                      <a:pt x="1" y="57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16"/>
                      <a:pt x="47" y="16"/>
                      <a:pt x="47" y="16"/>
                    </a:cubicBez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9" name="组合 87"/>
              <p:cNvGrpSpPr/>
              <p:nvPr/>
            </p:nvGrpSpPr>
            <p:grpSpPr>
              <a:xfrm>
                <a:off x="3687515" y="4141748"/>
                <a:ext cx="403191" cy="374204"/>
                <a:chOff x="5278438" y="2973388"/>
                <a:chExt cx="1344613" cy="1247775"/>
              </a:xfrm>
              <a:solidFill>
                <a:srgbClr val="C0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9" name="Freeform 67"/>
                <p:cNvSpPr>
                  <a:spLocks noEditPoints="1"/>
                </p:cNvSpPr>
                <p:nvPr/>
              </p:nvSpPr>
              <p:spPr bwMode="auto">
                <a:xfrm>
                  <a:off x="5821363" y="2973388"/>
                  <a:ext cx="801688" cy="806450"/>
                </a:xfrm>
                <a:custGeom>
                  <a:avLst/>
                  <a:gdLst>
                    <a:gd name="T0" fmla="*/ 256 w 281"/>
                    <a:gd name="T1" fmla="*/ 26 h 282"/>
                    <a:gd name="T2" fmla="*/ 163 w 281"/>
                    <a:gd name="T3" fmla="*/ 26 h 282"/>
                    <a:gd name="T4" fmla="*/ 0 w 281"/>
                    <a:gd name="T5" fmla="*/ 190 h 282"/>
                    <a:gd name="T6" fmla="*/ 92 w 281"/>
                    <a:gd name="T7" fmla="*/ 282 h 282"/>
                    <a:gd name="T8" fmla="*/ 256 w 281"/>
                    <a:gd name="T9" fmla="*/ 119 h 282"/>
                    <a:gd name="T10" fmla="*/ 256 w 281"/>
                    <a:gd name="T11" fmla="*/ 26 h 282"/>
                    <a:gd name="T12" fmla="*/ 55 w 281"/>
                    <a:gd name="T13" fmla="*/ 192 h 282"/>
                    <a:gd name="T14" fmla="*/ 44 w 281"/>
                    <a:gd name="T15" fmla="*/ 181 h 282"/>
                    <a:gd name="T16" fmla="*/ 183 w 281"/>
                    <a:gd name="T17" fmla="*/ 42 h 282"/>
                    <a:gd name="T18" fmla="*/ 194 w 281"/>
                    <a:gd name="T19" fmla="*/ 42 h 282"/>
                    <a:gd name="T20" fmla="*/ 194 w 281"/>
                    <a:gd name="T21" fmla="*/ 53 h 282"/>
                    <a:gd name="T22" fmla="*/ 55 w 281"/>
                    <a:gd name="T23" fmla="*/ 192 h 282"/>
                    <a:gd name="T24" fmla="*/ 78 w 281"/>
                    <a:gd name="T25" fmla="*/ 215 h 282"/>
                    <a:gd name="T26" fmla="*/ 67 w 281"/>
                    <a:gd name="T27" fmla="*/ 204 h 282"/>
                    <a:gd name="T28" fmla="*/ 217 w 281"/>
                    <a:gd name="T29" fmla="*/ 54 h 282"/>
                    <a:gd name="T30" fmla="*/ 228 w 281"/>
                    <a:gd name="T31" fmla="*/ 54 h 282"/>
                    <a:gd name="T32" fmla="*/ 228 w 281"/>
                    <a:gd name="T33" fmla="*/ 65 h 282"/>
                    <a:gd name="T34" fmla="*/ 78 w 281"/>
                    <a:gd name="T35" fmla="*/ 215 h 282"/>
                    <a:gd name="T36" fmla="*/ 101 w 281"/>
                    <a:gd name="T37" fmla="*/ 238 h 282"/>
                    <a:gd name="T38" fmla="*/ 90 w 281"/>
                    <a:gd name="T39" fmla="*/ 227 h 282"/>
                    <a:gd name="T40" fmla="*/ 229 w 281"/>
                    <a:gd name="T41" fmla="*/ 88 h 282"/>
                    <a:gd name="T42" fmla="*/ 240 w 281"/>
                    <a:gd name="T43" fmla="*/ 88 h 282"/>
                    <a:gd name="T44" fmla="*/ 240 w 281"/>
                    <a:gd name="T45" fmla="*/ 99 h 282"/>
                    <a:gd name="T46" fmla="*/ 101 w 281"/>
                    <a:gd name="T47" fmla="*/ 238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81" h="282">
                      <a:moveTo>
                        <a:pt x="256" y="26"/>
                      </a:moveTo>
                      <a:cubicBezTo>
                        <a:pt x="230" y="0"/>
                        <a:pt x="189" y="0"/>
                        <a:pt x="163" y="26"/>
                      </a:cubicBezTo>
                      <a:cubicBezTo>
                        <a:pt x="0" y="190"/>
                        <a:pt x="0" y="190"/>
                        <a:pt x="0" y="190"/>
                      </a:cubicBezTo>
                      <a:cubicBezTo>
                        <a:pt x="92" y="282"/>
                        <a:pt x="92" y="282"/>
                        <a:pt x="92" y="282"/>
                      </a:cubicBezTo>
                      <a:cubicBezTo>
                        <a:pt x="256" y="119"/>
                        <a:pt x="256" y="119"/>
                        <a:pt x="256" y="119"/>
                      </a:cubicBezTo>
                      <a:cubicBezTo>
                        <a:pt x="281" y="93"/>
                        <a:pt x="281" y="52"/>
                        <a:pt x="256" y="26"/>
                      </a:cubicBezTo>
                      <a:close/>
                      <a:moveTo>
                        <a:pt x="55" y="192"/>
                      </a:moveTo>
                      <a:cubicBezTo>
                        <a:pt x="44" y="181"/>
                        <a:pt x="44" y="181"/>
                        <a:pt x="44" y="181"/>
                      </a:cubicBezTo>
                      <a:cubicBezTo>
                        <a:pt x="183" y="42"/>
                        <a:pt x="183" y="42"/>
                        <a:pt x="183" y="42"/>
                      </a:cubicBezTo>
                      <a:cubicBezTo>
                        <a:pt x="186" y="39"/>
                        <a:pt x="191" y="39"/>
                        <a:pt x="194" y="42"/>
                      </a:cubicBezTo>
                      <a:cubicBezTo>
                        <a:pt x="197" y="45"/>
                        <a:pt x="197" y="50"/>
                        <a:pt x="194" y="53"/>
                      </a:cubicBezTo>
                      <a:lnTo>
                        <a:pt x="55" y="192"/>
                      </a:lnTo>
                      <a:close/>
                      <a:moveTo>
                        <a:pt x="78" y="215"/>
                      </a:moveTo>
                      <a:cubicBezTo>
                        <a:pt x="67" y="204"/>
                        <a:pt x="67" y="204"/>
                        <a:pt x="67" y="204"/>
                      </a:cubicBezTo>
                      <a:cubicBezTo>
                        <a:pt x="217" y="54"/>
                        <a:pt x="217" y="54"/>
                        <a:pt x="217" y="54"/>
                      </a:cubicBezTo>
                      <a:cubicBezTo>
                        <a:pt x="220" y="51"/>
                        <a:pt x="225" y="51"/>
                        <a:pt x="228" y="54"/>
                      </a:cubicBezTo>
                      <a:cubicBezTo>
                        <a:pt x="231" y="57"/>
                        <a:pt x="231" y="62"/>
                        <a:pt x="228" y="65"/>
                      </a:cubicBezTo>
                      <a:lnTo>
                        <a:pt x="78" y="215"/>
                      </a:lnTo>
                      <a:close/>
                      <a:moveTo>
                        <a:pt x="101" y="238"/>
                      </a:moveTo>
                      <a:cubicBezTo>
                        <a:pt x="90" y="227"/>
                        <a:pt x="90" y="227"/>
                        <a:pt x="90" y="227"/>
                      </a:cubicBezTo>
                      <a:cubicBezTo>
                        <a:pt x="229" y="88"/>
                        <a:pt x="229" y="88"/>
                        <a:pt x="229" y="88"/>
                      </a:cubicBezTo>
                      <a:cubicBezTo>
                        <a:pt x="232" y="85"/>
                        <a:pt x="237" y="85"/>
                        <a:pt x="240" y="88"/>
                      </a:cubicBezTo>
                      <a:cubicBezTo>
                        <a:pt x="243" y="91"/>
                        <a:pt x="243" y="96"/>
                        <a:pt x="240" y="99"/>
                      </a:cubicBezTo>
                      <a:lnTo>
                        <a:pt x="101" y="238"/>
                      </a:ln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78A6B6"/>
                    </a:solidFill>
                  </a:endParaRPr>
                </a:p>
              </p:txBody>
            </p:sp>
            <p:sp>
              <p:nvSpPr>
                <p:cNvPr id="90" name="Freeform 68"/>
                <p:cNvSpPr>
                  <a:spLocks/>
                </p:cNvSpPr>
                <p:nvPr/>
              </p:nvSpPr>
              <p:spPr bwMode="auto">
                <a:xfrm>
                  <a:off x="5375275" y="3662363"/>
                  <a:ext cx="554038" cy="558800"/>
                </a:xfrm>
                <a:custGeom>
                  <a:avLst/>
                  <a:gdLst>
                    <a:gd name="T0" fmla="*/ 227 w 349"/>
                    <a:gd name="T1" fmla="*/ 209 h 352"/>
                    <a:gd name="T2" fmla="*/ 210 w 349"/>
                    <a:gd name="T3" fmla="*/ 193 h 352"/>
                    <a:gd name="T4" fmla="*/ 349 w 349"/>
                    <a:gd name="T5" fmla="*/ 54 h 352"/>
                    <a:gd name="T6" fmla="*/ 295 w 349"/>
                    <a:gd name="T7" fmla="*/ 0 h 352"/>
                    <a:gd name="T8" fmla="*/ 156 w 349"/>
                    <a:gd name="T9" fmla="*/ 139 h 352"/>
                    <a:gd name="T10" fmla="*/ 142 w 349"/>
                    <a:gd name="T11" fmla="*/ 125 h 352"/>
                    <a:gd name="T12" fmla="*/ 110 w 349"/>
                    <a:gd name="T13" fmla="*/ 141 h 352"/>
                    <a:gd name="T14" fmla="*/ 0 w 349"/>
                    <a:gd name="T15" fmla="*/ 317 h 352"/>
                    <a:gd name="T16" fmla="*/ 32 w 349"/>
                    <a:gd name="T17" fmla="*/ 352 h 352"/>
                    <a:gd name="T18" fmla="*/ 207 w 349"/>
                    <a:gd name="T19" fmla="*/ 242 h 352"/>
                    <a:gd name="T20" fmla="*/ 227 w 349"/>
                    <a:gd name="T21" fmla="*/ 209 h 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9" h="352">
                      <a:moveTo>
                        <a:pt x="227" y="209"/>
                      </a:moveTo>
                      <a:lnTo>
                        <a:pt x="210" y="193"/>
                      </a:lnTo>
                      <a:lnTo>
                        <a:pt x="349" y="54"/>
                      </a:lnTo>
                      <a:lnTo>
                        <a:pt x="295" y="0"/>
                      </a:lnTo>
                      <a:lnTo>
                        <a:pt x="156" y="139"/>
                      </a:lnTo>
                      <a:lnTo>
                        <a:pt x="142" y="125"/>
                      </a:lnTo>
                      <a:lnTo>
                        <a:pt x="110" y="141"/>
                      </a:lnTo>
                      <a:lnTo>
                        <a:pt x="0" y="317"/>
                      </a:lnTo>
                      <a:lnTo>
                        <a:pt x="32" y="352"/>
                      </a:lnTo>
                      <a:lnTo>
                        <a:pt x="207" y="242"/>
                      </a:lnTo>
                      <a:lnTo>
                        <a:pt x="227" y="209"/>
                      </a:ln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78A6B6"/>
                    </a:solidFill>
                  </a:endParaRPr>
                </a:p>
              </p:txBody>
            </p:sp>
            <p:sp>
              <p:nvSpPr>
                <p:cNvPr id="91" name="Freeform 69"/>
                <p:cNvSpPr>
                  <a:spLocks/>
                </p:cNvSpPr>
                <p:nvPr/>
              </p:nvSpPr>
              <p:spPr bwMode="auto">
                <a:xfrm>
                  <a:off x="5278438" y="2986088"/>
                  <a:ext cx="590550" cy="590550"/>
                </a:xfrm>
                <a:custGeom>
                  <a:avLst/>
                  <a:gdLst>
                    <a:gd name="T0" fmla="*/ 104 w 207"/>
                    <a:gd name="T1" fmla="*/ 0 h 207"/>
                    <a:gd name="T2" fmla="*/ 78 w 207"/>
                    <a:gd name="T3" fmla="*/ 3 h 207"/>
                    <a:gd name="T4" fmla="*/ 81 w 207"/>
                    <a:gd name="T5" fmla="*/ 5 h 207"/>
                    <a:gd name="T6" fmla="*/ 118 w 207"/>
                    <a:gd name="T7" fmla="*/ 43 h 207"/>
                    <a:gd name="T8" fmla="*/ 118 w 207"/>
                    <a:gd name="T9" fmla="*/ 112 h 207"/>
                    <a:gd name="T10" fmla="*/ 49 w 207"/>
                    <a:gd name="T11" fmla="*/ 112 h 207"/>
                    <a:gd name="T12" fmla="*/ 12 w 207"/>
                    <a:gd name="T13" fmla="*/ 74 h 207"/>
                    <a:gd name="T14" fmla="*/ 7 w 207"/>
                    <a:gd name="T15" fmla="*/ 68 h 207"/>
                    <a:gd name="T16" fmla="*/ 0 w 207"/>
                    <a:gd name="T17" fmla="*/ 103 h 207"/>
                    <a:gd name="T18" fmla="*/ 104 w 207"/>
                    <a:gd name="T19" fmla="*/ 207 h 207"/>
                    <a:gd name="T20" fmla="*/ 207 w 207"/>
                    <a:gd name="T21" fmla="*/ 103 h 207"/>
                    <a:gd name="T22" fmla="*/ 104 w 207"/>
                    <a:gd name="T23" fmla="*/ 0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7" h="207">
                      <a:moveTo>
                        <a:pt x="104" y="0"/>
                      </a:moveTo>
                      <a:cubicBezTo>
                        <a:pt x="95" y="0"/>
                        <a:pt x="86" y="1"/>
                        <a:pt x="78" y="3"/>
                      </a:cubicBezTo>
                      <a:cubicBezTo>
                        <a:pt x="79" y="4"/>
                        <a:pt x="80" y="5"/>
                        <a:pt x="81" y="5"/>
                      </a:cubicBezTo>
                      <a:cubicBezTo>
                        <a:pt x="118" y="43"/>
                        <a:pt x="118" y="43"/>
                        <a:pt x="118" y="43"/>
                      </a:cubicBezTo>
                      <a:cubicBezTo>
                        <a:pt x="137" y="62"/>
                        <a:pt x="137" y="93"/>
                        <a:pt x="118" y="112"/>
                      </a:cubicBezTo>
                      <a:cubicBezTo>
                        <a:pt x="99" y="131"/>
                        <a:pt x="68" y="131"/>
                        <a:pt x="49" y="112"/>
                      </a:cubicBezTo>
                      <a:cubicBezTo>
                        <a:pt x="12" y="74"/>
                        <a:pt x="12" y="74"/>
                        <a:pt x="12" y="74"/>
                      </a:cubicBezTo>
                      <a:cubicBezTo>
                        <a:pt x="10" y="72"/>
                        <a:pt x="8" y="70"/>
                        <a:pt x="7" y="68"/>
                      </a:cubicBezTo>
                      <a:cubicBezTo>
                        <a:pt x="3" y="79"/>
                        <a:pt x="0" y="91"/>
                        <a:pt x="0" y="103"/>
                      </a:cubicBezTo>
                      <a:cubicBezTo>
                        <a:pt x="0" y="161"/>
                        <a:pt x="47" y="207"/>
                        <a:pt x="104" y="207"/>
                      </a:cubicBezTo>
                      <a:cubicBezTo>
                        <a:pt x="161" y="207"/>
                        <a:pt x="207" y="161"/>
                        <a:pt x="207" y="103"/>
                      </a:cubicBezTo>
                      <a:cubicBezTo>
                        <a:pt x="207" y="46"/>
                        <a:pt x="161" y="0"/>
                        <a:pt x="104" y="0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78A6B6"/>
                    </a:solidFill>
                  </a:endParaRPr>
                </a:p>
              </p:txBody>
            </p:sp>
            <p:sp>
              <p:nvSpPr>
                <p:cNvPr id="92" name="Freeform 70"/>
                <p:cNvSpPr>
                  <a:spLocks noEditPoints="1"/>
                </p:cNvSpPr>
                <p:nvPr/>
              </p:nvSpPr>
              <p:spPr bwMode="auto">
                <a:xfrm>
                  <a:off x="6008688" y="3686176"/>
                  <a:ext cx="531813" cy="531813"/>
                </a:xfrm>
                <a:custGeom>
                  <a:avLst/>
                  <a:gdLst>
                    <a:gd name="T0" fmla="*/ 164 w 186"/>
                    <a:gd name="T1" fmla="*/ 164 h 186"/>
                    <a:gd name="T2" fmla="*/ 164 w 186"/>
                    <a:gd name="T3" fmla="*/ 83 h 186"/>
                    <a:gd name="T4" fmla="*/ 81 w 186"/>
                    <a:gd name="T5" fmla="*/ 0 h 186"/>
                    <a:gd name="T6" fmla="*/ 0 w 186"/>
                    <a:gd name="T7" fmla="*/ 81 h 186"/>
                    <a:gd name="T8" fmla="*/ 82 w 186"/>
                    <a:gd name="T9" fmla="*/ 164 h 186"/>
                    <a:gd name="T10" fmla="*/ 164 w 186"/>
                    <a:gd name="T11" fmla="*/ 164 h 186"/>
                    <a:gd name="T12" fmla="*/ 109 w 186"/>
                    <a:gd name="T13" fmla="*/ 109 h 186"/>
                    <a:gd name="T14" fmla="*/ 142 w 186"/>
                    <a:gd name="T15" fmla="*/ 109 h 186"/>
                    <a:gd name="T16" fmla="*/ 142 w 186"/>
                    <a:gd name="T17" fmla="*/ 143 h 186"/>
                    <a:gd name="T18" fmla="*/ 109 w 186"/>
                    <a:gd name="T19" fmla="*/ 143 h 186"/>
                    <a:gd name="T20" fmla="*/ 109 w 186"/>
                    <a:gd name="T21" fmla="*/ 109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86" h="186">
                      <a:moveTo>
                        <a:pt x="164" y="164"/>
                      </a:moveTo>
                      <a:cubicBezTo>
                        <a:pt x="186" y="142"/>
                        <a:pt x="186" y="105"/>
                        <a:pt x="164" y="83"/>
                      </a:cubicBezTo>
                      <a:cubicBezTo>
                        <a:pt x="81" y="0"/>
                        <a:pt x="81" y="0"/>
                        <a:pt x="81" y="0"/>
                      </a:cubicBezTo>
                      <a:cubicBezTo>
                        <a:pt x="0" y="81"/>
                        <a:pt x="0" y="81"/>
                        <a:pt x="0" y="81"/>
                      </a:cubicBezTo>
                      <a:cubicBezTo>
                        <a:pt x="82" y="164"/>
                        <a:pt x="82" y="164"/>
                        <a:pt x="82" y="164"/>
                      </a:cubicBezTo>
                      <a:cubicBezTo>
                        <a:pt x="105" y="186"/>
                        <a:pt x="141" y="186"/>
                        <a:pt x="164" y="164"/>
                      </a:cubicBezTo>
                      <a:close/>
                      <a:moveTo>
                        <a:pt x="109" y="109"/>
                      </a:moveTo>
                      <a:cubicBezTo>
                        <a:pt x="118" y="100"/>
                        <a:pt x="133" y="100"/>
                        <a:pt x="142" y="109"/>
                      </a:cubicBezTo>
                      <a:cubicBezTo>
                        <a:pt x="152" y="118"/>
                        <a:pt x="152" y="133"/>
                        <a:pt x="142" y="143"/>
                      </a:cubicBezTo>
                      <a:cubicBezTo>
                        <a:pt x="133" y="152"/>
                        <a:pt x="118" y="152"/>
                        <a:pt x="109" y="143"/>
                      </a:cubicBezTo>
                      <a:cubicBezTo>
                        <a:pt x="99" y="133"/>
                        <a:pt x="99" y="118"/>
                        <a:pt x="109" y="109"/>
                      </a:cubicBezTo>
                      <a:close/>
                    </a:path>
                  </a:pathLst>
                </a:custGeom>
                <a:solidFill>
                  <a:srgbClr val="108136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6429" tIns="48214" rIns="96429" bIns="4821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78A6B6"/>
                    </a:solidFill>
                  </a:endParaRPr>
                </a:p>
              </p:txBody>
            </p:sp>
          </p:grpSp>
        </p:grpSp>
      </p:grpSp>
      <p:grpSp>
        <p:nvGrpSpPr>
          <p:cNvPr id="10" name="组合 94"/>
          <p:cNvGrpSpPr/>
          <p:nvPr/>
        </p:nvGrpSpPr>
        <p:grpSpPr>
          <a:xfrm>
            <a:off x="6564901" y="1388723"/>
            <a:ext cx="1689721" cy="1951606"/>
            <a:chOff x="4669803" y="1099961"/>
            <a:chExt cx="1202093" cy="1388087"/>
          </a:xfrm>
        </p:grpSpPr>
        <p:sp>
          <p:nvSpPr>
            <p:cNvPr id="96" name="Freeform 17"/>
            <p:cNvSpPr>
              <a:spLocks/>
            </p:cNvSpPr>
            <p:nvPr/>
          </p:nvSpPr>
          <p:spPr bwMode="auto">
            <a:xfrm>
              <a:off x="4741662" y="1141029"/>
              <a:ext cx="528675" cy="237166"/>
            </a:xfrm>
            <a:custGeom>
              <a:avLst/>
              <a:gdLst>
                <a:gd name="T0" fmla="*/ 0 w 515"/>
                <a:gd name="T1" fmla="*/ 231 h 231"/>
                <a:gd name="T2" fmla="*/ 398 w 515"/>
                <a:gd name="T3" fmla="*/ 0 h 231"/>
                <a:gd name="T4" fmla="*/ 515 w 515"/>
                <a:gd name="T5" fmla="*/ 0 h 231"/>
                <a:gd name="T6" fmla="*/ 515 w 515"/>
                <a:gd name="T7" fmla="*/ 231 h 231"/>
                <a:gd name="T8" fmla="*/ 0 w 515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5" h="231">
                  <a:moveTo>
                    <a:pt x="0" y="231"/>
                  </a:moveTo>
                  <a:lnTo>
                    <a:pt x="398" y="0"/>
                  </a:lnTo>
                  <a:lnTo>
                    <a:pt x="515" y="0"/>
                  </a:lnTo>
                  <a:lnTo>
                    <a:pt x="515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765E0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331" tIns="36166" rIns="72331" bIns="3616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1" name="组合 96"/>
            <p:cNvGrpSpPr/>
            <p:nvPr/>
          </p:nvGrpSpPr>
          <p:grpSpPr>
            <a:xfrm>
              <a:off x="4669803" y="1099961"/>
              <a:ext cx="1202093" cy="1388087"/>
              <a:chOff x="4669803" y="1099961"/>
              <a:chExt cx="1202093" cy="1388087"/>
            </a:xfrm>
          </p:grpSpPr>
          <p:sp>
            <p:nvSpPr>
              <p:cNvPr id="98" name="Freeform 18"/>
              <p:cNvSpPr>
                <a:spLocks/>
              </p:cNvSpPr>
              <p:nvPr/>
            </p:nvSpPr>
            <p:spPr bwMode="auto">
              <a:xfrm>
                <a:off x="4669803" y="1099961"/>
                <a:ext cx="1202093" cy="1388087"/>
              </a:xfrm>
              <a:custGeom>
                <a:avLst/>
                <a:gdLst>
                  <a:gd name="T0" fmla="*/ 0 w 1171"/>
                  <a:gd name="T1" fmla="*/ 1014 h 1352"/>
                  <a:gd name="T2" fmla="*/ 0 w 1171"/>
                  <a:gd name="T3" fmla="*/ 338 h 1352"/>
                  <a:gd name="T4" fmla="*/ 585 w 1171"/>
                  <a:gd name="T5" fmla="*/ 0 h 1352"/>
                  <a:gd name="T6" fmla="*/ 1171 w 1171"/>
                  <a:gd name="T7" fmla="*/ 338 h 1352"/>
                  <a:gd name="T8" fmla="*/ 1171 w 1171"/>
                  <a:gd name="T9" fmla="*/ 1014 h 1352"/>
                  <a:gd name="T10" fmla="*/ 585 w 1171"/>
                  <a:gd name="T11" fmla="*/ 1352 h 1352"/>
                  <a:gd name="T12" fmla="*/ 0 w 1171"/>
                  <a:gd name="T13" fmla="*/ 1014 h 1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1" h="1352">
                    <a:moveTo>
                      <a:pt x="0" y="1014"/>
                    </a:moveTo>
                    <a:lnTo>
                      <a:pt x="0" y="338"/>
                    </a:lnTo>
                    <a:lnTo>
                      <a:pt x="585" y="0"/>
                    </a:lnTo>
                    <a:lnTo>
                      <a:pt x="1171" y="338"/>
                    </a:lnTo>
                    <a:lnTo>
                      <a:pt x="1171" y="1014"/>
                    </a:lnTo>
                    <a:lnTo>
                      <a:pt x="585" y="1352"/>
                    </a:lnTo>
                    <a:lnTo>
                      <a:pt x="0" y="1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8000"/>
                  </a:prstClr>
                </a:outerShdw>
              </a:effectLst>
              <a:extLst/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9" name="Freeform 19"/>
              <p:cNvSpPr>
                <a:spLocks/>
              </p:cNvSpPr>
              <p:nvPr/>
            </p:nvSpPr>
            <p:spPr bwMode="auto">
              <a:xfrm>
                <a:off x="4741662" y="1141029"/>
                <a:ext cx="408568" cy="441478"/>
              </a:xfrm>
              <a:custGeom>
                <a:avLst/>
                <a:gdLst>
                  <a:gd name="T0" fmla="*/ 0 w 398"/>
                  <a:gd name="T1" fmla="*/ 430 h 430"/>
                  <a:gd name="T2" fmla="*/ 398 w 398"/>
                  <a:gd name="T3" fmla="*/ 430 h 430"/>
                  <a:gd name="T4" fmla="*/ 398 w 398"/>
                  <a:gd name="T5" fmla="*/ 0 h 430"/>
                  <a:gd name="T6" fmla="*/ 0 w 398"/>
                  <a:gd name="T7" fmla="*/ 231 h 430"/>
                  <a:gd name="T8" fmla="*/ 0 w 398"/>
                  <a:gd name="T9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8" h="430">
                    <a:moveTo>
                      <a:pt x="0" y="430"/>
                    </a:moveTo>
                    <a:lnTo>
                      <a:pt x="398" y="430"/>
                    </a:lnTo>
                    <a:lnTo>
                      <a:pt x="398" y="0"/>
                    </a:lnTo>
                    <a:lnTo>
                      <a:pt x="0" y="231"/>
                    </a:lnTo>
                    <a:lnTo>
                      <a:pt x="0" y="430"/>
                    </a:lnTo>
                    <a:close/>
                  </a:path>
                </a:pathLst>
              </a:custGeom>
              <a:solidFill>
                <a:srgbClr val="8CC94C"/>
              </a:solidFill>
              <a:ln w="28575">
                <a:noFill/>
              </a:ln>
              <a:effectLst>
                <a:outerShdw blurRad="279400" dist="76200" dir="2700000" sx="101000" sy="101000" algn="tl" rotWithShape="0">
                  <a:prstClr val="black">
                    <a:alpha val="28000"/>
                  </a:prstClr>
                </a:out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331" tIns="36166" rIns="72331" bIns="36166"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0" name="Freeform 26"/>
              <p:cNvSpPr>
                <a:spLocks noEditPoints="1"/>
              </p:cNvSpPr>
              <p:nvPr/>
            </p:nvSpPr>
            <p:spPr bwMode="auto">
              <a:xfrm>
                <a:off x="4895645" y="1353554"/>
                <a:ext cx="93416" cy="200205"/>
              </a:xfrm>
              <a:custGeom>
                <a:avLst/>
                <a:gdLst>
                  <a:gd name="T0" fmla="*/ 50 w 50"/>
                  <a:gd name="T1" fmla="*/ 82 h 107"/>
                  <a:gd name="T2" fmla="*/ 43 w 50"/>
                  <a:gd name="T3" fmla="*/ 99 h 107"/>
                  <a:gd name="T4" fmla="*/ 25 w 50"/>
                  <a:gd name="T5" fmla="*/ 107 h 107"/>
                  <a:gd name="T6" fmla="*/ 8 w 50"/>
                  <a:gd name="T7" fmla="*/ 99 h 107"/>
                  <a:gd name="T8" fmla="*/ 0 w 50"/>
                  <a:gd name="T9" fmla="*/ 82 h 107"/>
                  <a:gd name="T10" fmla="*/ 0 w 50"/>
                  <a:gd name="T11" fmla="*/ 25 h 107"/>
                  <a:gd name="T12" fmla="*/ 8 w 50"/>
                  <a:gd name="T13" fmla="*/ 7 h 107"/>
                  <a:gd name="T14" fmla="*/ 25 w 50"/>
                  <a:gd name="T15" fmla="*/ 0 h 107"/>
                  <a:gd name="T16" fmla="*/ 43 w 50"/>
                  <a:gd name="T17" fmla="*/ 7 h 107"/>
                  <a:gd name="T18" fmla="*/ 50 w 50"/>
                  <a:gd name="T19" fmla="*/ 25 h 107"/>
                  <a:gd name="T20" fmla="*/ 50 w 50"/>
                  <a:gd name="T21" fmla="*/ 82 h 107"/>
                  <a:gd name="T22" fmla="*/ 34 w 50"/>
                  <a:gd name="T23" fmla="*/ 24 h 107"/>
                  <a:gd name="T24" fmla="*/ 31 w 50"/>
                  <a:gd name="T25" fmla="*/ 18 h 107"/>
                  <a:gd name="T26" fmla="*/ 25 w 50"/>
                  <a:gd name="T27" fmla="*/ 15 h 107"/>
                  <a:gd name="T28" fmla="*/ 19 w 50"/>
                  <a:gd name="T29" fmla="*/ 18 h 107"/>
                  <a:gd name="T30" fmla="*/ 16 w 50"/>
                  <a:gd name="T31" fmla="*/ 24 h 107"/>
                  <a:gd name="T32" fmla="*/ 16 w 50"/>
                  <a:gd name="T33" fmla="*/ 82 h 107"/>
                  <a:gd name="T34" fmla="*/ 19 w 50"/>
                  <a:gd name="T35" fmla="*/ 88 h 107"/>
                  <a:gd name="T36" fmla="*/ 25 w 50"/>
                  <a:gd name="T37" fmla="*/ 91 h 107"/>
                  <a:gd name="T38" fmla="*/ 31 w 50"/>
                  <a:gd name="T39" fmla="*/ 88 h 107"/>
                  <a:gd name="T40" fmla="*/ 34 w 50"/>
                  <a:gd name="T41" fmla="*/ 82 h 107"/>
                  <a:gd name="T42" fmla="*/ 34 w 50"/>
                  <a:gd name="T43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" h="107">
                    <a:moveTo>
                      <a:pt x="50" y="82"/>
                    </a:moveTo>
                    <a:cubicBezTo>
                      <a:pt x="50" y="89"/>
                      <a:pt x="48" y="95"/>
                      <a:pt x="43" y="99"/>
                    </a:cubicBezTo>
                    <a:cubicBezTo>
                      <a:pt x="38" y="104"/>
                      <a:pt x="32" y="107"/>
                      <a:pt x="25" y="107"/>
                    </a:cubicBezTo>
                    <a:cubicBezTo>
                      <a:pt x="19" y="107"/>
                      <a:pt x="13" y="104"/>
                      <a:pt x="8" y="99"/>
                    </a:cubicBezTo>
                    <a:cubicBezTo>
                      <a:pt x="3" y="95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8"/>
                      <a:pt x="3" y="12"/>
                      <a:pt x="8" y="7"/>
                    </a:cubicBezTo>
                    <a:cubicBezTo>
                      <a:pt x="13" y="2"/>
                      <a:pt x="19" y="0"/>
                      <a:pt x="25" y="0"/>
                    </a:cubicBezTo>
                    <a:cubicBezTo>
                      <a:pt x="32" y="0"/>
                      <a:pt x="38" y="2"/>
                      <a:pt x="43" y="7"/>
                    </a:cubicBezTo>
                    <a:cubicBezTo>
                      <a:pt x="48" y="12"/>
                      <a:pt x="50" y="18"/>
                      <a:pt x="50" y="25"/>
                    </a:cubicBezTo>
                    <a:lnTo>
                      <a:pt x="50" y="82"/>
                    </a:lnTo>
                    <a:close/>
                    <a:moveTo>
                      <a:pt x="34" y="24"/>
                    </a:moveTo>
                    <a:cubicBezTo>
                      <a:pt x="34" y="22"/>
                      <a:pt x="33" y="20"/>
                      <a:pt x="31" y="18"/>
                    </a:cubicBezTo>
                    <a:cubicBezTo>
                      <a:pt x="30" y="16"/>
                      <a:pt x="27" y="15"/>
                      <a:pt x="25" y="15"/>
                    </a:cubicBezTo>
                    <a:cubicBezTo>
                      <a:pt x="22" y="15"/>
                      <a:pt x="20" y="16"/>
                      <a:pt x="19" y="18"/>
                    </a:cubicBezTo>
                    <a:cubicBezTo>
                      <a:pt x="17" y="20"/>
                      <a:pt x="16" y="22"/>
                      <a:pt x="16" y="24"/>
                    </a:cubicBezTo>
                    <a:cubicBezTo>
                      <a:pt x="16" y="82"/>
                      <a:pt x="16" y="82"/>
                      <a:pt x="16" y="82"/>
                    </a:cubicBezTo>
                    <a:cubicBezTo>
                      <a:pt x="16" y="84"/>
                      <a:pt x="17" y="86"/>
                      <a:pt x="19" y="88"/>
                    </a:cubicBezTo>
                    <a:cubicBezTo>
                      <a:pt x="20" y="90"/>
                      <a:pt x="22" y="91"/>
                      <a:pt x="25" y="91"/>
                    </a:cubicBezTo>
                    <a:cubicBezTo>
                      <a:pt x="27" y="91"/>
                      <a:pt x="30" y="90"/>
                      <a:pt x="31" y="88"/>
                    </a:cubicBezTo>
                    <a:cubicBezTo>
                      <a:pt x="33" y="86"/>
                      <a:pt x="34" y="84"/>
                      <a:pt x="34" y="82"/>
                    </a:cubicBezTo>
                    <a:lnTo>
                      <a:pt x="34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Freeform 27"/>
              <p:cNvSpPr>
                <a:spLocks/>
              </p:cNvSpPr>
              <p:nvPr/>
            </p:nvSpPr>
            <p:spPr bwMode="auto">
              <a:xfrm>
                <a:off x="5013699" y="1355607"/>
                <a:ext cx="95469" cy="196099"/>
              </a:xfrm>
              <a:custGeom>
                <a:avLst/>
                <a:gdLst>
                  <a:gd name="T0" fmla="*/ 0 w 51"/>
                  <a:gd name="T1" fmla="*/ 30 h 105"/>
                  <a:gd name="T2" fmla="*/ 8 w 51"/>
                  <a:gd name="T3" fmla="*/ 7 h 105"/>
                  <a:gd name="T4" fmla="*/ 26 w 51"/>
                  <a:gd name="T5" fmla="*/ 0 h 105"/>
                  <a:gd name="T6" fmla="*/ 44 w 51"/>
                  <a:gd name="T7" fmla="*/ 8 h 105"/>
                  <a:gd name="T8" fmla="*/ 51 w 51"/>
                  <a:gd name="T9" fmla="*/ 26 h 105"/>
                  <a:gd name="T10" fmla="*/ 47 w 51"/>
                  <a:gd name="T11" fmla="*/ 46 h 105"/>
                  <a:gd name="T12" fmla="*/ 34 w 51"/>
                  <a:gd name="T13" fmla="*/ 65 h 105"/>
                  <a:gd name="T14" fmla="*/ 27 w 51"/>
                  <a:gd name="T15" fmla="*/ 77 h 105"/>
                  <a:gd name="T16" fmla="*/ 24 w 51"/>
                  <a:gd name="T17" fmla="*/ 81 h 105"/>
                  <a:gd name="T18" fmla="*/ 20 w 51"/>
                  <a:gd name="T19" fmla="*/ 88 h 105"/>
                  <a:gd name="T20" fmla="*/ 19 w 51"/>
                  <a:gd name="T21" fmla="*/ 89 h 105"/>
                  <a:gd name="T22" fmla="*/ 50 w 51"/>
                  <a:gd name="T23" fmla="*/ 89 h 105"/>
                  <a:gd name="T24" fmla="*/ 50 w 51"/>
                  <a:gd name="T25" fmla="*/ 105 h 105"/>
                  <a:gd name="T26" fmla="*/ 0 w 51"/>
                  <a:gd name="T27" fmla="*/ 105 h 105"/>
                  <a:gd name="T28" fmla="*/ 0 w 51"/>
                  <a:gd name="T29" fmla="*/ 90 h 105"/>
                  <a:gd name="T30" fmla="*/ 3 w 51"/>
                  <a:gd name="T31" fmla="*/ 84 h 105"/>
                  <a:gd name="T32" fmla="*/ 7 w 51"/>
                  <a:gd name="T33" fmla="*/ 79 h 105"/>
                  <a:gd name="T34" fmla="*/ 11 w 51"/>
                  <a:gd name="T35" fmla="*/ 73 h 105"/>
                  <a:gd name="T36" fmla="*/ 22 w 51"/>
                  <a:gd name="T37" fmla="*/ 57 h 105"/>
                  <a:gd name="T38" fmla="*/ 33 w 51"/>
                  <a:gd name="T39" fmla="*/ 39 h 105"/>
                  <a:gd name="T40" fmla="*/ 36 w 51"/>
                  <a:gd name="T41" fmla="*/ 26 h 105"/>
                  <a:gd name="T42" fmla="*/ 33 w 51"/>
                  <a:gd name="T43" fmla="*/ 18 h 105"/>
                  <a:gd name="T44" fmla="*/ 26 w 51"/>
                  <a:gd name="T45" fmla="*/ 15 h 105"/>
                  <a:gd name="T46" fmla="*/ 17 w 51"/>
                  <a:gd name="T47" fmla="*/ 22 h 105"/>
                  <a:gd name="T48" fmla="*/ 16 w 51"/>
                  <a:gd name="T49" fmla="*/ 28 h 105"/>
                  <a:gd name="T50" fmla="*/ 16 w 51"/>
                  <a:gd name="T51" fmla="*/ 32 h 105"/>
                  <a:gd name="T52" fmla="*/ 0 w 51"/>
                  <a:gd name="T53" fmla="*/ 32 h 105"/>
                  <a:gd name="T54" fmla="*/ 0 w 51"/>
                  <a:gd name="T55" fmla="*/ 3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1" h="105">
                    <a:moveTo>
                      <a:pt x="0" y="30"/>
                    </a:moveTo>
                    <a:cubicBezTo>
                      <a:pt x="0" y="20"/>
                      <a:pt x="3" y="12"/>
                      <a:pt x="8" y="7"/>
                    </a:cubicBezTo>
                    <a:cubicBezTo>
                      <a:pt x="13" y="2"/>
                      <a:pt x="19" y="0"/>
                      <a:pt x="26" y="0"/>
                    </a:cubicBezTo>
                    <a:cubicBezTo>
                      <a:pt x="33" y="0"/>
                      <a:pt x="39" y="3"/>
                      <a:pt x="44" y="8"/>
                    </a:cubicBezTo>
                    <a:cubicBezTo>
                      <a:pt x="49" y="13"/>
                      <a:pt x="51" y="19"/>
                      <a:pt x="51" y="26"/>
                    </a:cubicBezTo>
                    <a:cubicBezTo>
                      <a:pt x="51" y="33"/>
                      <a:pt x="50" y="40"/>
                      <a:pt x="47" y="46"/>
                    </a:cubicBezTo>
                    <a:cubicBezTo>
                      <a:pt x="45" y="50"/>
                      <a:pt x="41" y="56"/>
                      <a:pt x="34" y="65"/>
                    </a:cubicBezTo>
                    <a:cubicBezTo>
                      <a:pt x="33" y="68"/>
                      <a:pt x="30" y="72"/>
                      <a:pt x="27" y="77"/>
                    </a:cubicBezTo>
                    <a:cubicBezTo>
                      <a:pt x="24" y="81"/>
                      <a:pt x="24" y="81"/>
                      <a:pt x="24" y="81"/>
                    </a:cubicBezTo>
                    <a:cubicBezTo>
                      <a:pt x="22" y="84"/>
                      <a:pt x="21" y="86"/>
                      <a:pt x="20" y="88"/>
                    </a:cubicBezTo>
                    <a:cubicBezTo>
                      <a:pt x="19" y="88"/>
                      <a:pt x="19" y="89"/>
                      <a:pt x="19" y="89"/>
                    </a:cubicBezTo>
                    <a:cubicBezTo>
                      <a:pt x="50" y="89"/>
                      <a:pt x="50" y="89"/>
                      <a:pt x="50" y="89"/>
                    </a:cubicBezTo>
                    <a:cubicBezTo>
                      <a:pt x="50" y="105"/>
                      <a:pt x="50" y="105"/>
                      <a:pt x="50" y="10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1" y="88"/>
                      <a:pt x="3" y="84"/>
                    </a:cubicBezTo>
                    <a:cubicBezTo>
                      <a:pt x="4" y="83"/>
                      <a:pt x="6" y="81"/>
                      <a:pt x="7" y="79"/>
                    </a:cubicBezTo>
                    <a:cubicBezTo>
                      <a:pt x="11" y="73"/>
                      <a:pt x="11" y="73"/>
                      <a:pt x="11" y="73"/>
                    </a:cubicBezTo>
                    <a:cubicBezTo>
                      <a:pt x="13" y="70"/>
                      <a:pt x="17" y="65"/>
                      <a:pt x="22" y="57"/>
                    </a:cubicBezTo>
                    <a:cubicBezTo>
                      <a:pt x="27" y="51"/>
                      <a:pt x="31" y="44"/>
                      <a:pt x="33" y="39"/>
                    </a:cubicBezTo>
                    <a:cubicBezTo>
                      <a:pt x="35" y="34"/>
                      <a:pt x="36" y="30"/>
                      <a:pt x="36" y="26"/>
                    </a:cubicBezTo>
                    <a:cubicBezTo>
                      <a:pt x="36" y="23"/>
                      <a:pt x="35" y="21"/>
                      <a:pt x="33" y="18"/>
                    </a:cubicBezTo>
                    <a:cubicBezTo>
                      <a:pt x="31" y="16"/>
                      <a:pt x="29" y="15"/>
                      <a:pt x="26" y="15"/>
                    </a:cubicBezTo>
                    <a:cubicBezTo>
                      <a:pt x="22" y="15"/>
                      <a:pt x="18" y="17"/>
                      <a:pt x="17" y="22"/>
                    </a:cubicBezTo>
                    <a:cubicBezTo>
                      <a:pt x="16" y="24"/>
                      <a:pt x="16" y="26"/>
                      <a:pt x="16" y="28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8"/>
              <p:cNvSpPr>
                <a:spLocks noEditPoints="1"/>
              </p:cNvSpPr>
              <p:nvPr/>
            </p:nvSpPr>
            <p:spPr bwMode="auto">
              <a:xfrm>
                <a:off x="5106194" y="1640919"/>
                <a:ext cx="414831" cy="501006"/>
              </a:xfrm>
              <a:custGeom>
                <a:avLst/>
                <a:gdLst>
                  <a:gd name="T0" fmla="*/ 85 w 94"/>
                  <a:gd name="T1" fmla="*/ 44 h 140"/>
                  <a:gd name="T2" fmla="*/ 45 w 94"/>
                  <a:gd name="T3" fmla="*/ 90 h 140"/>
                  <a:gd name="T4" fmla="*/ 26 w 94"/>
                  <a:gd name="T5" fmla="*/ 105 h 140"/>
                  <a:gd name="T6" fmla="*/ 26 w 94"/>
                  <a:gd name="T7" fmla="*/ 108 h 140"/>
                  <a:gd name="T8" fmla="*/ 35 w 94"/>
                  <a:gd name="T9" fmla="*/ 123 h 140"/>
                  <a:gd name="T10" fmla="*/ 17 w 94"/>
                  <a:gd name="T11" fmla="*/ 140 h 140"/>
                  <a:gd name="T12" fmla="*/ 0 w 94"/>
                  <a:gd name="T13" fmla="*/ 123 h 140"/>
                  <a:gd name="T14" fmla="*/ 9 w 94"/>
                  <a:gd name="T15" fmla="*/ 108 h 140"/>
                  <a:gd name="T16" fmla="*/ 9 w 94"/>
                  <a:gd name="T17" fmla="*/ 33 h 140"/>
                  <a:gd name="T18" fmla="*/ 0 w 94"/>
                  <a:gd name="T19" fmla="*/ 17 h 140"/>
                  <a:gd name="T20" fmla="*/ 17 w 94"/>
                  <a:gd name="T21" fmla="*/ 0 h 140"/>
                  <a:gd name="T22" fmla="*/ 35 w 94"/>
                  <a:gd name="T23" fmla="*/ 17 h 140"/>
                  <a:gd name="T24" fmla="*/ 26 w 94"/>
                  <a:gd name="T25" fmla="*/ 33 h 140"/>
                  <a:gd name="T26" fmla="*/ 26 w 94"/>
                  <a:gd name="T27" fmla="*/ 78 h 140"/>
                  <a:gd name="T28" fmla="*/ 40 w 94"/>
                  <a:gd name="T29" fmla="*/ 73 h 140"/>
                  <a:gd name="T30" fmla="*/ 67 w 94"/>
                  <a:gd name="T31" fmla="*/ 44 h 140"/>
                  <a:gd name="T32" fmla="*/ 58 w 94"/>
                  <a:gd name="T33" fmla="*/ 29 h 140"/>
                  <a:gd name="T34" fmla="*/ 76 w 94"/>
                  <a:gd name="T35" fmla="*/ 11 h 140"/>
                  <a:gd name="T36" fmla="*/ 94 w 94"/>
                  <a:gd name="T37" fmla="*/ 29 h 140"/>
                  <a:gd name="T38" fmla="*/ 85 w 94"/>
                  <a:gd name="T39" fmla="*/ 44 h 140"/>
                  <a:gd name="T40" fmla="*/ 17 w 94"/>
                  <a:gd name="T41" fmla="*/ 9 h 140"/>
                  <a:gd name="T42" fmla="*/ 9 w 94"/>
                  <a:gd name="T43" fmla="*/ 17 h 140"/>
                  <a:gd name="T44" fmla="*/ 17 w 94"/>
                  <a:gd name="T45" fmla="*/ 26 h 140"/>
                  <a:gd name="T46" fmla="*/ 26 w 94"/>
                  <a:gd name="T47" fmla="*/ 17 h 140"/>
                  <a:gd name="T48" fmla="*/ 17 w 94"/>
                  <a:gd name="T49" fmla="*/ 9 h 140"/>
                  <a:gd name="T50" fmla="*/ 17 w 94"/>
                  <a:gd name="T51" fmla="*/ 114 h 140"/>
                  <a:gd name="T52" fmla="*/ 9 w 94"/>
                  <a:gd name="T53" fmla="*/ 123 h 140"/>
                  <a:gd name="T54" fmla="*/ 17 w 94"/>
                  <a:gd name="T55" fmla="*/ 132 h 140"/>
                  <a:gd name="T56" fmla="*/ 26 w 94"/>
                  <a:gd name="T57" fmla="*/ 123 h 140"/>
                  <a:gd name="T58" fmla="*/ 17 w 94"/>
                  <a:gd name="T59" fmla="*/ 114 h 140"/>
                  <a:gd name="T60" fmla="*/ 76 w 94"/>
                  <a:gd name="T61" fmla="*/ 20 h 140"/>
                  <a:gd name="T62" fmla="*/ 67 w 94"/>
                  <a:gd name="T63" fmla="*/ 29 h 140"/>
                  <a:gd name="T64" fmla="*/ 76 w 94"/>
                  <a:gd name="T65" fmla="*/ 38 h 140"/>
                  <a:gd name="T66" fmla="*/ 85 w 94"/>
                  <a:gd name="T67" fmla="*/ 29 h 140"/>
                  <a:gd name="T68" fmla="*/ 76 w 94"/>
                  <a:gd name="T69" fmla="*/ 2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4" h="140">
                    <a:moveTo>
                      <a:pt x="85" y="44"/>
                    </a:moveTo>
                    <a:cubicBezTo>
                      <a:pt x="84" y="77"/>
                      <a:pt x="61" y="85"/>
                      <a:pt x="45" y="90"/>
                    </a:cubicBezTo>
                    <a:cubicBezTo>
                      <a:pt x="31" y="94"/>
                      <a:pt x="26" y="96"/>
                      <a:pt x="26" y="105"/>
                    </a:cubicBezTo>
                    <a:cubicBezTo>
                      <a:pt x="26" y="108"/>
                      <a:pt x="26" y="108"/>
                      <a:pt x="26" y="108"/>
                    </a:cubicBezTo>
                    <a:cubicBezTo>
                      <a:pt x="31" y="111"/>
                      <a:pt x="35" y="116"/>
                      <a:pt x="35" y="123"/>
                    </a:cubicBezTo>
                    <a:cubicBezTo>
                      <a:pt x="35" y="132"/>
                      <a:pt x="27" y="140"/>
                      <a:pt x="17" y="140"/>
                    </a:cubicBezTo>
                    <a:cubicBezTo>
                      <a:pt x="8" y="140"/>
                      <a:pt x="0" y="132"/>
                      <a:pt x="0" y="123"/>
                    </a:cubicBezTo>
                    <a:cubicBezTo>
                      <a:pt x="0" y="116"/>
                      <a:pt x="3" y="111"/>
                      <a:pt x="9" y="108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3" y="29"/>
                      <a:pt x="0" y="24"/>
                      <a:pt x="0" y="17"/>
                    </a:cubicBezTo>
                    <a:cubicBezTo>
                      <a:pt x="0" y="8"/>
                      <a:pt x="8" y="0"/>
                      <a:pt x="17" y="0"/>
                    </a:cubicBezTo>
                    <a:cubicBezTo>
                      <a:pt x="27" y="0"/>
                      <a:pt x="35" y="8"/>
                      <a:pt x="35" y="17"/>
                    </a:cubicBezTo>
                    <a:cubicBezTo>
                      <a:pt x="35" y="24"/>
                      <a:pt x="31" y="29"/>
                      <a:pt x="26" y="33"/>
                    </a:cubicBezTo>
                    <a:cubicBezTo>
                      <a:pt x="26" y="78"/>
                      <a:pt x="26" y="78"/>
                      <a:pt x="26" y="78"/>
                    </a:cubicBezTo>
                    <a:cubicBezTo>
                      <a:pt x="31" y="76"/>
                      <a:pt x="36" y="74"/>
                      <a:pt x="40" y="73"/>
                    </a:cubicBezTo>
                    <a:cubicBezTo>
                      <a:pt x="57" y="67"/>
                      <a:pt x="67" y="63"/>
                      <a:pt x="67" y="44"/>
                    </a:cubicBezTo>
                    <a:cubicBezTo>
                      <a:pt x="62" y="41"/>
                      <a:pt x="58" y="36"/>
                      <a:pt x="58" y="29"/>
                    </a:cubicBezTo>
                    <a:cubicBezTo>
                      <a:pt x="58" y="19"/>
                      <a:pt x="66" y="11"/>
                      <a:pt x="76" y="11"/>
                    </a:cubicBezTo>
                    <a:cubicBezTo>
                      <a:pt x="86" y="11"/>
                      <a:pt x="94" y="19"/>
                      <a:pt x="94" y="29"/>
                    </a:cubicBezTo>
                    <a:cubicBezTo>
                      <a:pt x="94" y="36"/>
                      <a:pt x="90" y="41"/>
                      <a:pt x="85" y="44"/>
                    </a:cubicBezTo>
                    <a:close/>
                    <a:moveTo>
                      <a:pt x="17" y="9"/>
                    </a:moveTo>
                    <a:cubicBezTo>
                      <a:pt x="13" y="9"/>
                      <a:pt x="9" y="12"/>
                      <a:pt x="9" y="17"/>
                    </a:cubicBezTo>
                    <a:cubicBezTo>
                      <a:pt x="9" y="22"/>
                      <a:pt x="13" y="26"/>
                      <a:pt x="17" y="26"/>
                    </a:cubicBezTo>
                    <a:cubicBezTo>
                      <a:pt x="22" y="26"/>
                      <a:pt x="26" y="22"/>
                      <a:pt x="26" y="17"/>
                    </a:cubicBezTo>
                    <a:cubicBezTo>
                      <a:pt x="26" y="12"/>
                      <a:pt x="22" y="9"/>
                      <a:pt x="17" y="9"/>
                    </a:cubicBezTo>
                    <a:close/>
                    <a:moveTo>
                      <a:pt x="17" y="114"/>
                    </a:moveTo>
                    <a:cubicBezTo>
                      <a:pt x="13" y="114"/>
                      <a:pt x="9" y="118"/>
                      <a:pt x="9" y="123"/>
                    </a:cubicBezTo>
                    <a:cubicBezTo>
                      <a:pt x="9" y="128"/>
                      <a:pt x="13" y="132"/>
                      <a:pt x="17" y="132"/>
                    </a:cubicBezTo>
                    <a:cubicBezTo>
                      <a:pt x="22" y="132"/>
                      <a:pt x="26" y="128"/>
                      <a:pt x="26" y="123"/>
                    </a:cubicBezTo>
                    <a:cubicBezTo>
                      <a:pt x="26" y="118"/>
                      <a:pt x="22" y="114"/>
                      <a:pt x="17" y="114"/>
                    </a:cubicBezTo>
                    <a:close/>
                    <a:moveTo>
                      <a:pt x="76" y="20"/>
                    </a:moveTo>
                    <a:cubicBezTo>
                      <a:pt x="71" y="20"/>
                      <a:pt x="67" y="24"/>
                      <a:pt x="67" y="29"/>
                    </a:cubicBezTo>
                    <a:cubicBezTo>
                      <a:pt x="67" y="34"/>
                      <a:pt x="71" y="38"/>
                      <a:pt x="76" y="38"/>
                    </a:cubicBezTo>
                    <a:cubicBezTo>
                      <a:pt x="81" y="38"/>
                      <a:pt x="85" y="34"/>
                      <a:pt x="85" y="29"/>
                    </a:cubicBezTo>
                    <a:cubicBezTo>
                      <a:pt x="85" y="24"/>
                      <a:pt x="81" y="20"/>
                      <a:pt x="76" y="20"/>
                    </a:cubicBezTo>
                    <a:close/>
                  </a:path>
                </a:pathLst>
              </a:custGeom>
              <a:solidFill>
                <a:srgbClr val="8CC94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6429" tIns="48214" rIns="96429" bIns="48214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058" ker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Gill Sans" charset="0"/>
                </a:endParaRPr>
              </a:p>
            </p:txBody>
          </p:sp>
        </p:grpSp>
      </p:grpSp>
      <p:grpSp>
        <p:nvGrpSpPr>
          <p:cNvPr id="12" name="组合 102"/>
          <p:cNvGrpSpPr/>
          <p:nvPr/>
        </p:nvGrpSpPr>
        <p:grpSpPr>
          <a:xfrm>
            <a:off x="7547566" y="3089160"/>
            <a:ext cx="1686835" cy="1951606"/>
            <a:chOff x="5368886" y="2309403"/>
            <a:chExt cx="1200040" cy="1388087"/>
          </a:xfrm>
        </p:grpSpPr>
        <p:sp>
          <p:nvSpPr>
            <p:cNvPr id="104" name="Freeform 8"/>
            <p:cNvSpPr>
              <a:spLocks/>
            </p:cNvSpPr>
            <p:nvPr/>
          </p:nvSpPr>
          <p:spPr bwMode="auto">
            <a:xfrm>
              <a:off x="5438692" y="2350471"/>
              <a:ext cx="530728" cy="237166"/>
            </a:xfrm>
            <a:custGeom>
              <a:avLst/>
              <a:gdLst>
                <a:gd name="T0" fmla="*/ 0 w 517"/>
                <a:gd name="T1" fmla="*/ 231 h 231"/>
                <a:gd name="T2" fmla="*/ 398 w 517"/>
                <a:gd name="T3" fmla="*/ 0 h 231"/>
                <a:gd name="T4" fmla="*/ 517 w 517"/>
                <a:gd name="T5" fmla="*/ 0 h 231"/>
                <a:gd name="T6" fmla="*/ 517 w 517"/>
                <a:gd name="T7" fmla="*/ 231 h 231"/>
                <a:gd name="T8" fmla="*/ 0 w 517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7" h="231">
                  <a:moveTo>
                    <a:pt x="0" y="231"/>
                  </a:moveTo>
                  <a:lnTo>
                    <a:pt x="398" y="0"/>
                  </a:lnTo>
                  <a:lnTo>
                    <a:pt x="517" y="0"/>
                  </a:lnTo>
                  <a:lnTo>
                    <a:pt x="517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505711"/>
            </a:solidFill>
            <a:ln>
              <a:noFill/>
            </a:ln>
            <a:extLst/>
          </p:spPr>
          <p:txBody>
            <a:bodyPr vert="horz" wrap="square" lIns="72331" tIns="36166" rIns="72331" bIns="3616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BDD53E"/>
                </a:solidFill>
              </a:endParaRPr>
            </a:p>
          </p:txBody>
        </p:sp>
        <p:grpSp>
          <p:nvGrpSpPr>
            <p:cNvPr id="13" name="组合 104"/>
            <p:cNvGrpSpPr/>
            <p:nvPr/>
          </p:nvGrpSpPr>
          <p:grpSpPr>
            <a:xfrm>
              <a:off x="5368886" y="2309403"/>
              <a:ext cx="1200040" cy="1388087"/>
              <a:chOff x="5368886" y="2309403"/>
              <a:chExt cx="1200040" cy="1388087"/>
            </a:xfrm>
          </p:grpSpPr>
          <p:sp>
            <p:nvSpPr>
              <p:cNvPr id="106" name="Freeform 9"/>
              <p:cNvSpPr>
                <a:spLocks/>
              </p:cNvSpPr>
              <p:nvPr/>
            </p:nvSpPr>
            <p:spPr bwMode="auto">
              <a:xfrm>
                <a:off x="5368886" y="2309403"/>
                <a:ext cx="1200040" cy="1388087"/>
              </a:xfrm>
              <a:custGeom>
                <a:avLst/>
                <a:gdLst>
                  <a:gd name="T0" fmla="*/ 0 w 1169"/>
                  <a:gd name="T1" fmla="*/ 1014 h 1352"/>
                  <a:gd name="T2" fmla="*/ 0 w 1169"/>
                  <a:gd name="T3" fmla="*/ 338 h 1352"/>
                  <a:gd name="T4" fmla="*/ 585 w 1169"/>
                  <a:gd name="T5" fmla="*/ 0 h 1352"/>
                  <a:gd name="T6" fmla="*/ 1169 w 1169"/>
                  <a:gd name="T7" fmla="*/ 338 h 1352"/>
                  <a:gd name="T8" fmla="*/ 1169 w 1169"/>
                  <a:gd name="T9" fmla="*/ 1014 h 1352"/>
                  <a:gd name="T10" fmla="*/ 585 w 1169"/>
                  <a:gd name="T11" fmla="*/ 1352 h 1352"/>
                  <a:gd name="T12" fmla="*/ 0 w 1169"/>
                  <a:gd name="T13" fmla="*/ 1014 h 1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69" h="1352">
                    <a:moveTo>
                      <a:pt x="0" y="1014"/>
                    </a:moveTo>
                    <a:lnTo>
                      <a:pt x="0" y="338"/>
                    </a:lnTo>
                    <a:lnTo>
                      <a:pt x="585" y="0"/>
                    </a:lnTo>
                    <a:lnTo>
                      <a:pt x="1169" y="338"/>
                    </a:lnTo>
                    <a:lnTo>
                      <a:pt x="1169" y="1014"/>
                    </a:lnTo>
                    <a:lnTo>
                      <a:pt x="585" y="1352"/>
                    </a:lnTo>
                    <a:lnTo>
                      <a:pt x="0" y="1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8000"/>
                  </a:prstClr>
                </a:outerShdw>
              </a:effectLst>
              <a:extLst/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Freeform 23"/>
              <p:cNvSpPr>
                <a:spLocks/>
              </p:cNvSpPr>
              <p:nvPr/>
            </p:nvSpPr>
            <p:spPr bwMode="auto">
              <a:xfrm>
                <a:off x="5438692" y="2350471"/>
                <a:ext cx="408568" cy="441478"/>
              </a:xfrm>
              <a:custGeom>
                <a:avLst/>
                <a:gdLst>
                  <a:gd name="T0" fmla="*/ 0 w 398"/>
                  <a:gd name="T1" fmla="*/ 430 h 430"/>
                  <a:gd name="T2" fmla="*/ 398 w 398"/>
                  <a:gd name="T3" fmla="*/ 430 h 430"/>
                  <a:gd name="T4" fmla="*/ 398 w 398"/>
                  <a:gd name="T5" fmla="*/ 0 h 430"/>
                  <a:gd name="T6" fmla="*/ 0 w 398"/>
                  <a:gd name="T7" fmla="*/ 231 h 430"/>
                  <a:gd name="T8" fmla="*/ 0 w 398"/>
                  <a:gd name="T9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8" h="430">
                    <a:moveTo>
                      <a:pt x="0" y="430"/>
                    </a:moveTo>
                    <a:lnTo>
                      <a:pt x="398" y="430"/>
                    </a:lnTo>
                    <a:lnTo>
                      <a:pt x="398" y="0"/>
                    </a:lnTo>
                    <a:lnTo>
                      <a:pt x="0" y="231"/>
                    </a:lnTo>
                    <a:lnTo>
                      <a:pt x="0" y="430"/>
                    </a:lnTo>
                    <a:close/>
                  </a:path>
                </a:pathLst>
              </a:custGeom>
              <a:solidFill>
                <a:srgbClr val="108136"/>
              </a:solidFill>
              <a:ln w="28575">
                <a:noFill/>
              </a:ln>
              <a:effectLst>
                <a:outerShdw blurRad="279400" dist="76200" dir="2700000" sx="101000" sy="101000" algn="tl" rotWithShape="0">
                  <a:prstClr val="black">
                    <a:alpha val="28000"/>
                  </a:prstClr>
                </a:out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331" tIns="36166" rIns="72331" bIns="36166"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8" name="Freeform 32"/>
              <p:cNvSpPr>
                <a:spLocks noEditPoints="1"/>
              </p:cNvSpPr>
              <p:nvPr/>
            </p:nvSpPr>
            <p:spPr bwMode="auto">
              <a:xfrm>
                <a:off x="5597808" y="2562997"/>
                <a:ext cx="93416" cy="200205"/>
              </a:xfrm>
              <a:custGeom>
                <a:avLst/>
                <a:gdLst>
                  <a:gd name="T0" fmla="*/ 50 w 50"/>
                  <a:gd name="T1" fmla="*/ 82 h 107"/>
                  <a:gd name="T2" fmla="*/ 42 w 50"/>
                  <a:gd name="T3" fmla="*/ 99 h 107"/>
                  <a:gd name="T4" fmla="*/ 25 w 50"/>
                  <a:gd name="T5" fmla="*/ 107 h 107"/>
                  <a:gd name="T6" fmla="*/ 7 w 50"/>
                  <a:gd name="T7" fmla="*/ 99 h 107"/>
                  <a:gd name="T8" fmla="*/ 0 w 50"/>
                  <a:gd name="T9" fmla="*/ 82 h 107"/>
                  <a:gd name="T10" fmla="*/ 0 w 50"/>
                  <a:gd name="T11" fmla="*/ 25 h 107"/>
                  <a:gd name="T12" fmla="*/ 7 w 50"/>
                  <a:gd name="T13" fmla="*/ 7 h 107"/>
                  <a:gd name="T14" fmla="*/ 25 w 50"/>
                  <a:gd name="T15" fmla="*/ 0 h 107"/>
                  <a:gd name="T16" fmla="*/ 42 w 50"/>
                  <a:gd name="T17" fmla="*/ 7 h 107"/>
                  <a:gd name="T18" fmla="*/ 50 w 50"/>
                  <a:gd name="T19" fmla="*/ 25 h 107"/>
                  <a:gd name="T20" fmla="*/ 50 w 50"/>
                  <a:gd name="T21" fmla="*/ 82 h 107"/>
                  <a:gd name="T22" fmla="*/ 33 w 50"/>
                  <a:gd name="T23" fmla="*/ 24 h 107"/>
                  <a:gd name="T24" fmla="*/ 31 w 50"/>
                  <a:gd name="T25" fmla="*/ 18 h 107"/>
                  <a:gd name="T26" fmla="*/ 24 w 50"/>
                  <a:gd name="T27" fmla="*/ 15 h 107"/>
                  <a:gd name="T28" fmla="*/ 18 w 50"/>
                  <a:gd name="T29" fmla="*/ 18 h 107"/>
                  <a:gd name="T30" fmla="*/ 15 w 50"/>
                  <a:gd name="T31" fmla="*/ 24 h 107"/>
                  <a:gd name="T32" fmla="*/ 15 w 50"/>
                  <a:gd name="T33" fmla="*/ 81 h 107"/>
                  <a:gd name="T34" fmla="*/ 18 w 50"/>
                  <a:gd name="T35" fmla="*/ 88 h 107"/>
                  <a:gd name="T36" fmla="*/ 24 w 50"/>
                  <a:gd name="T37" fmla="*/ 91 h 107"/>
                  <a:gd name="T38" fmla="*/ 31 w 50"/>
                  <a:gd name="T39" fmla="*/ 88 h 107"/>
                  <a:gd name="T40" fmla="*/ 33 w 50"/>
                  <a:gd name="T41" fmla="*/ 81 h 107"/>
                  <a:gd name="T42" fmla="*/ 33 w 50"/>
                  <a:gd name="T43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" h="107">
                    <a:moveTo>
                      <a:pt x="50" y="82"/>
                    </a:moveTo>
                    <a:cubicBezTo>
                      <a:pt x="50" y="89"/>
                      <a:pt x="47" y="95"/>
                      <a:pt x="42" y="99"/>
                    </a:cubicBezTo>
                    <a:cubicBezTo>
                      <a:pt x="37" y="104"/>
                      <a:pt x="32" y="107"/>
                      <a:pt x="25" y="107"/>
                    </a:cubicBezTo>
                    <a:cubicBezTo>
                      <a:pt x="18" y="107"/>
                      <a:pt x="12" y="104"/>
                      <a:pt x="7" y="99"/>
                    </a:cubicBezTo>
                    <a:cubicBezTo>
                      <a:pt x="2" y="95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8"/>
                      <a:pt x="2" y="12"/>
                      <a:pt x="7" y="7"/>
                    </a:cubicBezTo>
                    <a:cubicBezTo>
                      <a:pt x="12" y="2"/>
                      <a:pt x="18" y="0"/>
                      <a:pt x="25" y="0"/>
                    </a:cubicBezTo>
                    <a:cubicBezTo>
                      <a:pt x="32" y="0"/>
                      <a:pt x="38" y="2"/>
                      <a:pt x="42" y="7"/>
                    </a:cubicBezTo>
                    <a:cubicBezTo>
                      <a:pt x="47" y="12"/>
                      <a:pt x="50" y="18"/>
                      <a:pt x="50" y="25"/>
                    </a:cubicBezTo>
                    <a:lnTo>
                      <a:pt x="50" y="82"/>
                    </a:lnTo>
                    <a:close/>
                    <a:moveTo>
                      <a:pt x="33" y="24"/>
                    </a:moveTo>
                    <a:cubicBezTo>
                      <a:pt x="33" y="22"/>
                      <a:pt x="32" y="20"/>
                      <a:pt x="31" y="18"/>
                    </a:cubicBezTo>
                    <a:cubicBezTo>
                      <a:pt x="29" y="16"/>
                      <a:pt x="27" y="15"/>
                      <a:pt x="24" y="15"/>
                    </a:cubicBezTo>
                    <a:cubicBezTo>
                      <a:pt x="22" y="15"/>
                      <a:pt x="20" y="16"/>
                      <a:pt x="18" y="18"/>
                    </a:cubicBezTo>
                    <a:cubicBezTo>
                      <a:pt x="16" y="20"/>
                      <a:pt x="15" y="22"/>
                      <a:pt x="15" y="24"/>
                    </a:cubicBezTo>
                    <a:cubicBezTo>
                      <a:pt x="15" y="81"/>
                      <a:pt x="15" y="81"/>
                      <a:pt x="15" y="81"/>
                    </a:cubicBezTo>
                    <a:cubicBezTo>
                      <a:pt x="15" y="84"/>
                      <a:pt x="16" y="86"/>
                      <a:pt x="18" y="88"/>
                    </a:cubicBezTo>
                    <a:cubicBezTo>
                      <a:pt x="20" y="90"/>
                      <a:pt x="22" y="91"/>
                      <a:pt x="24" y="91"/>
                    </a:cubicBezTo>
                    <a:cubicBezTo>
                      <a:pt x="27" y="91"/>
                      <a:pt x="29" y="90"/>
                      <a:pt x="31" y="88"/>
                    </a:cubicBezTo>
                    <a:cubicBezTo>
                      <a:pt x="32" y="86"/>
                      <a:pt x="33" y="84"/>
                      <a:pt x="33" y="81"/>
                    </a:cubicBez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Freeform 33"/>
              <p:cNvSpPr>
                <a:spLocks/>
              </p:cNvSpPr>
              <p:nvPr/>
            </p:nvSpPr>
            <p:spPr bwMode="auto">
              <a:xfrm>
                <a:off x="5712781" y="2562997"/>
                <a:ext cx="95469" cy="200205"/>
              </a:xfrm>
              <a:custGeom>
                <a:avLst/>
                <a:gdLst>
                  <a:gd name="T0" fmla="*/ 24 w 51"/>
                  <a:gd name="T1" fmla="*/ 91 h 107"/>
                  <a:gd name="T2" fmla="*/ 35 w 51"/>
                  <a:gd name="T3" fmla="*/ 81 h 107"/>
                  <a:gd name="T4" fmla="*/ 35 w 51"/>
                  <a:gd name="T5" fmla="*/ 74 h 107"/>
                  <a:gd name="T6" fmla="*/ 18 w 51"/>
                  <a:gd name="T7" fmla="*/ 58 h 107"/>
                  <a:gd name="T8" fmla="*/ 18 w 51"/>
                  <a:gd name="T9" fmla="*/ 45 h 107"/>
                  <a:gd name="T10" fmla="*/ 31 w 51"/>
                  <a:gd name="T11" fmla="*/ 40 h 107"/>
                  <a:gd name="T12" fmla="*/ 35 w 51"/>
                  <a:gd name="T13" fmla="*/ 27 h 107"/>
                  <a:gd name="T14" fmla="*/ 35 w 51"/>
                  <a:gd name="T15" fmla="*/ 24 h 107"/>
                  <a:gd name="T16" fmla="*/ 26 w 51"/>
                  <a:gd name="T17" fmla="*/ 14 h 107"/>
                  <a:gd name="T18" fmla="*/ 19 w 51"/>
                  <a:gd name="T19" fmla="*/ 18 h 107"/>
                  <a:gd name="T20" fmla="*/ 17 w 51"/>
                  <a:gd name="T21" fmla="*/ 26 h 107"/>
                  <a:gd name="T22" fmla="*/ 17 w 51"/>
                  <a:gd name="T23" fmla="*/ 28 h 107"/>
                  <a:gd name="T24" fmla="*/ 2 w 51"/>
                  <a:gd name="T25" fmla="*/ 28 h 107"/>
                  <a:gd name="T26" fmla="*/ 2 w 51"/>
                  <a:gd name="T27" fmla="*/ 26 h 107"/>
                  <a:gd name="T28" fmla="*/ 8 w 51"/>
                  <a:gd name="T29" fmla="*/ 8 h 107"/>
                  <a:gd name="T30" fmla="*/ 26 w 51"/>
                  <a:gd name="T31" fmla="*/ 0 h 107"/>
                  <a:gd name="T32" fmla="*/ 43 w 51"/>
                  <a:gd name="T33" fmla="*/ 7 h 107"/>
                  <a:gd name="T34" fmla="*/ 49 w 51"/>
                  <a:gd name="T35" fmla="*/ 24 h 107"/>
                  <a:gd name="T36" fmla="*/ 49 w 51"/>
                  <a:gd name="T37" fmla="*/ 28 h 107"/>
                  <a:gd name="T38" fmla="*/ 44 w 51"/>
                  <a:gd name="T39" fmla="*/ 45 h 107"/>
                  <a:gd name="T40" fmla="*/ 38 w 51"/>
                  <a:gd name="T41" fmla="*/ 50 h 107"/>
                  <a:gd name="T42" fmla="*/ 49 w 51"/>
                  <a:gd name="T43" fmla="*/ 62 h 107"/>
                  <a:gd name="T44" fmla="*/ 51 w 51"/>
                  <a:gd name="T45" fmla="*/ 72 h 107"/>
                  <a:gd name="T46" fmla="*/ 51 w 51"/>
                  <a:gd name="T47" fmla="*/ 80 h 107"/>
                  <a:gd name="T48" fmla="*/ 43 w 51"/>
                  <a:gd name="T49" fmla="*/ 100 h 107"/>
                  <a:gd name="T50" fmla="*/ 24 w 51"/>
                  <a:gd name="T51" fmla="*/ 107 h 107"/>
                  <a:gd name="T52" fmla="*/ 7 w 51"/>
                  <a:gd name="T53" fmla="*/ 99 h 107"/>
                  <a:gd name="T54" fmla="*/ 0 w 51"/>
                  <a:gd name="T55" fmla="*/ 82 h 107"/>
                  <a:gd name="T56" fmla="*/ 0 w 51"/>
                  <a:gd name="T57" fmla="*/ 79 h 107"/>
                  <a:gd name="T58" fmla="*/ 15 w 51"/>
                  <a:gd name="T59" fmla="*/ 78 h 107"/>
                  <a:gd name="T60" fmla="*/ 15 w 51"/>
                  <a:gd name="T61" fmla="*/ 82 h 107"/>
                  <a:gd name="T62" fmla="*/ 18 w 51"/>
                  <a:gd name="T63" fmla="*/ 88 h 107"/>
                  <a:gd name="T64" fmla="*/ 24 w 51"/>
                  <a:gd name="T65" fmla="*/ 9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" h="107">
                    <a:moveTo>
                      <a:pt x="24" y="91"/>
                    </a:moveTo>
                    <a:cubicBezTo>
                      <a:pt x="31" y="91"/>
                      <a:pt x="35" y="87"/>
                      <a:pt x="35" y="81"/>
                    </a:cubicBezTo>
                    <a:cubicBezTo>
                      <a:pt x="35" y="74"/>
                      <a:pt x="35" y="74"/>
                      <a:pt x="35" y="74"/>
                    </a:cubicBezTo>
                    <a:cubicBezTo>
                      <a:pt x="35" y="64"/>
                      <a:pt x="29" y="58"/>
                      <a:pt x="18" y="58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24" y="45"/>
                      <a:pt x="29" y="43"/>
                      <a:pt x="31" y="40"/>
                    </a:cubicBezTo>
                    <a:cubicBezTo>
                      <a:pt x="34" y="37"/>
                      <a:pt x="35" y="32"/>
                      <a:pt x="35" y="27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5" y="18"/>
                      <a:pt x="32" y="14"/>
                      <a:pt x="26" y="14"/>
                    </a:cubicBezTo>
                    <a:cubicBezTo>
                      <a:pt x="23" y="14"/>
                      <a:pt x="21" y="15"/>
                      <a:pt x="19" y="18"/>
                    </a:cubicBezTo>
                    <a:cubicBezTo>
                      <a:pt x="18" y="20"/>
                      <a:pt x="17" y="22"/>
                      <a:pt x="17" y="26"/>
                    </a:cubicBezTo>
                    <a:cubicBezTo>
                      <a:pt x="17" y="28"/>
                      <a:pt x="17" y="28"/>
                      <a:pt x="17" y="28"/>
                    </a:cubicBezTo>
                    <a:cubicBezTo>
                      <a:pt x="2" y="28"/>
                      <a:pt x="2" y="28"/>
                      <a:pt x="2" y="28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2" y="18"/>
                      <a:pt x="4" y="12"/>
                      <a:pt x="8" y="8"/>
                    </a:cubicBezTo>
                    <a:cubicBezTo>
                      <a:pt x="12" y="2"/>
                      <a:pt x="18" y="0"/>
                      <a:pt x="26" y="0"/>
                    </a:cubicBezTo>
                    <a:cubicBezTo>
                      <a:pt x="33" y="0"/>
                      <a:pt x="39" y="2"/>
                      <a:pt x="43" y="7"/>
                    </a:cubicBezTo>
                    <a:cubicBezTo>
                      <a:pt x="47" y="12"/>
                      <a:pt x="49" y="17"/>
                      <a:pt x="49" y="24"/>
                    </a:cubicBezTo>
                    <a:cubicBezTo>
                      <a:pt x="49" y="28"/>
                      <a:pt x="49" y="28"/>
                      <a:pt x="49" y="28"/>
                    </a:cubicBezTo>
                    <a:cubicBezTo>
                      <a:pt x="49" y="35"/>
                      <a:pt x="48" y="41"/>
                      <a:pt x="44" y="45"/>
                    </a:cubicBezTo>
                    <a:cubicBezTo>
                      <a:pt x="42" y="47"/>
                      <a:pt x="40" y="49"/>
                      <a:pt x="38" y="50"/>
                    </a:cubicBezTo>
                    <a:cubicBezTo>
                      <a:pt x="42" y="53"/>
                      <a:pt x="46" y="57"/>
                      <a:pt x="49" y="62"/>
                    </a:cubicBezTo>
                    <a:cubicBezTo>
                      <a:pt x="50" y="65"/>
                      <a:pt x="51" y="68"/>
                      <a:pt x="51" y="72"/>
                    </a:cubicBezTo>
                    <a:cubicBezTo>
                      <a:pt x="51" y="80"/>
                      <a:pt x="51" y="80"/>
                      <a:pt x="51" y="80"/>
                    </a:cubicBezTo>
                    <a:cubicBezTo>
                      <a:pt x="51" y="88"/>
                      <a:pt x="48" y="95"/>
                      <a:pt x="43" y="100"/>
                    </a:cubicBezTo>
                    <a:cubicBezTo>
                      <a:pt x="38" y="104"/>
                      <a:pt x="32" y="107"/>
                      <a:pt x="24" y="107"/>
                    </a:cubicBezTo>
                    <a:cubicBezTo>
                      <a:pt x="18" y="107"/>
                      <a:pt x="12" y="104"/>
                      <a:pt x="7" y="99"/>
                    </a:cubicBezTo>
                    <a:cubicBezTo>
                      <a:pt x="2" y="94"/>
                      <a:pt x="0" y="89"/>
                      <a:pt x="0" y="82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15" y="78"/>
                      <a:pt x="15" y="78"/>
                      <a:pt x="15" y="78"/>
                    </a:cubicBezTo>
                    <a:cubicBezTo>
                      <a:pt x="15" y="82"/>
                      <a:pt x="15" y="82"/>
                      <a:pt x="15" y="82"/>
                    </a:cubicBezTo>
                    <a:cubicBezTo>
                      <a:pt x="15" y="84"/>
                      <a:pt x="16" y="86"/>
                      <a:pt x="18" y="88"/>
                    </a:cubicBezTo>
                    <a:cubicBezTo>
                      <a:pt x="19" y="90"/>
                      <a:pt x="21" y="91"/>
                      <a:pt x="24" y="9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Freeform 10"/>
              <p:cNvSpPr>
                <a:spLocks noEditPoints="1"/>
              </p:cNvSpPr>
              <p:nvPr/>
            </p:nvSpPr>
            <p:spPr bwMode="auto">
              <a:xfrm>
                <a:off x="5791994" y="2953544"/>
                <a:ext cx="381000" cy="267224"/>
              </a:xfrm>
              <a:custGeom>
                <a:avLst/>
                <a:gdLst>
                  <a:gd name="T0" fmla="*/ 164 w 164"/>
                  <a:gd name="T1" fmla="*/ 114 h 128"/>
                  <a:gd name="T2" fmla="*/ 149 w 164"/>
                  <a:gd name="T3" fmla="*/ 128 h 128"/>
                  <a:gd name="T4" fmla="*/ 15 w 164"/>
                  <a:gd name="T5" fmla="*/ 128 h 128"/>
                  <a:gd name="T6" fmla="*/ 0 w 164"/>
                  <a:gd name="T7" fmla="*/ 114 h 128"/>
                  <a:gd name="T8" fmla="*/ 0 w 164"/>
                  <a:gd name="T9" fmla="*/ 14 h 128"/>
                  <a:gd name="T10" fmla="*/ 15 w 164"/>
                  <a:gd name="T11" fmla="*/ 0 h 128"/>
                  <a:gd name="T12" fmla="*/ 149 w 164"/>
                  <a:gd name="T13" fmla="*/ 0 h 128"/>
                  <a:gd name="T14" fmla="*/ 164 w 164"/>
                  <a:gd name="T15" fmla="*/ 14 h 128"/>
                  <a:gd name="T16" fmla="*/ 164 w 164"/>
                  <a:gd name="T17" fmla="*/ 114 h 128"/>
                  <a:gd name="T18" fmla="*/ 149 w 164"/>
                  <a:gd name="T19" fmla="*/ 11 h 128"/>
                  <a:gd name="T20" fmla="*/ 15 w 164"/>
                  <a:gd name="T21" fmla="*/ 11 h 128"/>
                  <a:gd name="T22" fmla="*/ 12 w 164"/>
                  <a:gd name="T23" fmla="*/ 14 h 128"/>
                  <a:gd name="T24" fmla="*/ 25 w 164"/>
                  <a:gd name="T25" fmla="*/ 40 h 128"/>
                  <a:gd name="T26" fmla="*/ 62 w 164"/>
                  <a:gd name="T27" fmla="*/ 69 h 128"/>
                  <a:gd name="T28" fmla="*/ 82 w 164"/>
                  <a:gd name="T29" fmla="*/ 82 h 128"/>
                  <a:gd name="T30" fmla="*/ 82 w 164"/>
                  <a:gd name="T31" fmla="*/ 82 h 128"/>
                  <a:gd name="T32" fmla="*/ 82 w 164"/>
                  <a:gd name="T33" fmla="*/ 82 h 128"/>
                  <a:gd name="T34" fmla="*/ 102 w 164"/>
                  <a:gd name="T35" fmla="*/ 69 h 128"/>
                  <a:gd name="T36" fmla="*/ 139 w 164"/>
                  <a:gd name="T37" fmla="*/ 40 h 128"/>
                  <a:gd name="T38" fmla="*/ 152 w 164"/>
                  <a:gd name="T39" fmla="*/ 18 h 128"/>
                  <a:gd name="T40" fmla="*/ 149 w 164"/>
                  <a:gd name="T41" fmla="*/ 11 h 128"/>
                  <a:gd name="T42" fmla="*/ 152 w 164"/>
                  <a:gd name="T43" fmla="*/ 43 h 128"/>
                  <a:gd name="T44" fmla="*/ 146 w 164"/>
                  <a:gd name="T45" fmla="*/ 50 h 128"/>
                  <a:gd name="T46" fmla="*/ 107 w 164"/>
                  <a:gd name="T47" fmla="*/ 80 h 128"/>
                  <a:gd name="T48" fmla="*/ 82 w 164"/>
                  <a:gd name="T49" fmla="*/ 93 h 128"/>
                  <a:gd name="T50" fmla="*/ 82 w 164"/>
                  <a:gd name="T51" fmla="*/ 93 h 128"/>
                  <a:gd name="T52" fmla="*/ 82 w 164"/>
                  <a:gd name="T53" fmla="*/ 93 h 128"/>
                  <a:gd name="T54" fmla="*/ 57 w 164"/>
                  <a:gd name="T55" fmla="*/ 80 h 128"/>
                  <a:gd name="T56" fmla="*/ 18 w 164"/>
                  <a:gd name="T57" fmla="*/ 50 h 128"/>
                  <a:gd name="T58" fmla="*/ 12 w 164"/>
                  <a:gd name="T59" fmla="*/ 43 h 128"/>
                  <a:gd name="T60" fmla="*/ 12 w 164"/>
                  <a:gd name="T61" fmla="*/ 114 h 128"/>
                  <a:gd name="T62" fmla="*/ 15 w 164"/>
                  <a:gd name="T63" fmla="*/ 117 h 128"/>
                  <a:gd name="T64" fmla="*/ 149 w 164"/>
                  <a:gd name="T65" fmla="*/ 117 h 128"/>
                  <a:gd name="T66" fmla="*/ 152 w 164"/>
                  <a:gd name="T67" fmla="*/ 114 h 128"/>
                  <a:gd name="T68" fmla="*/ 152 w 164"/>
                  <a:gd name="T6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4" h="128">
                    <a:moveTo>
                      <a:pt x="164" y="114"/>
                    </a:moveTo>
                    <a:cubicBezTo>
                      <a:pt x="164" y="122"/>
                      <a:pt x="157" y="128"/>
                      <a:pt x="149" y="128"/>
                    </a:cubicBezTo>
                    <a:cubicBezTo>
                      <a:pt x="15" y="128"/>
                      <a:pt x="15" y="128"/>
                      <a:pt x="15" y="128"/>
                    </a:cubicBezTo>
                    <a:cubicBezTo>
                      <a:pt x="7" y="128"/>
                      <a:pt x="0" y="122"/>
                      <a:pt x="0" y="1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7" y="0"/>
                      <a:pt x="15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57" y="0"/>
                      <a:pt x="164" y="6"/>
                      <a:pt x="164" y="14"/>
                    </a:cubicBezTo>
                    <a:lnTo>
                      <a:pt x="164" y="114"/>
                    </a:lnTo>
                    <a:close/>
                    <a:moveTo>
                      <a:pt x="149" y="11"/>
                    </a:moveTo>
                    <a:cubicBezTo>
                      <a:pt x="15" y="11"/>
                      <a:pt x="15" y="11"/>
                      <a:pt x="15" y="11"/>
                    </a:cubicBezTo>
                    <a:cubicBezTo>
                      <a:pt x="13" y="11"/>
                      <a:pt x="12" y="13"/>
                      <a:pt x="12" y="14"/>
                    </a:cubicBezTo>
                    <a:cubicBezTo>
                      <a:pt x="12" y="25"/>
                      <a:pt x="17" y="34"/>
                      <a:pt x="25" y="40"/>
                    </a:cubicBezTo>
                    <a:cubicBezTo>
                      <a:pt x="37" y="50"/>
                      <a:pt x="50" y="59"/>
                      <a:pt x="62" y="69"/>
                    </a:cubicBezTo>
                    <a:cubicBezTo>
                      <a:pt x="67" y="73"/>
                      <a:pt x="76" y="82"/>
                      <a:pt x="82" y="82"/>
                    </a:cubicBezTo>
                    <a:cubicBezTo>
                      <a:pt x="82" y="82"/>
                      <a:pt x="82" y="82"/>
                      <a:pt x="82" y="82"/>
                    </a:cubicBezTo>
                    <a:cubicBezTo>
                      <a:pt x="82" y="82"/>
                      <a:pt x="82" y="82"/>
                      <a:pt x="82" y="82"/>
                    </a:cubicBezTo>
                    <a:cubicBezTo>
                      <a:pt x="89" y="82"/>
                      <a:pt x="97" y="73"/>
                      <a:pt x="102" y="69"/>
                    </a:cubicBezTo>
                    <a:cubicBezTo>
                      <a:pt x="114" y="59"/>
                      <a:pt x="127" y="50"/>
                      <a:pt x="139" y="40"/>
                    </a:cubicBezTo>
                    <a:cubicBezTo>
                      <a:pt x="145" y="36"/>
                      <a:pt x="152" y="25"/>
                      <a:pt x="152" y="18"/>
                    </a:cubicBezTo>
                    <a:cubicBezTo>
                      <a:pt x="152" y="15"/>
                      <a:pt x="153" y="11"/>
                      <a:pt x="149" y="11"/>
                    </a:cubicBezTo>
                    <a:close/>
                    <a:moveTo>
                      <a:pt x="152" y="43"/>
                    </a:moveTo>
                    <a:cubicBezTo>
                      <a:pt x="150" y="46"/>
                      <a:pt x="148" y="48"/>
                      <a:pt x="146" y="50"/>
                    </a:cubicBezTo>
                    <a:cubicBezTo>
                      <a:pt x="133" y="60"/>
                      <a:pt x="120" y="70"/>
                      <a:pt x="107" y="80"/>
                    </a:cubicBezTo>
                    <a:cubicBezTo>
                      <a:pt x="100" y="86"/>
                      <a:pt x="92" y="93"/>
                      <a:pt x="82" y="93"/>
                    </a:cubicBezTo>
                    <a:cubicBezTo>
                      <a:pt x="82" y="93"/>
                      <a:pt x="82" y="93"/>
                      <a:pt x="82" y="93"/>
                    </a:cubicBezTo>
                    <a:cubicBezTo>
                      <a:pt x="82" y="93"/>
                      <a:pt x="82" y="93"/>
                      <a:pt x="82" y="93"/>
                    </a:cubicBezTo>
                    <a:cubicBezTo>
                      <a:pt x="72" y="93"/>
                      <a:pt x="64" y="86"/>
                      <a:pt x="57" y="80"/>
                    </a:cubicBezTo>
                    <a:cubicBezTo>
                      <a:pt x="44" y="70"/>
                      <a:pt x="31" y="60"/>
                      <a:pt x="18" y="50"/>
                    </a:cubicBezTo>
                    <a:cubicBezTo>
                      <a:pt x="16" y="48"/>
                      <a:pt x="14" y="46"/>
                      <a:pt x="12" y="43"/>
                    </a:cubicBezTo>
                    <a:cubicBezTo>
                      <a:pt x="12" y="114"/>
                      <a:pt x="12" y="114"/>
                      <a:pt x="12" y="114"/>
                    </a:cubicBezTo>
                    <a:cubicBezTo>
                      <a:pt x="12" y="115"/>
                      <a:pt x="13" y="117"/>
                      <a:pt x="15" y="117"/>
                    </a:cubicBezTo>
                    <a:cubicBezTo>
                      <a:pt x="149" y="117"/>
                      <a:pt x="149" y="117"/>
                      <a:pt x="149" y="117"/>
                    </a:cubicBezTo>
                    <a:cubicBezTo>
                      <a:pt x="151" y="117"/>
                      <a:pt x="152" y="115"/>
                      <a:pt x="152" y="114"/>
                    </a:cubicBezTo>
                    <a:lnTo>
                      <a:pt x="152" y="43"/>
                    </a:lnTo>
                    <a:close/>
                  </a:path>
                </a:pathLst>
              </a:custGeom>
              <a:solidFill>
                <a:srgbClr val="10813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6429" tIns="48214" rIns="96429" bIns="48214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058" kern="0">
                  <a:solidFill>
                    <a:srgbClr val="000000"/>
                  </a:solidFill>
                  <a:latin typeface="微软雅黑"/>
                  <a:ea typeface="微软雅黑"/>
                  <a:sym typeface="Gill Sans" charset="0"/>
                </a:endParaRPr>
              </a:p>
            </p:txBody>
          </p:sp>
        </p:grpSp>
      </p:grpSp>
      <p:grpSp>
        <p:nvGrpSpPr>
          <p:cNvPr id="14" name="组合 110"/>
          <p:cNvGrpSpPr/>
          <p:nvPr/>
        </p:nvGrpSpPr>
        <p:grpSpPr>
          <a:xfrm>
            <a:off x="6564901" y="4789598"/>
            <a:ext cx="1689721" cy="1951606"/>
            <a:chOff x="4669803" y="3518846"/>
            <a:chExt cx="1202093" cy="1388087"/>
          </a:xfrm>
        </p:grpSpPr>
        <p:sp>
          <p:nvSpPr>
            <p:cNvPr id="112" name="Freeform 12"/>
            <p:cNvSpPr>
              <a:spLocks/>
            </p:cNvSpPr>
            <p:nvPr/>
          </p:nvSpPr>
          <p:spPr bwMode="auto">
            <a:xfrm>
              <a:off x="4741662" y="3559913"/>
              <a:ext cx="528675" cy="237166"/>
            </a:xfrm>
            <a:custGeom>
              <a:avLst/>
              <a:gdLst>
                <a:gd name="T0" fmla="*/ 0 w 515"/>
                <a:gd name="T1" fmla="*/ 231 h 231"/>
                <a:gd name="T2" fmla="*/ 398 w 515"/>
                <a:gd name="T3" fmla="*/ 0 h 231"/>
                <a:gd name="T4" fmla="*/ 515 w 515"/>
                <a:gd name="T5" fmla="*/ 0 h 231"/>
                <a:gd name="T6" fmla="*/ 515 w 515"/>
                <a:gd name="T7" fmla="*/ 231 h 231"/>
                <a:gd name="T8" fmla="*/ 0 w 515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5" h="231">
                  <a:moveTo>
                    <a:pt x="0" y="231"/>
                  </a:moveTo>
                  <a:lnTo>
                    <a:pt x="398" y="0"/>
                  </a:lnTo>
                  <a:lnTo>
                    <a:pt x="515" y="0"/>
                  </a:lnTo>
                  <a:lnTo>
                    <a:pt x="515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6B3C1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331" tIns="36166" rIns="72331" bIns="3616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5" name="组合 112"/>
            <p:cNvGrpSpPr/>
            <p:nvPr/>
          </p:nvGrpSpPr>
          <p:grpSpPr>
            <a:xfrm>
              <a:off x="4669803" y="3518846"/>
              <a:ext cx="1202093" cy="1388087"/>
              <a:chOff x="4669803" y="3518846"/>
              <a:chExt cx="1202093" cy="1388087"/>
            </a:xfrm>
          </p:grpSpPr>
          <p:sp>
            <p:nvSpPr>
              <p:cNvPr id="114" name="Freeform 13"/>
              <p:cNvSpPr>
                <a:spLocks/>
              </p:cNvSpPr>
              <p:nvPr/>
            </p:nvSpPr>
            <p:spPr bwMode="auto">
              <a:xfrm>
                <a:off x="4669803" y="3518846"/>
                <a:ext cx="1202093" cy="1388087"/>
              </a:xfrm>
              <a:custGeom>
                <a:avLst/>
                <a:gdLst>
                  <a:gd name="T0" fmla="*/ 0 w 1171"/>
                  <a:gd name="T1" fmla="*/ 1014 h 1352"/>
                  <a:gd name="T2" fmla="*/ 0 w 1171"/>
                  <a:gd name="T3" fmla="*/ 338 h 1352"/>
                  <a:gd name="T4" fmla="*/ 585 w 1171"/>
                  <a:gd name="T5" fmla="*/ 0 h 1352"/>
                  <a:gd name="T6" fmla="*/ 1171 w 1171"/>
                  <a:gd name="T7" fmla="*/ 338 h 1352"/>
                  <a:gd name="T8" fmla="*/ 1171 w 1171"/>
                  <a:gd name="T9" fmla="*/ 1014 h 1352"/>
                  <a:gd name="T10" fmla="*/ 585 w 1171"/>
                  <a:gd name="T11" fmla="*/ 1352 h 1352"/>
                  <a:gd name="T12" fmla="*/ 0 w 1171"/>
                  <a:gd name="T13" fmla="*/ 1014 h 1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1" h="1352">
                    <a:moveTo>
                      <a:pt x="0" y="1014"/>
                    </a:moveTo>
                    <a:lnTo>
                      <a:pt x="0" y="338"/>
                    </a:lnTo>
                    <a:lnTo>
                      <a:pt x="585" y="0"/>
                    </a:lnTo>
                    <a:lnTo>
                      <a:pt x="1171" y="338"/>
                    </a:lnTo>
                    <a:lnTo>
                      <a:pt x="1171" y="1014"/>
                    </a:lnTo>
                    <a:lnTo>
                      <a:pt x="585" y="1352"/>
                    </a:lnTo>
                    <a:lnTo>
                      <a:pt x="0" y="1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8000"/>
                  </a:prstClr>
                </a:outerShdw>
              </a:effectLst>
              <a:extLst/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Freeform 20"/>
              <p:cNvSpPr>
                <a:spLocks/>
              </p:cNvSpPr>
              <p:nvPr/>
            </p:nvSpPr>
            <p:spPr bwMode="auto">
              <a:xfrm>
                <a:off x="4741662" y="3559913"/>
                <a:ext cx="408568" cy="441478"/>
              </a:xfrm>
              <a:custGeom>
                <a:avLst/>
                <a:gdLst>
                  <a:gd name="T0" fmla="*/ 0 w 398"/>
                  <a:gd name="T1" fmla="*/ 430 h 430"/>
                  <a:gd name="T2" fmla="*/ 398 w 398"/>
                  <a:gd name="T3" fmla="*/ 430 h 430"/>
                  <a:gd name="T4" fmla="*/ 398 w 398"/>
                  <a:gd name="T5" fmla="*/ 0 h 430"/>
                  <a:gd name="T6" fmla="*/ 0 w 398"/>
                  <a:gd name="T7" fmla="*/ 231 h 430"/>
                  <a:gd name="T8" fmla="*/ 0 w 398"/>
                  <a:gd name="T9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8" h="430">
                    <a:moveTo>
                      <a:pt x="0" y="430"/>
                    </a:moveTo>
                    <a:lnTo>
                      <a:pt x="398" y="430"/>
                    </a:lnTo>
                    <a:lnTo>
                      <a:pt x="398" y="0"/>
                    </a:lnTo>
                    <a:lnTo>
                      <a:pt x="0" y="231"/>
                    </a:lnTo>
                    <a:lnTo>
                      <a:pt x="0" y="430"/>
                    </a:lnTo>
                    <a:close/>
                  </a:path>
                </a:pathLst>
              </a:custGeom>
              <a:solidFill>
                <a:srgbClr val="8CC94C"/>
              </a:solidFill>
              <a:ln w="28575" cap="flat">
                <a:noFill/>
                <a:prstDash val="solid"/>
                <a:miter lim="800000"/>
                <a:headEnd/>
                <a:tailEnd/>
              </a:ln>
              <a:effectLst>
                <a:outerShdw blurRad="279400" dist="76200" dir="2700000" algn="tl" rotWithShape="0">
                  <a:prstClr val="black">
                    <a:alpha val="28000"/>
                  </a:prstClr>
                </a:outerShdw>
              </a:effectLst>
              <a:extLst/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Freeform 30"/>
              <p:cNvSpPr>
                <a:spLocks noEditPoints="1"/>
              </p:cNvSpPr>
              <p:nvPr/>
            </p:nvSpPr>
            <p:spPr bwMode="auto">
              <a:xfrm>
                <a:off x="4895645" y="3772439"/>
                <a:ext cx="93416" cy="200205"/>
              </a:xfrm>
              <a:custGeom>
                <a:avLst/>
                <a:gdLst>
                  <a:gd name="T0" fmla="*/ 50 w 50"/>
                  <a:gd name="T1" fmla="*/ 82 h 107"/>
                  <a:gd name="T2" fmla="*/ 42 w 50"/>
                  <a:gd name="T3" fmla="*/ 99 h 107"/>
                  <a:gd name="T4" fmla="*/ 25 w 50"/>
                  <a:gd name="T5" fmla="*/ 107 h 107"/>
                  <a:gd name="T6" fmla="*/ 7 w 50"/>
                  <a:gd name="T7" fmla="*/ 99 h 107"/>
                  <a:gd name="T8" fmla="*/ 0 w 50"/>
                  <a:gd name="T9" fmla="*/ 82 h 107"/>
                  <a:gd name="T10" fmla="*/ 0 w 50"/>
                  <a:gd name="T11" fmla="*/ 25 h 107"/>
                  <a:gd name="T12" fmla="*/ 7 w 50"/>
                  <a:gd name="T13" fmla="*/ 7 h 107"/>
                  <a:gd name="T14" fmla="*/ 25 w 50"/>
                  <a:gd name="T15" fmla="*/ 0 h 107"/>
                  <a:gd name="T16" fmla="*/ 42 w 50"/>
                  <a:gd name="T17" fmla="*/ 7 h 107"/>
                  <a:gd name="T18" fmla="*/ 50 w 50"/>
                  <a:gd name="T19" fmla="*/ 25 h 107"/>
                  <a:gd name="T20" fmla="*/ 50 w 50"/>
                  <a:gd name="T21" fmla="*/ 82 h 107"/>
                  <a:gd name="T22" fmla="*/ 33 w 50"/>
                  <a:gd name="T23" fmla="*/ 24 h 107"/>
                  <a:gd name="T24" fmla="*/ 31 w 50"/>
                  <a:gd name="T25" fmla="*/ 18 h 107"/>
                  <a:gd name="T26" fmla="*/ 24 w 50"/>
                  <a:gd name="T27" fmla="*/ 15 h 107"/>
                  <a:gd name="T28" fmla="*/ 18 w 50"/>
                  <a:gd name="T29" fmla="*/ 18 h 107"/>
                  <a:gd name="T30" fmla="*/ 15 w 50"/>
                  <a:gd name="T31" fmla="*/ 24 h 107"/>
                  <a:gd name="T32" fmla="*/ 15 w 50"/>
                  <a:gd name="T33" fmla="*/ 82 h 107"/>
                  <a:gd name="T34" fmla="*/ 18 w 50"/>
                  <a:gd name="T35" fmla="*/ 88 h 107"/>
                  <a:gd name="T36" fmla="*/ 24 w 50"/>
                  <a:gd name="T37" fmla="*/ 91 h 107"/>
                  <a:gd name="T38" fmla="*/ 31 w 50"/>
                  <a:gd name="T39" fmla="*/ 88 h 107"/>
                  <a:gd name="T40" fmla="*/ 33 w 50"/>
                  <a:gd name="T41" fmla="*/ 82 h 107"/>
                  <a:gd name="T42" fmla="*/ 33 w 50"/>
                  <a:gd name="T43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" h="107">
                    <a:moveTo>
                      <a:pt x="50" y="82"/>
                    </a:moveTo>
                    <a:cubicBezTo>
                      <a:pt x="50" y="89"/>
                      <a:pt x="47" y="95"/>
                      <a:pt x="42" y="99"/>
                    </a:cubicBezTo>
                    <a:cubicBezTo>
                      <a:pt x="38" y="104"/>
                      <a:pt x="32" y="107"/>
                      <a:pt x="25" y="107"/>
                    </a:cubicBezTo>
                    <a:cubicBezTo>
                      <a:pt x="18" y="107"/>
                      <a:pt x="12" y="104"/>
                      <a:pt x="7" y="99"/>
                    </a:cubicBezTo>
                    <a:cubicBezTo>
                      <a:pt x="2" y="95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8"/>
                      <a:pt x="2" y="12"/>
                      <a:pt x="7" y="7"/>
                    </a:cubicBezTo>
                    <a:cubicBezTo>
                      <a:pt x="12" y="2"/>
                      <a:pt x="18" y="0"/>
                      <a:pt x="25" y="0"/>
                    </a:cubicBezTo>
                    <a:cubicBezTo>
                      <a:pt x="32" y="0"/>
                      <a:pt x="38" y="2"/>
                      <a:pt x="42" y="7"/>
                    </a:cubicBezTo>
                    <a:cubicBezTo>
                      <a:pt x="47" y="12"/>
                      <a:pt x="50" y="18"/>
                      <a:pt x="50" y="25"/>
                    </a:cubicBezTo>
                    <a:lnTo>
                      <a:pt x="50" y="82"/>
                    </a:lnTo>
                    <a:close/>
                    <a:moveTo>
                      <a:pt x="33" y="24"/>
                    </a:moveTo>
                    <a:cubicBezTo>
                      <a:pt x="33" y="22"/>
                      <a:pt x="33" y="20"/>
                      <a:pt x="31" y="18"/>
                    </a:cubicBezTo>
                    <a:cubicBezTo>
                      <a:pt x="29" y="16"/>
                      <a:pt x="27" y="15"/>
                      <a:pt x="24" y="15"/>
                    </a:cubicBezTo>
                    <a:cubicBezTo>
                      <a:pt x="22" y="15"/>
                      <a:pt x="20" y="16"/>
                      <a:pt x="18" y="18"/>
                    </a:cubicBezTo>
                    <a:cubicBezTo>
                      <a:pt x="16" y="20"/>
                      <a:pt x="15" y="22"/>
                      <a:pt x="15" y="24"/>
                    </a:cubicBezTo>
                    <a:cubicBezTo>
                      <a:pt x="15" y="82"/>
                      <a:pt x="15" y="82"/>
                      <a:pt x="15" y="82"/>
                    </a:cubicBezTo>
                    <a:cubicBezTo>
                      <a:pt x="15" y="84"/>
                      <a:pt x="16" y="86"/>
                      <a:pt x="18" y="88"/>
                    </a:cubicBezTo>
                    <a:cubicBezTo>
                      <a:pt x="20" y="90"/>
                      <a:pt x="22" y="91"/>
                      <a:pt x="24" y="91"/>
                    </a:cubicBezTo>
                    <a:cubicBezTo>
                      <a:pt x="27" y="91"/>
                      <a:pt x="29" y="90"/>
                      <a:pt x="31" y="88"/>
                    </a:cubicBezTo>
                    <a:cubicBezTo>
                      <a:pt x="33" y="86"/>
                      <a:pt x="33" y="84"/>
                      <a:pt x="33" y="82"/>
                    </a:cubicBez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Freeform 31"/>
              <p:cNvSpPr>
                <a:spLocks noEditPoints="1"/>
              </p:cNvSpPr>
              <p:nvPr/>
            </p:nvSpPr>
            <p:spPr bwMode="auto">
              <a:xfrm>
                <a:off x="5009593" y="3774492"/>
                <a:ext cx="99575" cy="196099"/>
              </a:xfrm>
              <a:custGeom>
                <a:avLst/>
                <a:gdLst>
                  <a:gd name="T0" fmla="*/ 0 w 97"/>
                  <a:gd name="T1" fmla="*/ 120 h 191"/>
                  <a:gd name="T2" fmla="*/ 49 w 97"/>
                  <a:gd name="T3" fmla="*/ 0 h 191"/>
                  <a:gd name="T4" fmla="*/ 78 w 97"/>
                  <a:gd name="T5" fmla="*/ 0 h 191"/>
                  <a:gd name="T6" fmla="*/ 78 w 97"/>
                  <a:gd name="T7" fmla="*/ 120 h 191"/>
                  <a:gd name="T8" fmla="*/ 97 w 97"/>
                  <a:gd name="T9" fmla="*/ 120 h 191"/>
                  <a:gd name="T10" fmla="*/ 97 w 97"/>
                  <a:gd name="T11" fmla="*/ 149 h 191"/>
                  <a:gd name="T12" fmla="*/ 78 w 97"/>
                  <a:gd name="T13" fmla="*/ 149 h 191"/>
                  <a:gd name="T14" fmla="*/ 78 w 97"/>
                  <a:gd name="T15" fmla="*/ 191 h 191"/>
                  <a:gd name="T16" fmla="*/ 49 w 97"/>
                  <a:gd name="T17" fmla="*/ 191 h 191"/>
                  <a:gd name="T18" fmla="*/ 49 w 97"/>
                  <a:gd name="T19" fmla="*/ 149 h 191"/>
                  <a:gd name="T20" fmla="*/ 0 w 97"/>
                  <a:gd name="T21" fmla="*/ 149 h 191"/>
                  <a:gd name="T22" fmla="*/ 0 w 97"/>
                  <a:gd name="T23" fmla="*/ 120 h 191"/>
                  <a:gd name="T24" fmla="*/ 49 w 97"/>
                  <a:gd name="T25" fmla="*/ 120 h 191"/>
                  <a:gd name="T26" fmla="*/ 49 w 97"/>
                  <a:gd name="T27" fmla="*/ 62 h 191"/>
                  <a:gd name="T28" fmla="*/ 25 w 97"/>
                  <a:gd name="T29" fmla="*/ 120 h 191"/>
                  <a:gd name="T30" fmla="*/ 49 w 97"/>
                  <a:gd name="T31" fmla="*/ 12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7" h="191">
                    <a:moveTo>
                      <a:pt x="0" y="120"/>
                    </a:moveTo>
                    <a:lnTo>
                      <a:pt x="49" y="0"/>
                    </a:lnTo>
                    <a:lnTo>
                      <a:pt x="78" y="0"/>
                    </a:lnTo>
                    <a:lnTo>
                      <a:pt x="78" y="120"/>
                    </a:lnTo>
                    <a:lnTo>
                      <a:pt x="97" y="120"/>
                    </a:lnTo>
                    <a:lnTo>
                      <a:pt x="97" y="149"/>
                    </a:lnTo>
                    <a:lnTo>
                      <a:pt x="78" y="149"/>
                    </a:lnTo>
                    <a:lnTo>
                      <a:pt x="78" y="191"/>
                    </a:lnTo>
                    <a:lnTo>
                      <a:pt x="49" y="191"/>
                    </a:lnTo>
                    <a:lnTo>
                      <a:pt x="49" y="149"/>
                    </a:lnTo>
                    <a:lnTo>
                      <a:pt x="0" y="149"/>
                    </a:lnTo>
                    <a:lnTo>
                      <a:pt x="0" y="120"/>
                    </a:lnTo>
                    <a:close/>
                    <a:moveTo>
                      <a:pt x="49" y="120"/>
                    </a:moveTo>
                    <a:lnTo>
                      <a:pt x="49" y="62"/>
                    </a:lnTo>
                    <a:lnTo>
                      <a:pt x="25" y="120"/>
                    </a:lnTo>
                    <a:lnTo>
                      <a:pt x="49" y="1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8" name="Freeform 6"/>
              <p:cNvSpPr>
                <a:spLocks noEditPoints="1"/>
              </p:cNvSpPr>
              <p:nvPr/>
            </p:nvSpPr>
            <p:spPr bwMode="auto">
              <a:xfrm>
                <a:off x="5039839" y="4141748"/>
                <a:ext cx="447355" cy="330885"/>
              </a:xfrm>
              <a:custGeom>
                <a:avLst/>
                <a:gdLst>
                  <a:gd name="T0" fmla="*/ 176 w 176"/>
                  <a:gd name="T1" fmla="*/ 99 h 117"/>
                  <a:gd name="T2" fmla="*/ 176 w 176"/>
                  <a:gd name="T3" fmla="*/ 108 h 117"/>
                  <a:gd name="T4" fmla="*/ 161 w 176"/>
                  <a:gd name="T5" fmla="*/ 117 h 117"/>
                  <a:gd name="T6" fmla="*/ 15 w 176"/>
                  <a:gd name="T7" fmla="*/ 117 h 117"/>
                  <a:gd name="T8" fmla="*/ 0 w 176"/>
                  <a:gd name="T9" fmla="*/ 108 h 117"/>
                  <a:gd name="T10" fmla="*/ 0 w 176"/>
                  <a:gd name="T11" fmla="*/ 99 h 117"/>
                  <a:gd name="T12" fmla="*/ 15 w 176"/>
                  <a:gd name="T13" fmla="*/ 99 h 117"/>
                  <a:gd name="T14" fmla="*/ 161 w 176"/>
                  <a:gd name="T15" fmla="*/ 99 h 117"/>
                  <a:gd name="T16" fmla="*/ 176 w 176"/>
                  <a:gd name="T17" fmla="*/ 99 h 117"/>
                  <a:gd name="T18" fmla="*/ 24 w 176"/>
                  <a:gd name="T19" fmla="*/ 79 h 117"/>
                  <a:gd name="T20" fmla="*/ 24 w 176"/>
                  <a:gd name="T21" fmla="*/ 14 h 117"/>
                  <a:gd name="T22" fmla="*/ 38 w 176"/>
                  <a:gd name="T23" fmla="*/ 0 h 117"/>
                  <a:gd name="T24" fmla="*/ 138 w 176"/>
                  <a:gd name="T25" fmla="*/ 0 h 117"/>
                  <a:gd name="T26" fmla="*/ 152 w 176"/>
                  <a:gd name="T27" fmla="*/ 14 h 117"/>
                  <a:gd name="T28" fmla="*/ 152 w 176"/>
                  <a:gd name="T29" fmla="*/ 79 h 117"/>
                  <a:gd name="T30" fmla="*/ 138 w 176"/>
                  <a:gd name="T31" fmla="*/ 93 h 117"/>
                  <a:gd name="T32" fmla="*/ 38 w 176"/>
                  <a:gd name="T33" fmla="*/ 93 h 117"/>
                  <a:gd name="T34" fmla="*/ 24 w 176"/>
                  <a:gd name="T35" fmla="*/ 79 h 117"/>
                  <a:gd name="T36" fmla="*/ 35 w 176"/>
                  <a:gd name="T37" fmla="*/ 79 h 117"/>
                  <a:gd name="T38" fmla="*/ 38 w 176"/>
                  <a:gd name="T39" fmla="*/ 82 h 117"/>
                  <a:gd name="T40" fmla="*/ 138 w 176"/>
                  <a:gd name="T41" fmla="*/ 82 h 117"/>
                  <a:gd name="T42" fmla="*/ 141 w 176"/>
                  <a:gd name="T43" fmla="*/ 79 h 117"/>
                  <a:gd name="T44" fmla="*/ 141 w 176"/>
                  <a:gd name="T45" fmla="*/ 14 h 117"/>
                  <a:gd name="T46" fmla="*/ 138 w 176"/>
                  <a:gd name="T47" fmla="*/ 11 h 117"/>
                  <a:gd name="T48" fmla="*/ 38 w 176"/>
                  <a:gd name="T49" fmla="*/ 11 h 117"/>
                  <a:gd name="T50" fmla="*/ 35 w 176"/>
                  <a:gd name="T51" fmla="*/ 14 h 117"/>
                  <a:gd name="T52" fmla="*/ 35 w 176"/>
                  <a:gd name="T53" fmla="*/ 79 h 117"/>
                  <a:gd name="T54" fmla="*/ 97 w 176"/>
                  <a:gd name="T55" fmla="*/ 107 h 117"/>
                  <a:gd name="T56" fmla="*/ 95 w 176"/>
                  <a:gd name="T57" fmla="*/ 105 h 117"/>
                  <a:gd name="T58" fmla="*/ 81 w 176"/>
                  <a:gd name="T59" fmla="*/ 105 h 117"/>
                  <a:gd name="T60" fmla="*/ 79 w 176"/>
                  <a:gd name="T61" fmla="*/ 107 h 117"/>
                  <a:gd name="T62" fmla="*/ 81 w 176"/>
                  <a:gd name="T63" fmla="*/ 108 h 117"/>
                  <a:gd name="T64" fmla="*/ 95 w 176"/>
                  <a:gd name="T65" fmla="*/ 108 h 117"/>
                  <a:gd name="T66" fmla="*/ 97 w 176"/>
                  <a:gd name="T67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6" h="117">
                    <a:moveTo>
                      <a:pt x="176" y="99"/>
                    </a:moveTo>
                    <a:cubicBezTo>
                      <a:pt x="176" y="108"/>
                      <a:pt x="176" y="108"/>
                      <a:pt x="176" y="108"/>
                    </a:cubicBezTo>
                    <a:cubicBezTo>
                      <a:pt x="176" y="113"/>
                      <a:pt x="169" y="117"/>
                      <a:pt x="161" y="117"/>
                    </a:cubicBezTo>
                    <a:cubicBezTo>
                      <a:pt x="15" y="117"/>
                      <a:pt x="15" y="117"/>
                      <a:pt x="15" y="117"/>
                    </a:cubicBezTo>
                    <a:cubicBezTo>
                      <a:pt x="7" y="117"/>
                      <a:pt x="0" y="113"/>
                      <a:pt x="0" y="108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15" y="99"/>
                      <a:pt x="15" y="99"/>
                      <a:pt x="15" y="99"/>
                    </a:cubicBezTo>
                    <a:cubicBezTo>
                      <a:pt x="161" y="99"/>
                      <a:pt x="161" y="99"/>
                      <a:pt x="161" y="99"/>
                    </a:cubicBezTo>
                    <a:lnTo>
                      <a:pt x="176" y="99"/>
                    </a:lnTo>
                    <a:close/>
                    <a:moveTo>
                      <a:pt x="24" y="79"/>
                    </a:move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6"/>
                      <a:pt x="30" y="0"/>
                      <a:pt x="38" y="0"/>
                    </a:cubicBezTo>
                    <a:cubicBezTo>
                      <a:pt x="138" y="0"/>
                      <a:pt x="138" y="0"/>
                      <a:pt x="138" y="0"/>
                    </a:cubicBezTo>
                    <a:cubicBezTo>
                      <a:pt x="146" y="0"/>
                      <a:pt x="152" y="6"/>
                      <a:pt x="152" y="14"/>
                    </a:cubicBezTo>
                    <a:cubicBezTo>
                      <a:pt x="152" y="79"/>
                      <a:pt x="152" y="79"/>
                      <a:pt x="152" y="79"/>
                    </a:cubicBezTo>
                    <a:cubicBezTo>
                      <a:pt x="152" y="87"/>
                      <a:pt x="146" y="93"/>
                      <a:pt x="138" y="93"/>
                    </a:cubicBezTo>
                    <a:cubicBezTo>
                      <a:pt x="38" y="93"/>
                      <a:pt x="38" y="93"/>
                      <a:pt x="38" y="93"/>
                    </a:cubicBezTo>
                    <a:cubicBezTo>
                      <a:pt x="30" y="93"/>
                      <a:pt x="24" y="87"/>
                      <a:pt x="24" y="79"/>
                    </a:cubicBezTo>
                    <a:close/>
                    <a:moveTo>
                      <a:pt x="35" y="79"/>
                    </a:moveTo>
                    <a:cubicBezTo>
                      <a:pt x="35" y="80"/>
                      <a:pt x="37" y="82"/>
                      <a:pt x="38" y="82"/>
                    </a:cubicBezTo>
                    <a:cubicBezTo>
                      <a:pt x="138" y="82"/>
                      <a:pt x="138" y="82"/>
                      <a:pt x="138" y="82"/>
                    </a:cubicBezTo>
                    <a:cubicBezTo>
                      <a:pt x="139" y="82"/>
                      <a:pt x="141" y="80"/>
                      <a:pt x="141" y="79"/>
                    </a:cubicBezTo>
                    <a:cubicBezTo>
                      <a:pt x="141" y="14"/>
                      <a:pt x="141" y="14"/>
                      <a:pt x="141" y="14"/>
                    </a:cubicBezTo>
                    <a:cubicBezTo>
                      <a:pt x="141" y="13"/>
                      <a:pt x="139" y="11"/>
                      <a:pt x="138" y="11"/>
                    </a:cubicBezTo>
                    <a:cubicBezTo>
                      <a:pt x="38" y="11"/>
                      <a:pt x="38" y="11"/>
                      <a:pt x="38" y="11"/>
                    </a:cubicBezTo>
                    <a:cubicBezTo>
                      <a:pt x="37" y="11"/>
                      <a:pt x="35" y="13"/>
                      <a:pt x="35" y="14"/>
                    </a:cubicBezTo>
                    <a:lnTo>
                      <a:pt x="35" y="79"/>
                    </a:lnTo>
                    <a:close/>
                    <a:moveTo>
                      <a:pt x="97" y="107"/>
                    </a:moveTo>
                    <a:cubicBezTo>
                      <a:pt x="97" y="106"/>
                      <a:pt x="96" y="105"/>
                      <a:pt x="95" y="105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0" y="105"/>
                      <a:pt x="79" y="106"/>
                      <a:pt x="79" y="107"/>
                    </a:cubicBezTo>
                    <a:cubicBezTo>
                      <a:pt x="79" y="107"/>
                      <a:pt x="80" y="108"/>
                      <a:pt x="81" y="108"/>
                    </a:cubicBezTo>
                    <a:cubicBezTo>
                      <a:pt x="95" y="108"/>
                      <a:pt x="95" y="108"/>
                      <a:pt x="95" y="108"/>
                    </a:cubicBezTo>
                    <a:cubicBezTo>
                      <a:pt x="96" y="108"/>
                      <a:pt x="97" y="107"/>
                      <a:pt x="97" y="107"/>
                    </a:cubicBezTo>
                    <a:close/>
                  </a:path>
                </a:pathLst>
              </a:custGeom>
              <a:solidFill>
                <a:srgbClr val="8CC94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6429" tIns="48214" rIns="96429" bIns="48214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058" kern="0">
                  <a:solidFill>
                    <a:srgbClr val="000000"/>
                  </a:solidFill>
                  <a:latin typeface="微软雅黑"/>
                  <a:ea typeface="微软雅黑"/>
                  <a:sym typeface="Gill Sans" charset="0"/>
                </a:endParaRPr>
              </a:p>
            </p:txBody>
          </p:sp>
        </p:grpSp>
      </p:grpSp>
      <p:grpSp>
        <p:nvGrpSpPr>
          <p:cNvPr id="16" name="组合 118"/>
          <p:cNvGrpSpPr/>
          <p:nvPr/>
        </p:nvGrpSpPr>
        <p:grpSpPr>
          <a:xfrm>
            <a:off x="3622680" y="3089160"/>
            <a:ext cx="1686835" cy="1951606"/>
            <a:chOff x="2576663" y="2309403"/>
            <a:chExt cx="1200040" cy="1388087"/>
          </a:xfrm>
        </p:grpSpPr>
        <p:sp>
          <p:nvSpPr>
            <p:cNvPr id="120" name="Freeform 6"/>
            <p:cNvSpPr>
              <a:spLocks/>
            </p:cNvSpPr>
            <p:nvPr/>
          </p:nvSpPr>
          <p:spPr bwMode="auto">
            <a:xfrm>
              <a:off x="2647495" y="2350471"/>
              <a:ext cx="528675" cy="237166"/>
            </a:xfrm>
            <a:custGeom>
              <a:avLst/>
              <a:gdLst>
                <a:gd name="T0" fmla="*/ 0 w 515"/>
                <a:gd name="T1" fmla="*/ 231 h 231"/>
                <a:gd name="T2" fmla="*/ 398 w 515"/>
                <a:gd name="T3" fmla="*/ 0 h 231"/>
                <a:gd name="T4" fmla="*/ 515 w 515"/>
                <a:gd name="T5" fmla="*/ 0 h 231"/>
                <a:gd name="T6" fmla="*/ 515 w 515"/>
                <a:gd name="T7" fmla="*/ 231 h 231"/>
                <a:gd name="T8" fmla="*/ 0 w 515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5" h="231">
                  <a:moveTo>
                    <a:pt x="0" y="231"/>
                  </a:moveTo>
                  <a:lnTo>
                    <a:pt x="398" y="0"/>
                  </a:lnTo>
                  <a:lnTo>
                    <a:pt x="515" y="0"/>
                  </a:lnTo>
                  <a:lnTo>
                    <a:pt x="515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3C53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331" tIns="36166" rIns="72331" bIns="36166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7" name="组合 120"/>
            <p:cNvGrpSpPr/>
            <p:nvPr/>
          </p:nvGrpSpPr>
          <p:grpSpPr>
            <a:xfrm>
              <a:off x="2576663" y="2309403"/>
              <a:ext cx="1200040" cy="1388087"/>
              <a:chOff x="2576663" y="2309403"/>
              <a:chExt cx="1200040" cy="1388087"/>
            </a:xfrm>
          </p:grpSpPr>
          <p:sp>
            <p:nvSpPr>
              <p:cNvPr id="122" name="Freeform 7"/>
              <p:cNvSpPr>
                <a:spLocks/>
              </p:cNvSpPr>
              <p:nvPr/>
            </p:nvSpPr>
            <p:spPr bwMode="auto">
              <a:xfrm>
                <a:off x="2576663" y="2309403"/>
                <a:ext cx="1200040" cy="1388087"/>
              </a:xfrm>
              <a:custGeom>
                <a:avLst/>
                <a:gdLst>
                  <a:gd name="T0" fmla="*/ 0 w 1169"/>
                  <a:gd name="T1" fmla="*/ 1014 h 1352"/>
                  <a:gd name="T2" fmla="*/ 0 w 1169"/>
                  <a:gd name="T3" fmla="*/ 338 h 1352"/>
                  <a:gd name="T4" fmla="*/ 584 w 1169"/>
                  <a:gd name="T5" fmla="*/ 0 h 1352"/>
                  <a:gd name="T6" fmla="*/ 1169 w 1169"/>
                  <a:gd name="T7" fmla="*/ 338 h 1352"/>
                  <a:gd name="T8" fmla="*/ 1169 w 1169"/>
                  <a:gd name="T9" fmla="*/ 1014 h 1352"/>
                  <a:gd name="T10" fmla="*/ 584 w 1169"/>
                  <a:gd name="T11" fmla="*/ 1352 h 1352"/>
                  <a:gd name="T12" fmla="*/ 0 w 1169"/>
                  <a:gd name="T13" fmla="*/ 1014 h 1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69" h="1352">
                    <a:moveTo>
                      <a:pt x="0" y="1014"/>
                    </a:moveTo>
                    <a:lnTo>
                      <a:pt x="0" y="338"/>
                    </a:lnTo>
                    <a:lnTo>
                      <a:pt x="584" y="0"/>
                    </a:lnTo>
                    <a:lnTo>
                      <a:pt x="1169" y="338"/>
                    </a:lnTo>
                    <a:lnTo>
                      <a:pt x="1169" y="1014"/>
                    </a:lnTo>
                    <a:lnTo>
                      <a:pt x="584" y="1352"/>
                    </a:lnTo>
                    <a:lnTo>
                      <a:pt x="0" y="10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8000"/>
                  </a:prstClr>
                </a:outerShdw>
              </a:effectLst>
              <a:extLst/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" name="Freeform 22"/>
              <p:cNvSpPr>
                <a:spLocks/>
              </p:cNvSpPr>
              <p:nvPr/>
            </p:nvSpPr>
            <p:spPr bwMode="auto">
              <a:xfrm>
                <a:off x="2647495" y="2350471"/>
                <a:ext cx="408568" cy="441478"/>
              </a:xfrm>
              <a:custGeom>
                <a:avLst/>
                <a:gdLst>
                  <a:gd name="T0" fmla="*/ 0 w 398"/>
                  <a:gd name="T1" fmla="*/ 430 h 430"/>
                  <a:gd name="T2" fmla="*/ 398 w 398"/>
                  <a:gd name="T3" fmla="*/ 430 h 430"/>
                  <a:gd name="T4" fmla="*/ 398 w 398"/>
                  <a:gd name="T5" fmla="*/ 0 h 430"/>
                  <a:gd name="T6" fmla="*/ 0 w 398"/>
                  <a:gd name="T7" fmla="*/ 231 h 430"/>
                  <a:gd name="T8" fmla="*/ 0 w 398"/>
                  <a:gd name="T9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8" h="430">
                    <a:moveTo>
                      <a:pt x="0" y="430"/>
                    </a:moveTo>
                    <a:lnTo>
                      <a:pt x="398" y="430"/>
                    </a:lnTo>
                    <a:lnTo>
                      <a:pt x="398" y="0"/>
                    </a:lnTo>
                    <a:lnTo>
                      <a:pt x="0" y="231"/>
                    </a:lnTo>
                    <a:lnTo>
                      <a:pt x="0" y="430"/>
                    </a:lnTo>
                    <a:close/>
                  </a:path>
                </a:pathLst>
              </a:custGeom>
              <a:solidFill>
                <a:srgbClr val="8CC94C"/>
              </a:solidFill>
              <a:ln w="28575">
                <a:noFill/>
              </a:ln>
              <a:effectLst>
                <a:outerShdw blurRad="279400" dist="76200" dir="2700000" sx="101000" sy="101000" algn="tl" rotWithShape="0">
                  <a:prstClr val="black">
                    <a:alpha val="28000"/>
                  </a:prstClr>
                </a:out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331" tIns="36166" rIns="72331" bIns="36166"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24" name="Freeform 34"/>
              <p:cNvSpPr>
                <a:spLocks noEditPoints="1"/>
              </p:cNvSpPr>
              <p:nvPr/>
            </p:nvSpPr>
            <p:spPr bwMode="auto">
              <a:xfrm>
                <a:off x="2807637" y="2562997"/>
                <a:ext cx="93416" cy="200205"/>
              </a:xfrm>
              <a:custGeom>
                <a:avLst/>
                <a:gdLst>
                  <a:gd name="T0" fmla="*/ 50 w 50"/>
                  <a:gd name="T1" fmla="*/ 82 h 107"/>
                  <a:gd name="T2" fmla="*/ 43 w 50"/>
                  <a:gd name="T3" fmla="*/ 99 h 107"/>
                  <a:gd name="T4" fmla="*/ 25 w 50"/>
                  <a:gd name="T5" fmla="*/ 107 h 107"/>
                  <a:gd name="T6" fmla="*/ 7 w 50"/>
                  <a:gd name="T7" fmla="*/ 99 h 107"/>
                  <a:gd name="T8" fmla="*/ 0 w 50"/>
                  <a:gd name="T9" fmla="*/ 82 h 107"/>
                  <a:gd name="T10" fmla="*/ 0 w 50"/>
                  <a:gd name="T11" fmla="*/ 25 h 107"/>
                  <a:gd name="T12" fmla="*/ 7 w 50"/>
                  <a:gd name="T13" fmla="*/ 7 h 107"/>
                  <a:gd name="T14" fmla="*/ 25 w 50"/>
                  <a:gd name="T15" fmla="*/ 0 h 107"/>
                  <a:gd name="T16" fmla="*/ 43 w 50"/>
                  <a:gd name="T17" fmla="*/ 7 h 107"/>
                  <a:gd name="T18" fmla="*/ 50 w 50"/>
                  <a:gd name="T19" fmla="*/ 25 h 107"/>
                  <a:gd name="T20" fmla="*/ 50 w 50"/>
                  <a:gd name="T21" fmla="*/ 82 h 107"/>
                  <a:gd name="T22" fmla="*/ 34 w 50"/>
                  <a:gd name="T23" fmla="*/ 24 h 107"/>
                  <a:gd name="T24" fmla="*/ 31 w 50"/>
                  <a:gd name="T25" fmla="*/ 18 h 107"/>
                  <a:gd name="T26" fmla="*/ 25 w 50"/>
                  <a:gd name="T27" fmla="*/ 15 h 107"/>
                  <a:gd name="T28" fmla="*/ 18 w 50"/>
                  <a:gd name="T29" fmla="*/ 18 h 107"/>
                  <a:gd name="T30" fmla="*/ 16 w 50"/>
                  <a:gd name="T31" fmla="*/ 24 h 107"/>
                  <a:gd name="T32" fmla="*/ 16 w 50"/>
                  <a:gd name="T33" fmla="*/ 81 h 107"/>
                  <a:gd name="T34" fmla="*/ 18 w 50"/>
                  <a:gd name="T35" fmla="*/ 88 h 107"/>
                  <a:gd name="T36" fmla="*/ 25 w 50"/>
                  <a:gd name="T37" fmla="*/ 91 h 107"/>
                  <a:gd name="T38" fmla="*/ 31 w 50"/>
                  <a:gd name="T39" fmla="*/ 88 h 107"/>
                  <a:gd name="T40" fmla="*/ 34 w 50"/>
                  <a:gd name="T41" fmla="*/ 81 h 107"/>
                  <a:gd name="T42" fmla="*/ 34 w 50"/>
                  <a:gd name="T43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" h="107">
                    <a:moveTo>
                      <a:pt x="50" y="82"/>
                    </a:moveTo>
                    <a:cubicBezTo>
                      <a:pt x="50" y="89"/>
                      <a:pt x="47" y="95"/>
                      <a:pt x="43" y="99"/>
                    </a:cubicBezTo>
                    <a:cubicBezTo>
                      <a:pt x="38" y="104"/>
                      <a:pt x="32" y="107"/>
                      <a:pt x="25" y="107"/>
                    </a:cubicBezTo>
                    <a:cubicBezTo>
                      <a:pt x="18" y="107"/>
                      <a:pt x="12" y="104"/>
                      <a:pt x="7" y="99"/>
                    </a:cubicBezTo>
                    <a:cubicBezTo>
                      <a:pt x="2" y="95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8"/>
                      <a:pt x="2" y="12"/>
                      <a:pt x="7" y="7"/>
                    </a:cubicBezTo>
                    <a:cubicBezTo>
                      <a:pt x="12" y="2"/>
                      <a:pt x="18" y="0"/>
                      <a:pt x="25" y="0"/>
                    </a:cubicBezTo>
                    <a:cubicBezTo>
                      <a:pt x="32" y="0"/>
                      <a:pt x="38" y="2"/>
                      <a:pt x="43" y="7"/>
                    </a:cubicBezTo>
                    <a:cubicBezTo>
                      <a:pt x="48" y="12"/>
                      <a:pt x="50" y="18"/>
                      <a:pt x="50" y="25"/>
                    </a:cubicBezTo>
                    <a:lnTo>
                      <a:pt x="50" y="82"/>
                    </a:lnTo>
                    <a:close/>
                    <a:moveTo>
                      <a:pt x="34" y="24"/>
                    </a:moveTo>
                    <a:cubicBezTo>
                      <a:pt x="34" y="22"/>
                      <a:pt x="33" y="20"/>
                      <a:pt x="31" y="18"/>
                    </a:cubicBezTo>
                    <a:cubicBezTo>
                      <a:pt x="29" y="16"/>
                      <a:pt x="27" y="15"/>
                      <a:pt x="25" y="15"/>
                    </a:cubicBezTo>
                    <a:cubicBezTo>
                      <a:pt x="22" y="15"/>
                      <a:pt x="20" y="16"/>
                      <a:pt x="18" y="18"/>
                    </a:cubicBezTo>
                    <a:cubicBezTo>
                      <a:pt x="16" y="20"/>
                      <a:pt x="16" y="22"/>
                      <a:pt x="16" y="24"/>
                    </a:cubicBezTo>
                    <a:cubicBezTo>
                      <a:pt x="16" y="81"/>
                      <a:pt x="16" y="81"/>
                      <a:pt x="16" y="81"/>
                    </a:cubicBezTo>
                    <a:cubicBezTo>
                      <a:pt x="16" y="84"/>
                      <a:pt x="16" y="86"/>
                      <a:pt x="18" y="88"/>
                    </a:cubicBezTo>
                    <a:cubicBezTo>
                      <a:pt x="20" y="90"/>
                      <a:pt x="22" y="91"/>
                      <a:pt x="25" y="91"/>
                    </a:cubicBezTo>
                    <a:cubicBezTo>
                      <a:pt x="27" y="91"/>
                      <a:pt x="29" y="90"/>
                      <a:pt x="31" y="88"/>
                    </a:cubicBezTo>
                    <a:cubicBezTo>
                      <a:pt x="33" y="86"/>
                      <a:pt x="34" y="84"/>
                      <a:pt x="34" y="81"/>
                    </a:cubicBezTo>
                    <a:lnTo>
                      <a:pt x="34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125" name="Freeform 35"/>
              <p:cNvSpPr>
                <a:spLocks noEditPoints="1"/>
              </p:cNvSpPr>
              <p:nvPr/>
            </p:nvSpPr>
            <p:spPr bwMode="auto">
              <a:xfrm>
                <a:off x="2926717" y="2562997"/>
                <a:ext cx="88284" cy="200205"/>
              </a:xfrm>
              <a:custGeom>
                <a:avLst/>
                <a:gdLst>
                  <a:gd name="T0" fmla="*/ 31 w 47"/>
                  <a:gd name="T1" fmla="*/ 27 h 107"/>
                  <a:gd name="T2" fmla="*/ 31 w 47"/>
                  <a:gd name="T3" fmla="*/ 24 h 107"/>
                  <a:gd name="T4" fmla="*/ 29 w 47"/>
                  <a:gd name="T5" fmla="*/ 18 h 107"/>
                  <a:gd name="T6" fmla="*/ 23 w 47"/>
                  <a:gd name="T7" fmla="*/ 15 h 107"/>
                  <a:gd name="T8" fmla="*/ 17 w 47"/>
                  <a:gd name="T9" fmla="*/ 18 h 107"/>
                  <a:gd name="T10" fmla="*/ 15 w 47"/>
                  <a:gd name="T11" fmla="*/ 24 h 107"/>
                  <a:gd name="T12" fmla="*/ 15 w 47"/>
                  <a:gd name="T13" fmla="*/ 45 h 107"/>
                  <a:gd name="T14" fmla="*/ 27 w 47"/>
                  <a:gd name="T15" fmla="*/ 40 h 107"/>
                  <a:gd name="T16" fmla="*/ 43 w 47"/>
                  <a:gd name="T17" fmla="*/ 48 h 107"/>
                  <a:gd name="T18" fmla="*/ 47 w 47"/>
                  <a:gd name="T19" fmla="*/ 65 h 107"/>
                  <a:gd name="T20" fmla="*/ 47 w 47"/>
                  <a:gd name="T21" fmla="*/ 83 h 107"/>
                  <a:gd name="T22" fmla="*/ 47 w 47"/>
                  <a:gd name="T23" fmla="*/ 83 h 107"/>
                  <a:gd name="T24" fmla="*/ 40 w 47"/>
                  <a:gd name="T25" fmla="*/ 100 h 107"/>
                  <a:gd name="T26" fmla="*/ 23 w 47"/>
                  <a:gd name="T27" fmla="*/ 107 h 107"/>
                  <a:gd name="T28" fmla="*/ 6 w 47"/>
                  <a:gd name="T29" fmla="*/ 99 h 107"/>
                  <a:gd name="T30" fmla="*/ 0 w 47"/>
                  <a:gd name="T31" fmla="*/ 82 h 107"/>
                  <a:gd name="T32" fmla="*/ 0 w 47"/>
                  <a:gd name="T33" fmla="*/ 25 h 107"/>
                  <a:gd name="T34" fmla="*/ 3 w 47"/>
                  <a:gd name="T35" fmla="*/ 11 h 107"/>
                  <a:gd name="T36" fmla="*/ 14 w 47"/>
                  <a:gd name="T37" fmla="*/ 2 h 107"/>
                  <a:gd name="T38" fmla="*/ 23 w 47"/>
                  <a:gd name="T39" fmla="*/ 0 h 107"/>
                  <a:gd name="T40" fmla="*/ 41 w 47"/>
                  <a:gd name="T41" fmla="*/ 7 h 107"/>
                  <a:gd name="T42" fmla="*/ 47 w 47"/>
                  <a:gd name="T43" fmla="*/ 25 h 107"/>
                  <a:gd name="T44" fmla="*/ 47 w 47"/>
                  <a:gd name="T45" fmla="*/ 27 h 107"/>
                  <a:gd name="T46" fmla="*/ 31 w 47"/>
                  <a:gd name="T47" fmla="*/ 27 h 107"/>
                  <a:gd name="T48" fmla="*/ 15 w 47"/>
                  <a:gd name="T49" fmla="*/ 81 h 107"/>
                  <a:gd name="T50" fmla="*/ 17 w 47"/>
                  <a:gd name="T51" fmla="*/ 88 h 107"/>
                  <a:gd name="T52" fmla="*/ 23 w 47"/>
                  <a:gd name="T53" fmla="*/ 91 h 107"/>
                  <a:gd name="T54" fmla="*/ 29 w 47"/>
                  <a:gd name="T55" fmla="*/ 88 h 107"/>
                  <a:gd name="T56" fmla="*/ 31 w 47"/>
                  <a:gd name="T57" fmla="*/ 81 h 107"/>
                  <a:gd name="T58" fmla="*/ 31 w 47"/>
                  <a:gd name="T59" fmla="*/ 62 h 107"/>
                  <a:gd name="T60" fmla="*/ 27 w 47"/>
                  <a:gd name="T61" fmla="*/ 55 h 107"/>
                  <a:gd name="T62" fmla="*/ 23 w 47"/>
                  <a:gd name="T63" fmla="*/ 53 h 107"/>
                  <a:gd name="T64" fmla="*/ 17 w 47"/>
                  <a:gd name="T65" fmla="*/ 56 h 107"/>
                  <a:gd name="T66" fmla="*/ 15 w 47"/>
                  <a:gd name="T67" fmla="*/ 62 h 107"/>
                  <a:gd name="T68" fmla="*/ 15 w 47"/>
                  <a:gd name="T69" fmla="*/ 8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" h="107">
                    <a:moveTo>
                      <a:pt x="31" y="27"/>
                    </a:move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2"/>
                      <a:pt x="30" y="20"/>
                      <a:pt x="29" y="18"/>
                    </a:cubicBezTo>
                    <a:cubicBezTo>
                      <a:pt x="27" y="16"/>
                      <a:pt x="25" y="15"/>
                      <a:pt x="23" y="15"/>
                    </a:cubicBezTo>
                    <a:cubicBezTo>
                      <a:pt x="20" y="15"/>
                      <a:pt x="18" y="16"/>
                      <a:pt x="17" y="18"/>
                    </a:cubicBezTo>
                    <a:cubicBezTo>
                      <a:pt x="16" y="20"/>
                      <a:pt x="15" y="22"/>
                      <a:pt x="15" y="24"/>
                    </a:cubicBezTo>
                    <a:cubicBezTo>
                      <a:pt x="15" y="45"/>
                      <a:pt x="15" y="45"/>
                      <a:pt x="15" y="45"/>
                    </a:cubicBezTo>
                    <a:cubicBezTo>
                      <a:pt x="19" y="42"/>
                      <a:pt x="23" y="40"/>
                      <a:pt x="27" y="40"/>
                    </a:cubicBezTo>
                    <a:cubicBezTo>
                      <a:pt x="34" y="40"/>
                      <a:pt x="39" y="43"/>
                      <a:pt x="43" y="48"/>
                    </a:cubicBezTo>
                    <a:cubicBezTo>
                      <a:pt x="46" y="52"/>
                      <a:pt x="47" y="58"/>
                      <a:pt x="47" y="65"/>
                    </a:cubicBezTo>
                    <a:cubicBezTo>
                      <a:pt x="47" y="83"/>
                      <a:pt x="47" y="83"/>
                      <a:pt x="47" y="83"/>
                    </a:cubicBezTo>
                    <a:cubicBezTo>
                      <a:pt x="47" y="83"/>
                      <a:pt x="47" y="83"/>
                      <a:pt x="47" y="83"/>
                    </a:cubicBezTo>
                    <a:cubicBezTo>
                      <a:pt x="47" y="90"/>
                      <a:pt x="44" y="95"/>
                      <a:pt x="40" y="100"/>
                    </a:cubicBezTo>
                    <a:cubicBezTo>
                      <a:pt x="35" y="104"/>
                      <a:pt x="30" y="107"/>
                      <a:pt x="23" y="107"/>
                    </a:cubicBezTo>
                    <a:cubicBezTo>
                      <a:pt x="16" y="107"/>
                      <a:pt x="11" y="104"/>
                      <a:pt x="6" y="99"/>
                    </a:cubicBezTo>
                    <a:cubicBezTo>
                      <a:pt x="2" y="94"/>
                      <a:pt x="0" y="89"/>
                      <a:pt x="0" y="8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0"/>
                      <a:pt x="1" y="15"/>
                      <a:pt x="3" y="11"/>
                    </a:cubicBezTo>
                    <a:cubicBezTo>
                      <a:pt x="6" y="7"/>
                      <a:pt x="9" y="4"/>
                      <a:pt x="14" y="2"/>
                    </a:cubicBezTo>
                    <a:cubicBezTo>
                      <a:pt x="17" y="0"/>
                      <a:pt x="20" y="0"/>
                      <a:pt x="23" y="0"/>
                    </a:cubicBezTo>
                    <a:cubicBezTo>
                      <a:pt x="30" y="0"/>
                      <a:pt x="36" y="2"/>
                      <a:pt x="41" y="7"/>
                    </a:cubicBezTo>
                    <a:cubicBezTo>
                      <a:pt x="45" y="12"/>
                      <a:pt x="47" y="18"/>
                      <a:pt x="47" y="25"/>
                    </a:cubicBezTo>
                    <a:cubicBezTo>
                      <a:pt x="47" y="27"/>
                      <a:pt x="47" y="27"/>
                      <a:pt x="47" y="27"/>
                    </a:cubicBezTo>
                    <a:lnTo>
                      <a:pt x="31" y="27"/>
                    </a:lnTo>
                    <a:close/>
                    <a:moveTo>
                      <a:pt x="15" y="81"/>
                    </a:moveTo>
                    <a:cubicBezTo>
                      <a:pt x="15" y="84"/>
                      <a:pt x="16" y="86"/>
                      <a:pt x="17" y="88"/>
                    </a:cubicBezTo>
                    <a:cubicBezTo>
                      <a:pt x="18" y="90"/>
                      <a:pt x="20" y="91"/>
                      <a:pt x="23" y="91"/>
                    </a:cubicBezTo>
                    <a:cubicBezTo>
                      <a:pt x="25" y="91"/>
                      <a:pt x="27" y="90"/>
                      <a:pt x="29" y="88"/>
                    </a:cubicBezTo>
                    <a:cubicBezTo>
                      <a:pt x="30" y="86"/>
                      <a:pt x="31" y="84"/>
                      <a:pt x="31" y="81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59"/>
                      <a:pt x="30" y="57"/>
                      <a:pt x="27" y="55"/>
                    </a:cubicBezTo>
                    <a:cubicBezTo>
                      <a:pt x="26" y="54"/>
                      <a:pt x="25" y="53"/>
                      <a:pt x="23" y="53"/>
                    </a:cubicBezTo>
                    <a:cubicBezTo>
                      <a:pt x="20" y="53"/>
                      <a:pt x="18" y="54"/>
                      <a:pt x="17" y="56"/>
                    </a:cubicBezTo>
                    <a:cubicBezTo>
                      <a:pt x="16" y="58"/>
                      <a:pt x="15" y="60"/>
                      <a:pt x="15" y="62"/>
                    </a:cubicBezTo>
                    <a:lnTo>
                      <a:pt x="15" y="8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2331" tIns="36166" rIns="72331" bIns="36166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grpSp>
            <p:nvGrpSpPr>
              <p:cNvPr id="18" name="组合 125"/>
              <p:cNvGrpSpPr/>
              <p:nvPr/>
            </p:nvGrpSpPr>
            <p:grpSpPr>
              <a:xfrm>
                <a:off x="2896243" y="2886070"/>
                <a:ext cx="533551" cy="454047"/>
                <a:chOff x="5933005" y="2830391"/>
                <a:chExt cx="500408" cy="425843"/>
              </a:xfrm>
              <a:solidFill>
                <a:srgbClr val="C00000"/>
              </a:solidFill>
            </p:grpSpPr>
            <p:sp>
              <p:nvSpPr>
                <p:cNvPr id="127" name="Freeform 16"/>
                <p:cNvSpPr>
                  <a:spLocks noEditPoints="1"/>
                </p:cNvSpPr>
                <p:nvPr/>
              </p:nvSpPr>
              <p:spPr bwMode="auto">
                <a:xfrm>
                  <a:off x="5933005" y="2830391"/>
                  <a:ext cx="467486" cy="425843"/>
                </a:xfrm>
                <a:custGeom>
                  <a:avLst/>
                  <a:gdLst>
                    <a:gd name="T0" fmla="*/ 499 w 721"/>
                    <a:gd name="T1" fmla="*/ 196 h 657"/>
                    <a:gd name="T2" fmla="*/ 637 w 721"/>
                    <a:gd name="T3" fmla="*/ 322 h 657"/>
                    <a:gd name="T4" fmla="*/ 646 w 721"/>
                    <a:gd name="T5" fmla="*/ 329 h 657"/>
                    <a:gd name="T6" fmla="*/ 672 w 721"/>
                    <a:gd name="T7" fmla="*/ 353 h 657"/>
                    <a:gd name="T8" fmla="*/ 686 w 721"/>
                    <a:gd name="T9" fmla="*/ 367 h 657"/>
                    <a:gd name="T10" fmla="*/ 669 w 721"/>
                    <a:gd name="T11" fmla="*/ 472 h 657"/>
                    <a:gd name="T12" fmla="*/ 611 w 721"/>
                    <a:gd name="T13" fmla="*/ 550 h 657"/>
                    <a:gd name="T14" fmla="*/ 539 w 721"/>
                    <a:gd name="T15" fmla="*/ 598 h 657"/>
                    <a:gd name="T16" fmla="*/ 439 w 721"/>
                    <a:gd name="T17" fmla="*/ 633 h 657"/>
                    <a:gd name="T18" fmla="*/ 433 w 721"/>
                    <a:gd name="T19" fmla="*/ 629 h 657"/>
                    <a:gd name="T20" fmla="*/ 449 w 721"/>
                    <a:gd name="T21" fmla="*/ 594 h 657"/>
                    <a:gd name="T22" fmla="*/ 481 w 721"/>
                    <a:gd name="T23" fmla="*/ 606 h 657"/>
                    <a:gd name="T24" fmla="*/ 501 w 721"/>
                    <a:gd name="T25" fmla="*/ 591 h 657"/>
                    <a:gd name="T26" fmla="*/ 501 w 721"/>
                    <a:gd name="T27" fmla="*/ 577 h 657"/>
                    <a:gd name="T28" fmla="*/ 452 w 721"/>
                    <a:gd name="T29" fmla="*/ 538 h 657"/>
                    <a:gd name="T30" fmla="*/ 449 w 721"/>
                    <a:gd name="T31" fmla="*/ 511 h 657"/>
                    <a:gd name="T32" fmla="*/ 475 w 721"/>
                    <a:gd name="T33" fmla="*/ 508 h 657"/>
                    <a:gd name="T34" fmla="*/ 530 w 721"/>
                    <a:gd name="T35" fmla="*/ 551 h 657"/>
                    <a:gd name="T36" fmla="*/ 567 w 721"/>
                    <a:gd name="T37" fmla="*/ 557 h 657"/>
                    <a:gd name="T38" fmla="*/ 572 w 721"/>
                    <a:gd name="T39" fmla="*/ 549 h 657"/>
                    <a:gd name="T40" fmla="*/ 570 w 721"/>
                    <a:gd name="T41" fmla="*/ 532 h 657"/>
                    <a:gd name="T42" fmla="*/ 506 w 721"/>
                    <a:gd name="T43" fmla="*/ 481 h 657"/>
                    <a:gd name="T44" fmla="*/ 503 w 721"/>
                    <a:gd name="T45" fmla="*/ 455 h 657"/>
                    <a:gd name="T46" fmla="*/ 529 w 721"/>
                    <a:gd name="T47" fmla="*/ 451 h 657"/>
                    <a:gd name="T48" fmla="*/ 596 w 721"/>
                    <a:gd name="T49" fmla="*/ 504 h 657"/>
                    <a:gd name="T50" fmla="*/ 598 w 721"/>
                    <a:gd name="T51" fmla="*/ 505 h 657"/>
                    <a:gd name="T52" fmla="*/ 620 w 721"/>
                    <a:gd name="T53" fmla="*/ 467 h 657"/>
                    <a:gd name="T54" fmla="*/ 549 w 721"/>
                    <a:gd name="T55" fmla="*/ 414 h 657"/>
                    <a:gd name="T56" fmla="*/ 546 w 721"/>
                    <a:gd name="T57" fmla="*/ 388 h 657"/>
                    <a:gd name="T58" fmla="*/ 572 w 721"/>
                    <a:gd name="T59" fmla="*/ 384 h 657"/>
                    <a:gd name="T60" fmla="*/ 642 w 721"/>
                    <a:gd name="T61" fmla="*/ 437 h 657"/>
                    <a:gd name="T62" fmla="*/ 663 w 721"/>
                    <a:gd name="T63" fmla="*/ 429 h 657"/>
                    <a:gd name="T64" fmla="*/ 659 w 721"/>
                    <a:gd name="T65" fmla="*/ 394 h 657"/>
                    <a:gd name="T66" fmla="*/ 645 w 721"/>
                    <a:gd name="T67" fmla="*/ 379 h 657"/>
                    <a:gd name="T68" fmla="*/ 457 w 721"/>
                    <a:gd name="T69" fmla="*/ 209 h 657"/>
                    <a:gd name="T70" fmla="*/ 462 w 721"/>
                    <a:gd name="T71" fmla="*/ 198 h 657"/>
                    <a:gd name="T72" fmla="*/ 496 w 721"/>
                    <a:gd name="T73" fmla="*/ 196 h 657"/>
                    <a:gd name="T74" fmla="*/ 499 w 721"/>
                    <a:gd name="T75" fmla="*/ 196 h 657"/>
                    <a:gd name="T76" fmla="*/ 86 w 721"/>
                    <a:gd name="T77" fmla="*/ 355 h 657"/>
                    <a:gd name="T78" fmla="*/ 59 w 721"/>
                    <a:gd name="T79" fmla="*/ 262 h 657"/>
                    <a:gd name="T80" fmla="*/ 35 w 721"/>
                    <a:gd name="T81" fmla="*/ 239 h 657"/>
                    <a:gd name="T82" fmla="*/ 0 w 721"/>
                    <a:gd name="T83" fmla="*/ 176 h 657"/>
                    <a:gd name="T84" fmla="*/ 16 w 721"/>
                    <a:gd name="T85" fmla="*/ 135 h 657"/>
                    <a:gd name="T86" fmla="*/ 116 w 721"/>
                    <a:gd name="T87" fmla="*/ 27 h 657"/>
                    <a:gd name="T88" fmla="*/ 199 w 721"/>
                    <a:gd name="T89" fmla="*/ 20 h 657"/>
                    <a:gd name="T90" fmla="*/ 242 w 721"/>
                    <a:gd name="T91" fmla="*/ 46 h 657"/>
                    <a:gd name="T92" fmla="*/ 254 w 721"/>
                    <a:gd name="T93" fmla="*/ 50 h 657"/>
                    <a:gd name="T94" fmla="*/ 350 w 721"/>
                    <a:gd name="T95" fmla="*/ 33 h 657"/>
                    <a:gd name="T96" fmla="*/ 284 w 721"/>
                    <a:gd name="T97" fmla="*/ 82 h 657"/>
                    <a:gd name="T98" fmla="*/ 260 w 721"/>
                    <a:gd name="T99" fmla="*/ 87 h 657"/>
                    <a:gd name="T100" fmla="*/ 195 w 721"/>
                    <a:gd name="T101" fmla="*/ 64 h 657"/>
                    <a:gd name="T102" fmla="*/ 176 w 721"/>
                    <a:gd name="T103" fmla="*/ 50 h 657"/>
                    <a:gd name="T104" fmla="*/ 144 w 721"/>
                    <a:gd name="T105" fmla="*/ 53 h 657"/>
                    <a:gd name="T106" fmla="*/ 44 w 721"/>
                    <a:gd name="T107" fmla="*/ 161 h 657"/>
                    <a:gd name="T108" fmla="*/ 44 w 721"/>
                    <a:gd name="T109" fmla="*/ 193 h 657"/>
                    <a:gd name="T110" fmla="*/ 69 w 721"/>
                    <a:gd name="T111" fmla="*/ 220 h 657"/>
                    <a:gd name="T112" fmla="*/ 97 w 721"/>
                    <a:gd name="T113" fmla="*/ 257 h 657"/>
                    <a:gd name="T114" fmla="*/ 115 w 721"/>
                    <a:gd name="T115" fmla="*/ 330 h 657"/>
                    <a:gd name="T116" fmla="*/ 86 w 721"/>
                    <a:gd name="T117" fmla="*/ 355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721" h="657">
                      <a:moveTo>
                        <a:pt x="499" y="196"/>
                      </a:moveTo>
                      <a:cubicBezTo>
                        <a:pt x="545" y="237"/>
                        <a:pt x="592" y="279"/>
                        <a:pt x="637" y="322"/>
                      </a:cubicBezTo>
                      <a:cubicBezTo>
                        <a:pt x="640" y="325"/>
                        <a:pt x="643" y="327"/>
                        <a:pt x="646" y="329"/>
                      </a:cubicBezTo>
                      <a:cubicBezTo>
                        <a:pt x="672" y="353"/>
                        <a:pt x="672" y="353"/>
                        <a:pt x="672" y="353"/>
                      </a:cubicBezTo>
                      <a:cubicBezTo>
                        <a:pt x="686" y="367"/>
                        <a:pt x="686" y="367"/>
                        <a:pt x="686" y="367"/>
                      </a:cubicBezTo>
                      <a:cubicBezTo>
                        <a:pt x="721" y="403"/>
                        <a:pt x="707" y="456"/>
                        <a:pt x="669" y="472"/>
                      </a:cubicBezTo>
                      <a:cubicBezTo>
                        <a:pt x="685" y="513"/>
                        <a:pt x="652" y="552"/>
                        <a:pt x="611" y="550"/>
                      </a:cubicBezTo>
                      <a:cubicBezTo>
                        <a:pt x="606" y="584"/>
                        <a:pt x="574" y="607"/>
                        <a:pt x="539" y="598"/>
                      </a:cubicBezTo>
                      <a:cubicBezTo>
                        <a:pt x="529" y="641"/>
                        <a:pt x="479" y="657"/>
                        <a:pt x="439" y="633"/>
                      </a:cubicBezTo>
                      <a:cubicBezTo>
                        <a:pt x="433" y="629"/>
                        <a:pt x="433" y="629"/>
                        <a:pt x="433" y="629"/>
                      </a:cubicBezTo>
                      <a:cubicBezTo>
                        <a:pt x="441" y="619"/>
                        <a:pt x="446" y="607"/>
                        <a:pt x="449" y="594"/>
                      </a:cubicBezTo>
                      <a:cubicBezTo>
                        <a:pt x="460" y="601"/>
                        <a:pt x="468" y="607"/>
                        <a:pt x="481" y="606"/>
                      </a:cubicBezTo>
                      <a:cubicBezTo>
                        <a:pt x="490" y="605"/>
                        <a:pt x="499" y="600"/>
                        <a:pt x="501" y="591"/>
                      </a:cubicBezTo>
                      <a:cubicBezTo>
                        <a:pt x="502" y="587"/>
                        <a:pt x="502" y="583"/>
                        <a:pt x="501" y="577"/>
                      </a:cubicBezTo>
                      <a:cubicBezTo>
                        <a:pt x="452" y="538"/>
                        <a:pt x="452" y="538"/>
                        <a:pt x="452" y="538"/>
                      </a:cubicBezTo>
                      <a:cubicBezTo>
                        <a:pt x="444" y="531"/>
                        <a:pt x="442" y="519"/>
                        <a:pt x="449" y="511"/>
                      </a:cubicBezTo>
                      <a:cubicBezTo>
                        <a:pt x="455" y="503"/>
                        <a:pt x="467" y="502"/>
                        <a:pt x="475" y="508"/>
                      </a:cubicBezTo>
                      <a:cubicBezTo>
                        <a:pt x="530" y="551"/>
                        <a:pt x="530" y="551"/>
                        <a:pt x="530" y="551"/>
                      </a:cubicBezTo>
                      <a:cubicBezTo>
                        <a:pt x="543" y="562"/>
                        <a:pt x="556" y="566"/>
                        <a:pt x="567" y="557"/>
                      </a:cubicBezTo>
                      <a:cubicBezTo>
                        <a:pt x="569" y="555"/>
                        <a:pt x="571" y="552"/>
                        <a:pt x="572" y="549"/>
                      </a:cubicBezTo>
                      <a:cubicBezTo>
                        <a:pt x="574" y="544"/>
                        <a:pt x="576" y="536"/>
                        <a:pt x="570" y="532"/>
                      </a:cubicBezTo>
                      <a:cubicBezTo>
                        <a:pt x="506" y="481"/>
                        <a:pt x="506" y="481"/>
                        <a:pt x="506" y="481"/>
                      </a:cubicBezTo>
                      <a:cubicBezTo>
                        <a:pt x="498" y="475"/>
                        <a:pt x="496" y="463"/>
                        <a:pt x="503" y="455"/>
                      </a:cubicBezTo>
                      <a:cubicBezTo>
                        <a:pt x="509" y="446"/>
                        <a:pt x="521" y="445"/>
                        <a:pt x="529" y="451"/>
                      </a:cubicBezTo>
                      <a:cubicBezTo>
                        <a:pt x="596" y="504"/>
                        <a:pt x="596" y="504"/>
                        <a:pt x="596" y="504"/>
                      </a:cubicBezTo>
                      <a:cubicBezTo>
                        <a:pt x="597" y="504"/>
                        <a:pt x="597" y="505"/>
                        <a:pt x="598" y="505"/>
                      </a:cubicBezTo>
                      <a:cubicBezTo>
                        <a:pt x="620" y="525"/>
                        <a:pt x="656" y="496"/>
                        <a:pt x="620" y="467"/>
                      </a:cubicBezTo>
                      <a:cubicBezTo>
                        <a:pt x="549" y="414"/>
                        <a:pt x="549" y="414"/>
                        <a:pt x="549" y="414"/>
                      </a:cubicBezTo>
                      <a:cubicBezTo>
                        <a:pt x="541" y="408"/>
                        <a:pt x="539" y="396"/>
                        <a:pt x="546" y="388"/>
                      </a:cubicBezTo>
                      <a:cubicBezTo>
                        <a:pt x="552" y="379"/>
                        <a:pt x="564" y="378"/>
                        <a:pt x="572" y="384"/>
                      </a:cubicBezTo>
                      <a:cubicBezTo>
                        <a:pt x="642" y="437"/>
                        <a:pt x="642" y="437"/>
                        <a:pt x="642" y="437"/>
                      </a:cubicBezTo>
                      <a:cubicBezTo>
                        <a:pt x="649" y="441"/>
                        <a:pt x="659" y="436"/>
                        <a:pt x="663" y="429"/>
                      </a:cubicBezTo>
                      <a:cubicBezTo>
                        <a:pt x="671" y="419"/>
                        <a:pt x="670" y="405"/>
                        <a:pt x="659" y="394"/>
                      </a:cubicBezTo>
                      <a:cubicBezTo>
                        <a:pt x="645" y="379"/>
                        <a:pt x="645" y="379"/>
                        <a:pt x="645" y="379"/>
                      </a:cubicBezTo>
                      <a:cubicBezTo>
                        <a:pt x="457" y="209"/>
                        <a:pt x="457" y="209"/>
                        <a:pt x="457" y="209"/>
                      </a:cubicBezTo>
                      <a:cubicBezTo>
                        <a:pt x="453" y="205"/>
                        <a:pt x="456" y="198"/>
                        <a:pt x="462" y="198"/>
                      </a:cubicBezTo>
                      <a:cubicBezTo>
                        <a:pt x="473" y="198"/>
                        <a:pt x="485" y="198"/>
                        <a:pt x="496" y="196"/>
                      </a:cubicBezTo>
                      <a:cubicBezTo>
                        <a:pt x="497" y="196"/>
                        <a:pt x="498" y="196"/>
                        <a:pt x="499" y="196"/>
                      </a:cubicBezTo>
                      <a:close/>
                      <a:moveTo>
                        <a:pt x="86" y="355"/>
                      </a:moveTo>
                      <a:cubicBezTo>
                        <a:pt x="66" y="330"/>
                        <a:pt x="64" y="295"/>
                        <a:pt x="59" y="262"/>
                      </a:cubicBezTo>
                      <a:cubicBezTo>
                        <a:pt x="35" y="239"/>
                        <a:pt x="35" y="239"/>
                        <a:pt x="35" y="239"/>
                      </a:cubicBezTo>
                      <a:cubicBezTo>
                        <a:pt x="17" y="219"/>
                        <a:pt x="0" y="205"/>
                        <a:pt x="0" y="176"/>
                      </a:cubicBezTo>
                      <a:cubicBezTo>
                        <a:pt x="0" y="161"/>
                        <a:pt x="6" y="147"/>
                        <a:pt x="16" y="135"/>
                      </a:cubicBezTo>
                      <a:cubicBezTo>
                        <a:pt x="116" y="27"/>
                        <a:pt x="116" y="27"/>
                        <a:pt x="116" y="27"/>
                      </a:cubicBezTo>
                      <a:cubicBezTo>
                        <a:pt x="138" y="3"/>
                        <a:pt x="174" y="0"/>
                        <a:pt x="199" y="20"/>
                      </a:cubicBezTo>
                      <a:cubicBezTo>
                        <a:pt x="215" y="31"/>
                        <a:pt x="221" y="38"/>
                        <a:pt x="242" y="46"/>
                      </a:cubicBezTo>
                      <a:cubicBezTo>
                        <a:pt x="248" y="48"/>
                        <a:pt x="253" y="50"/>
                        <a:pt x="254" y="50"/>
                      </a:cubicBezTo>
                      <a:cubicBezTo>
                        <a:pt x="284" y="46"/>
                        <a:pt x="316" y="32"/>
                        <a:pt x="350" y="33"/>
                      </a:cubicBezTo>
                      <a:cubicBezTo>
                        <a:pt x="337" y="42"/>
                        <a:pt x="286" y="82"/>
                        <a:pt x="284" y="82"/>
                      </a:cubicBezTo>
                      <a:cubicBezTo>
                        <a:pt x="276" y="84"/>
                        <a:pt x="268" y="86"/>
                        <a:pt x="260" y="87"/>
                      </a:cubicBezTo>
                      <a:cubicBezTo>
                        <a:pt x="241" y="90"/>
                        <a:pt x="208" y="74"/>
                        <a:pt x="195" y="64"/>
                      </a:cubicBezTo>
                      <a:cubicBezTo>
                        <a:pt x="176" y="50"/>
                        <a:pt x="176" y="50"/>
                        <a:pt x="176" y="50"/>
                      </a:cubicBezTo>
                      <a:cubicBezTo>
                        <a:pt x="166" y="42"/>
                        <a:pt x="152" y="44"/>
                        <a:pt x="144" y="53"/>
                      </a:cubicBezTo>
                      <a:cubicBezTo>
                        <a:pt x="44" y="161"/>
                        <a:pt x="44" y="161"/>
                        <a:pt x="44" y="161"/>
                      </a:cubicBezTo>
                      <a:cubicBezTo>
                        <a:pt x="36" y="170"/>
                        <a:pt x="36" y="184"/>
                        <a:pt x="44" y="193"/>
                      </a:cubicBezTo>
                      <a:cubicBezTo>
                        <a:pt x="53" y="203"/>
                        <a:pt x="59" y="210"/>
                        <a:pt x="69" y="220"/>
                      </a:cubicBezTo>
                      <a:cubicBezTo>
                        <a:pt x="80" y="230"/>
                        <a:pt x="95" y="244"/>
                        <a:pt x="97" y="257"/>
                      </a:cubicBezTo>
                      <a:cubicBezTo>
                        <a:pt x="100" y="280"/>
                        <a:pt x="102" y="313"/>
                        <a:pt x="115" y="330"/>
                      </a:cubicBezTo>
                      <a:cubicBezTo>
                        <a:pt x="102" y="337"/>
                        <a:pt x="95" y="344"/>
                        <a:pt x="86" y="355"/>
                      </a:cubicBezTo>
                      <a:close/>
                    </a:path>
                  </a:pathLst>
                </a:custGeom>
                <a:solidFill>
                  <a:srgbClr val="8CC94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72331" tIns="36166" rIns="72331" bIns="3616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8" name="Freeform 17"/>
                <p:cNvSpPr>
                  <a:spLocks noEditPoints="1"/>
                </p:cNvSpPr>
                <p:nvPr/>
              </p:nvSpPr>
              <p:spPr bwMode="auto">
                <a:xfrm>
                  <a:off x="5986776" y="2830391"/>
                  <a:ext cx="446637" cy="413496"/>
                </a:xfrm>
                <a:custGeom>
                  <a:avLst/>
                  <a:gdLst>
                    <a:gd name="T0" fmla="*/ 319 w 689"/>
                    <a:gd name="T1" fmla="*/ 543 h 638"/>
                    <a:gd name="T2" fmla="*/ 262 w 689"/>
                    <a:gd name="T3" fmla="*/ 538 h 638"/>
                    <a:gd name="T4" fmla="*/ 258 w 689"/>
                    <a:gd name="T5" fmla="*/ 538 h 638"/>
                    <a:gd name="T6" fmla="*/ 257 w 689"/>
                    <a:gd name="T7" fmla="*/ 535 h 638"/>
                    <a:gd name="T8" fmla="*/ 241 w 689"/>
                    <a:gd name="T9" fmla="*/ 489 h 638"/>
                    <a:gd name="T10" fmla="*/ 241 w 689"/>
                    <a:gd name="T11" fmla="*/ 489 h 638"/>
                    <a:gd name="T12" fmla="*/ 185 w 689"/>
                    <a:gd name="T13" fmla="*/ 484 h 638"/>
                    <a:gd name="T14" fmla="*/ 181 w 689"/>
                    <a:gd name="T15" fmla="*/ 484 h 638"/>
                    <a:gd name="T16" fmla="*/ 180 w 689"/>
                    <a:gd name="T17" fmla="*/ 481 h 638"/>
                    <a:gd name="T18" fmla="*/ 164 w 689"/>
                    <a:gd name="T19" fmla="*/ 435 h 638"/>
                    <a:gd name="T20" fmla="*/ 164 w 689"/>
                    <a:gd name="T21" fmla="*/ 435 h 638"/>
                    <a:gd name="T22" fmla="*/ 117 w 689"/>
                    <a:gd name="T23" fmla="*/ 425 h 638"/>
                    <a:gd name="T24" fmla="*/ 113 w 689"/>
                    <a:gd name="T25" fmla="*/ 425 h 638"/>
                    <a:gd name="T26" fmla="*/ 113 w 689"/>
                    <a:gd name="T27" fmla="*/ 421 h 638"/>
                    <a:gd name="T28" fmla="*/ 100 w 689"/>
                    <a:gd name="T29" fmla="*/ 365 h 638"/>
                    <a:gd name="T30" fmla="*/ 100 w 689"/>
                    <a:gd name="T31" fmla="*/ 365 h 638"/>
                    <a:gd name="T32" fmla="*/ 32 w 689"/>
                    <a:gd name="T33" fmla="*/ 370 h 638"/>
                    <a:gd name="T34" fmla="*/ 18 w 689"/>
                    <a:gd name="T35" fmla="*/ 386 h 638"/>
                    <a:gd name="T36" fmla="*/ 23 w 689"/>
                    <a:gd name="T37" fmla="*/ 455 h 638"/>
                    <a:gd name="T38" fmla="*/ 23 w 689"/>
                    <a:gd name="T39" fmla="*/ 455 h 638"/>
                    <a:gd name="T40" fmla="*/ 66 w 689"/>
                    <a:gd name="T41" fmla="*/ 465 h 638"/>
                    <a:gd name="T42" fmla="*/ 70 w 689"/>
                    <a:gd name="T43" fmla="*/ 466 h 638"/>
                    <a:gd name="T44" fmla="*/ 69 w 689"/>
                    <a:gd name="T45" fmla="*/ 470 h 638"/>
                    <a:gd name="T46" fmla="*/ 76 w 689"/>
                    <a:gd name="T47" fmla="*/ 536 h 638"/>
                    <a:gd name="T48" fmla="*/ 76 w 689"/>
                    <a:gd name="T49" fmla="*/ 536 h 638"/>
                    <a:gd name="T50" fmla="*/ 142 w 689"/>
                    <a:gd name="T51" fmla="*/ 534 h 638"/>
                    <a:gd name="T52" fmla="*/ 145 w 689"/>
                    <a:gd name="T53" fmla="*/ 534 h 638"/>
                    <a:gd name="T54" fmla="*/ 147 w 689"/>
                    <a:gd name="T55" fmla="*/ 537 h 638"/>
                    <a:gd name="T56" fmla="*/ 164 w 689"/>
                    <a:gd name="T57" fmla="*/ 578 h 638"/>
                    <a:gd name="T58" fmla="*/ 164 w 689"/>
                    <a:gd name="T59" fmla="*/ 578 h 638"/>
                    <a:gd name="T60" fmla="*/ 230 w 689"/>
                    <a:gd name="T61" fmla="*/ 576 h 638"/>
                    <a:gd name="T62" fmla="*/ 233 w 689"/>
                    <a:gd name="T63" fmla="*/ 576 h 638"/>
                    <a:gd name="T64" fmla="*/ 235 w 689"/>
                    <a:gd name="T65" fmla="*/ 579 h 638"/>
                    <a:gd name="T66" fmla="*/ 252 w 689"/>
                    <a:gd name="T67" fmla="*/ 621 h 638"/>
                    <a:gd name="T68" fmla="*/ 320 w 689"/>
                    <a:gd name="T69" fmla="*/ 615 h 638"/>
                    <a:gd name="T70" fmla="*/ 324 w 689"/>
                    <a:gd name="T71" fmla="*/ 611 h 638"/>
                    <a:gd name="T72" fmla="*/ 319 w 689"/>
                    <a:gd name="T73" fmla="*/ 543 h 638"/>
                    <a:gd name="T74" fmla="*/ 449 w 689"/>
                    <a:gd name="T75" fmla="*/ 177 h 638"/>
                    <a:gd name="T76" fmla="*/ 576 w 689"/>
                    <a:gd name="T77" fmla="*/ 299 h 638"/>
                    <a:gd name="T78" fmla="*/ 597 w 689"/>
                    <a:gd name="T79" fmla="*/ 306 h 638"/>
                    <a:gd name="T80" fmla="*/ 616 w 689"/>
                    <a:gd name="T81" fmla="*/ 293 h 638"/>
                    <a:gd name="T82" fmla="*/ 636 w 689"/>
                    <a:gd name="T83" fmla="*/ 234 h 638"/>
                    <a:gd name="T84" fmla="*/ 649 w 689"/>
                    <a:gd name="T85" fmla="*/ 209 h 638"/>
                    <a:gd name="T86" fmla="*/ 671 w 689"/>
                    <a:gd name="T87" fmla="*/ 186 h 638"/>
                    <a:gd name="T88" fmla="*/ 672 w 689"/>
                    <a:gd name="T89" fmla="*/ 121 h 638"/>
                    <a:gd name="T90" fmla="*/ 580 w 689"/>
                    <a:gd name="T91" fmla="*/ 21 h 638"/>
                    <a:gd name="T92" fmla="*/ 515 w 689"/>
                    <a:gd name="T93" fmla="*/ 16 h 638"/>
                    <a:gd name="T94" fmla="*/ 493 w 689"/>
                    <a:gd name="T95" fmla="*/ 34 h 638"/>
                    <a:gd name="T96" fmla="*/ 457 w 689"/>
                    <a:gd name="T97" fmla="*/ 44 h 638"/>
                    <a:gd name="T98" fmla="*/ 390 w 689"/>
                    <a:gd name="T99" fmla="*/ 36 h 638"/>
                    <a:gd name="T100" fmla="*/ 274 w 689"/>
                    <a:gd name="T101" fmla="*/ 67 h 638"/>
                    <a:gd name="T102" fmla="*/ 139 w 689"/>
                    <a:gd name="T103" fmla="*/ 171 h 638"/>
                    <a:gd name="T104" fmla="*/ 203 w 689"/>
                    <a:gd name="T105" fmla="*/ 222 h 638"/>
                    <a:gd name="T106" fmla="*/ 301 w 689"/>
                    <a:gd name="T107" fmla="*/ 161 h 638"/>
                    <a:gd name="T108" fmla="*/ 346 w 689"/>
                    <a:gd name="T109" fmla="*/ 158 h 638"/>
                    <a:gd name="T110" fmla="*/ 408 w 689"/>
                    <a:gd name="T111" fmla="*/ 165 h 638"/>
                    <a:gd name="T112" fmla="*/ 449 w 689"/>
                    <a:gd name="T113" fmla="*/ 177 h 6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89" h="638">
                      <a:moveTo>
                        <a:pt x="319" y="543"/>
                      </a:moveTo>
                      <a:cubicBezTo>
                        <a:pt x="302" y="529"/>
                        <a:pt x="279" y="528"/>
                        <a:pt x="262" y="538"/>
                      </a:cubicBezTo>
                      <a:cubicBezTo>
                        <a:pt x="261" y="539"/>
                        <a:pt x="259" y="539"/>
                        <a:pt x="258" y="538"/>
                      </a:cubicBezTo>
                      <a:cubicBezTo>
                        <a:pt x="257" y="537"/>
                        <a:pt x="257" y="536"/>
                        <a:pt x="257" y="535"/>
                      </a:cubicBezTo>
                      <a:cubicBezTo>
                        <a:pt x="260" y="518"/>
                        <a:pt x="255" y="500"/>
                        <a:pt x="241" y="489"/>
                      </a:cubicBezTo>
                      <a:cubicBezTo>
                        <a:pt x="241" y="489"/>
                        <a:pt x="241" y="489"/>
                        <a:pt x="241" y="489"/>
                      </a:cubicBezTo>
                      <a:cubicBezTo>
                        <a:pt x="225" y="475"/>
                        <a:pt x="202" y="473"/>
                        <a:pt x="185" y="484"/>
                      </a:cubicBezTo>
                      <a:cubicBezTo>
                        <a:pt x="183" y="485"/>
                        <a:pt x="182" y="484"/>
                        <a:pt x="181" y="484"/>
                      </a:cubicBezTo>
                      <a:cubicBezTo>
                        <a:pt x="180" y="483"/>
                        <a:pt x="180" y="482"/>
                        <a:pt x="180" y="481"/>
                      </a:cubicBezTo>
                      <a:cubicBezTo>
                        <a:pt x="183" y="464"/>
                        <a:pt x="177" y="446"/>
                        <a:pt x="164" y="435"/>
                      </a:cubicBezTo>
                      <a:cubicBezTo>
                        <a:pt x="164" y="435"/>
                        <a:pt x="164" y="435"/>
                        <a:pt x="164" y="435"/>
                      </a:cubicBezTo>
                      <a:cubicBezTo>
                        <a:pt x="150" y="423"/>
                        <a:pt x="132" y="420"/>
                        <a:pt x="117" y="425"/>
                      </a:cubicBezTo>
                      <a:cubicBezTo>
                        <a:pt x="115" y="426"/>
                        <a:pt x="114" y="425"/>
                        <a:pt x="113" y="425"/>
                      </a:cubicBezTo>
                      <a:cubicBezTo>
                        <a:pt x="112" y="424"/>
                        <a:pt x="112" y="422"/>
                        <a:pt x="113" y="421"/>
                      </a:cubicBezTo>
                      <a:cubicBezTo>
                        <a:pt x="121" y="402"/>
                        <a:pt x="116" y="379"/>
                        <a:pt x="100" y="365"/>
                      </a:cubicBezTo>
                      <a:cubicBezTo>
                        <a:pt x="100" y="365"/>
                        <a:pt x="100" y="365"/>
                        <a:pt x="100" y="365"/>
                      </a:cubicBezTo>
                      <a:cubicBezTo>
                        <a:pt x="80" y="347"/>
                        <a:pt x="49" y="350"/>
                        <a:pt x="32" y="370"/>
                      </a:cubicBezTo>
                      <a:cubicBezTo>
                        <a:pt x="18" y="386"/>
                        <a:pt x="18" y="386"/>
                        <a:pt x="18" y="386"/>
                      </a:cubicBezTo>
                      <a:cubicBezTo>
                        <a:pt x="0" y="406"/>
                        <a:pt x="2" y="437"/>
                        <a:pt x="23" y="455"/>
                      </a:cubicBezTo>
                      <a:cubicBezTo>
                        <a:pt x="23" y="455"/>
                        <a:pt x="23" y="455"/>
                        <a:pt x="23" y="455"/>
                      </a:cubicBezTo>
                      <a:cubicBezTo>
                        <a:pt x="35" y="465"/>
                        <a:pt x="51" y="469"/>
                        <a:pt x="66" y="465"/>
                      </a:cubicBezTo>
                      <a:cubicBezTo>
                        <a:pt x="68" y="465"/>
                        <a:pt x="69" y="465"/>
                        <a:pt x="70" y="466"/>
                      </a:cubicBezTo>
                      <a:cubicBezTo>
                        <a:pt x="70" y="467"/>
                        <a:pt x="70" y="469"/>
                        <a:pt x="69" y="470"/>
                      </a:cubicBezTo>
                      <a:cubicBezTo>
                        <a:pt x="54" y="490"/>
                        <a:pt x="57" y="519"/>
                        <a:pt x="76" y="536"/>
                      </a:cubicBezTo>
                      <a:cubicBezTo>
                        <a:pt x="76" y="536"/>
                        <a:pt x="76" y="536"/>
                        <a:pt x="76" y="536"/>
                      </a:cubicBezTo>
                      <a:cubicBezTo>
                        <a:pt x="95" y="553"/>
                        <a:pt x="124" y="552"/>
                        <a:pt x="142" y="534"/>
                      </a:cubicBezTo>
                      <a:cubicBezTo>
                        <a:pt x="143" y="533"/>
                        <a:pt x="144" y="533"/>
                        <a:pt x="145" y="534"/>
                      </a:cubicBezTo>
                      <a:cubicBezTo>
                        <a:pt x="147" y="534"/>
                        <a:pt x="147" y="535"/>
                        <a:pt x="147" y="537"/>
                      </a:cubicBezTo>
                      <a:cubicBezTo>
                        <a:pt x="146" y="552"/>
                        <a:pt x="151" y="568"/>
                        <a:pt x="164" y="578"/>
                      </a:cubicBezTo>
                      <a:cubicBezTo>
                        <a:pt x="164" y="578"/>
                        <a:pt x="164" y="578"/>
                        <a:pt x="164" y="578"/>
                      </a:cubicBezTo>
                      <a:cubicBezTo>
                        <a:pt x="183" y="595"/>
                        <a:pt x="212" y="594"/>
                        <a:pt x="230" y="576"/>
                      </a:cubicBezTo>
                      <a:cubicBezTo>
                        <a:pt x="231" y="575"/>
                        <a:pt x="232" y="575"/>
                        <a:pt x="233" y="576"/>
                      </a:cubicBezTo>
                      <a:cubicBezTo>
                        <a:pt x="234" y="576"/>
                        <a:pt x="235" y="577"/>
                        <a:pt x="235" y="579"/>
                      </a:cubicBezTo>
                      <a:cubicBezTo>
                        <a:pt x="233" y="594"/>
                        <a:pt x="239" y="610"/>
                        <a:pt x="252" y="621"/>
                      </a:cubicBezTo>
                      <a:cubicBezTo>
                        <a:pt x="272" y="638"/>
                        <a:pt x="303" y="636"/>
                        <a:pt x="320" y="615"/>
                      </a:cubicBezTo>
                      <a:cubicBezTo>
                        <a:pt x="324" y="611"/>
                        <a:pt x="324" y="611"/>
                        <a:pt x="324" y="611"/>
                      </a:cubicBezTo>
                      <a:cubicBezTo>
                        <a:pt x="341" y="591"/>
                        <a:pt x="339" y="560"/>
                        <a:pt x="319" y="543"/>
                      </a:cubicBezTo>
                      <a:close/>
                      <a:moveTo>
                        <a:pt x="449" y="177"/>
                      </a:moveTo>
                      <a:cubicBezTo>
                        <a:pt x="489" y="216"/>
                        <a:pt x="535" y="260"/>
                        <a:pt x="576" y="299"/>
                      </a:cubicBezTo>
                      <a:cubicBezTo>
                        <a:pt x="582" y="305"/>
                        <a:pt x="589" y="307"/>
                        <a:pt x="597" y="306"/>
                      </a:cubicBezTo>
                      <a:cubicBezTo>
                        <a:pt x="605" y="305"/>
                        <a:pt x="612" y="300"/>
                        <a:pt x="616" y="293"/>
                      </a:cubicBezTo>
                      <a:cubicBezTo>
                        <a:pt x="626" y="275"/>
                        <a:pt x="632" y="256"/>
                        <a:pt x="636" y="234"/>
                      </a:cubicBezTo>
                      <a:cubicBezTo>
                        <a:pt x="638" y="224"/>
                        <a:pt x="642" y="216"/>
                        <a:pt x="649" y="209"/>
                      </a:cubicBezTo>
                      <a:cubicBezTo>
                        <a:pt x="671" y="186"/>
                        <a:pt x="671" y="186"/>
                        <a:pt x="671" y="186"/>
                      </a:cubicBezTo>
                      <a:cubicBezTo>
                        <a:pt x="688" y="168"/>
                        <a:pt x="689" y="139"/>
                        <a:pt x="672" y="121"/>
                      </a:cubicBezTo>
                      <a:cubicBezTo>
                        <a:pt x="580" y="21"/>
                        <a:pt x="580" y="21"/>
                        <a:pt x="580" y="21"/>
                      </a:cubicBezTo>
                      <a:cubicBezTo>
                        <a:pt x="563" y="3"/>
                        <a:pt x="534" y="0"/>
                        <a:pt x="515" y="16"/>
                      </a:cubicBezTo>
                      <a:cubicBezTo>
                        <a:pt x="493" y="34"/>
                        <a:pt x="493" y="34"/>
                        <a:pt x="493" y="34"/>
                      </a:cubicBezTo>
                      <a:cubicBezTo>
                        <a:pt x="483" y="42"/>
                        <a:pt x="471" y="45"/>
                        <a:pt x="457" y="44"/>
                      </a:cubicBezTo>
                      <a:cubicBezTo>
                        <a:pt x="435" y="41"/>
                        <a:pt x="412" y="38"/>
                        <a:pt x="390" y="36"/>
                      </a:cubicBezTo>
                      <a:cubicBezTo>
                        <a:pt x="347" y="30"/>
                        <a:pt x="308" y="41"/>
                        <a:pt x="274" y="67"/>
                      </a:cubicBezTo>
                      <a:cubicBezTo>
                        <a:pt x="229" y="101"/>
                        <a:pt x="184" y="136"/>
                        <a:pt x="139" y="171"/>
                      </a:cubicBezTo>
                      <a:cubicBezTo>
                        <a:pt x="95" y="207"/>
                        <a:pt x="151" y="255"/>
                        <a:pt x="203" y="222"/>
                      </a:cubicBezTo>
                      <a:cubicBezTo>
                        <a:pt x="301" y="161"/>
                        <a:pt x="301" y="161"/>
                        <a:pt x="301" y="161"/>
                      </a:cubicBezTo>
                      <a:cubicBezTo>
                        <a:pt x="315" y="153"/>
                        <a:pt x="331" y="152"/>
                        <a:pt x="346" y="158"/>
                      </a:cubicBezTo>
                      <a:cubicBezTo>
                        <a:pt x="364" y="167"/>
                        <a:pt x="388" y="168"/>
                        <a:pt x="408" y="165"/>
                      </a:cubicBezTo>
                      <a:cubicBezTo>
                        <a:pt x="423" y="162"/>
                        <a:pt x="437" y="166"/>
                        <a:pt x="449" y="177"/>
                      </a:cubicBezTo>
                      <a:close/>
                    </a:path>
                  </a:pathLst>
                </a:custGeom>
                <a:solidFill>
                  <a:srgbClr val="8CC94C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72331" tIns="36166" rIns="72331" bIns="3616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48" name="TextBox 19"/>
          <p:cNvSpPr txBox="1">
            <a:spLocks noChangeArrowheads="1"/>
          </p:cNvSpPr>
          <p:nvPr/>
        </p:nvSpPr>
        <p:spPr bwMode="auto">
          <a:xfrm>
            <a:off x="1172791" y="1600101"/>
            <a:ext cx="3340383" cy="50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低碳生活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主题宣传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0" name="TextBox 19"/>
          <p:cNvSpPr txBox="1">
            <a:spLocks noChangeArrowheads="1"/>
          </p:cNvSpPr>
          <p:nvPr/>
        </p:nvSpPr>
        <p:spPr bwMode="auto">
          <a:xfrm>
            <a:off x="8661623" y="1672109"/>
            <a:ext cx="2480327" cy="50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绿色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家庭</a:t>
            </a:r>
          </a:p>
        </p:txBody>
      </p:sp>
      <p:sp>
        <p:nvSpPr>
          <p:cNvPr id="154" name="TextBox 19"/>
          <p:cNvSpPr txBox="1">
            <a:spLocks noChangeArrowheads="1"/>
          </p:cNvSpPr>
          <p:nvPr/>
        </p:nvSpPr>
        <p:spPr bwMode="auto">
          <a:xfrm>
            <a:off x="9366351" y="3375186"/>
            <a:ext cx="2480327" cy="50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绿色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学校</a:t>
            </a:r>
          </a:p>
        </p:txBody>
      </p:sp>
      <p:sp>
        <p:nvSpPr>
          <p:cNvPr id="156" name="TextBox 19"/>
          <p:cNvSpPr txBox="1">
            <a:spLocks noChangeArrowheads="1"/>
          </p:cNvSpPr>
          <p:nvPr/>
        </p:nvSpPr>
        <p:spPr bwMode="auto">
          <a:xfrm>
            <a:off x="8996481" y="5358098"/>
            <a:ext cx="2480327" cy="50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绿色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社区</a:t>
            </a:r>
          </a:p>
        </p:txBody>
      </p:sp>
      <p:sp>
        <p:nvSpPr>
          <p:cNvPr id="158" name="TextBox 19"/>
          <p:cNvSpPr txBox="1">
            <a:spLocks noChangeArrowheads="1"/>
          </p:cNvSpPr>
          <p:nvPr/>
        </p:nvSpPr>
        <p:spPr bwMode="auto">
          <a:xfrm>
            <a:off x="1693266" y="5522485"/>
            <a:ext cx="2480327" cy="50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节约型机关</a:t>
            </a:r>
            <a:endParaRPr lang="zh-CN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0" name="TextBox 19"/>
          <p:cNvSpPr txBox="1">
            <a:spLocks noChangeArrowheads="1"/>
          </p:cNvSpPr>
          <p:nvPr/>
        </p:nvSpPr>
        <p:spPr bwMode="auto">
          <a:xfrm>
            <a:off x="0" y="3400301"/>
            <a:ext cx="3405039" cy="50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1181" tIns="65591" rIns="131181" bIns="65591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环保公益活动</a:t>
            </a:r>
          </a:p>
        </p:txBody>
      </p:sp>
      <p:sp>
        <p:nvSpPr>
          <p:cNvPr id="138" name="等腰三角形 137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矩形 94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105" name="矩形 1"/>
          <p:cNvSpPr>
            <a:spLocks noChangeArrowheads="1"/>
          </p:cNvSpPr>
          <p:nvPr/>
        </p:nvSpPr>
        <p:spPr bwMode="auto">
          <a:xfrm>
            <a:off x="0" y="808013"/>
            <a:ext cx="2324919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1" name="文本框 7"/>
          <p:cNvSpPr txBox="1">
            <a:spLocks noChangeArrowheads="1"/>
          </p:cNvSpPr>
          <p:nvPr/>
        </p:nvSpPr>
        <p:spPr bwMode="auto">
          <a:xfrm>
            <a:off x="164679" y="808013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低碳健康生活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6497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35760" y="2100221"/>
            <a:ext cx="935155" cy="912834"/>
          </a:xfrm>
          <a:custGeom>
            <a:avLst/>
            <a:gdLst>
              <a:gd name="T0" fmla="*/ 158 w 524"/>
              <a:gd name="T1" fmla="*/ 0 h 423"/>
              <a:gd name="T2" fmla="*/ 365 w 524"/>
              <a:gd name="T3" fmla="*/ 0 h 423"/>
              <a:gd name="T4" fmla="*/ 366 w 524"/>
              <a:gd name="T5" fmla="*/ 0 h 423"/>
              <a:gd name="T6" fmla="*/ 366 w 524"/>
              <a:gd name="T7" fmla="*/ 0 h 423"/>
              <a:gd name="T8" fmla="*/ 523 w 524"/>
              <a:gd name="T9" fmla="*/ 157 h 423"/>
              <a:gd name="T10" fmla="*/ 524 w 524"/>
              <a:gd name="T11" fmla="*/ 423 h 423"/>
              <a:gd name="T12" fmla="*/ 388 w 524"/>
              <a:gd name="T13" fmla="*/ 321 h 423"/>
              <a:gd name="T14" fmla="*/ 158 w 524"/>
              <a:gd name="T15" fmla="*/ 316 h 423"/>
              <a:gd name="T16" fmla="*/ 0 w 524"/>
              <a:gd name="T17" fmla="*/ 158 h 423"/>
              <a:gd name="T18" fmla="*/ 158 w 524"/>
              <a:gd name="T19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4" h="423">
                <a:moveTo>
                  <a:pt x="158" y="0"/>
                </a:moveTo>
                <a:cubicBezTo>
                  <a:pt x="365" y="0"/>
                  <a:pt x="365" y="0"/>
                  <a:pt x="365" y="0"/>
                </a:cubicBezTo>
                <a:cubicBezTo>
                  <a:pt x="365" y="0"/>
                  <a:pt x="365" y="0"/>
                  <a:pt x="366" y="0"/>
                </a:cubicBezTo>
                <a:cubicBezTo>
                  <a:pt x="366" y="0"/>
                  <a:pt x="366" y="0"/>
                  <a:pt x="366" y="0"/>
                </a:cubicBezTo>
                <a:cubicBezTo>
                  <a:pt x="453" y="0"/>
                  <a:pt x="523" y="71"/>
                  <a:pt x="523" y="157"/>
                </a:cubicBezTo>
                <a:cubicBezTo>
                  <a:pt x="523" y="244"/>
                  <a:pt x="524" y="423"/>
                  <a:pt x="524" y="423"/>
                </a:cubicBezTo>
                <a:cubicBezTo>
                  <a:pt x="524" y="423"/>
                  <a:pt x="484" y="335"/>
                  <a:pt x="388" y="321"/>
                </a:cubicBezTo>
                <a:cubicBezTo>
                  <a:pt x="376" y="319"/>
                  <a:pt x="158" y="316"/>
                  <a:pt x="158" y="316"/>
                </a:cubicBezTo>
                <a:cubicBezTo>
                  <a:pt x="70" y="316"/>
                  <a:pt x="0" y="246"/>
                  <a:pt x="0" y="158"/>
                </a:cubicBezTo>
                <a:cubicBezTo>
                  <a:pt x="0" y="71"/>
                  <a:pt x="70" y="0"/>
                  <a:pt x="158" y="0"/>
                </a:cubicBezTo>
              </a:path>
            </a:pathLst>
          </a:custGeom>
          <a:solidFill>
            <a:srgbClr val="8CC94C"/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1547" kern="0" dirty="0">
              <a:solidFill>
                <a:schemeClr val="bg1"/>
              </a:solidFill>
              <a:latin typeface="Roboto Bold" charset="0"/>
            </a:endParaRPr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4641649" y="2899232"/>
            <a:ext cx="1629266" cy="1586859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rgbClr val="8CC94C"/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schemeClr val="bg1"/>
              </a:solidFill>
              <a:latin typeface="Roboto Bold" charset="0"/>
            </a:endParaRPr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4641649" y="4245049"/>
            <a:ext cx="1629266" cy="1586861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rgbClr val="8CC94C"/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3656" kern="0" dirty="0">
              <a:solidFill>
                <a:schemeClr val="bg1"/>
              </a:solidFill>
              <a:latin typeface="Roboto Bold" charset="0"/>
            </a:endParaRP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6302161" y="4247280"/>
            <a:ext cx="2053321" cy="1997523"/>
          </a:xfrm>
          <a:custGeom>
            <a:avLst/>
            <a:gdLst>
              <a:gd name="T0" fmla="*/ 1020384 w 1151"/>
              <a:gd name="T1" fmla="*/ 0 h 926"/>
              <a:gd name="T2" fmla="*/ 442928 w 1151"/>
              <a:gd name="T3" fmla="*/ 0 h 926"/>
              <a:gd name="T4" fmla="*/ 441659 w 1151"/>
              <a:gd name="T5" fmla="*/ 0 h 926"/>
              <a:gd name="T6" fmla="*/ 440390 w 1151"/>
              <a:gd name="T7" fmla="*/ 0 h 926"/>
              <a:gd name="T8" fmla="*/ 3807 w 1151"/>
              <a:gd name="T9" fmla="*/ 529890 h 926"/>
              <a:gd name="T10" fmla="*/ 0 w 1151"/>
              <a:gd name="T11" fmla="*/ 1422256 h 926"/>
              <a:gd name="T12" fmla="*/ 378202 w 1151"/>
              <a:gd name="T13" fmla="*/ 1079747 h 926"/>
              <a:gd name="T14" fmla="*/ 1020384 w 1151"/>
              <a:gd name="T15" fmla="*/ 1064388 h 926"/>
              <a:gd name="T16" fmla="*/ 1460774 w 1151"/>
              <a:gd name="T17" fmla="*/ 532962 h 926"/>
              <a:gd name="T18" fmla="*/ 1020384 w 1151"/>
              <a:gd name="T19" fmla="*/ 0 h 9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1"/>
              <a:gd name="T31" fmla="*/ 0 h 926"/>
              <a:gd name="T32" fmla="*/ 1151 w 1151"/>
              <a:gd name="T33" fmla="*/ 926 h 9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1" h="926">
                <a:moveTo>
                  <a:pt x="804" y="0"/>
                </a:moveTo>
                <a:cubicBezTo>
                  <a:pt x="349" y="0"/>
                  <a:pt x="349" y="0"/>
                  <a:pt x="349" y="0"/>
                </a:cubicBezTo>
                <a:cubicBezTo>
                  <a:pt x="349" y="0"/>
                  <a:pt x="348" y="0"/>
                  <a:pt x="348" y="0"/>
                </a:cubicBezTo>
                <a:cubicBezTo>
                  <a:pt x="348" y="0"/>
                  <a:pt x="347" y="0"/>
                  <a:pt x="347" y="0"/>
                </a:cubicBezTo>
                <a:cubicBezTo>
                  <a:pt x="157" y="0"/>
                  <a:pt x="3" y="154"/>
                  <a:pt x="3" y="345"/>
                </a:cubicBezTo>
                <a:cubicBezTo>
                  <a:pt x="3" y="535"/>
                  <a:pt x="0" y="926"/>
                  <a:pt x="0" y="926"/>
                </a:cubicBezTo>
                <a:cubicBezTo>
                  <a:pt x="0" y="926"/>
                  <a:pt x="88" y="734"/>
                  <a:pt x="298" y="703"/>
                </a:cubicBezTo>
                <a:cubicBezTo>
                  <a:pt x="325" y="699"/>
                  <a:pt x="804" y="693"/>
                  <a:pt x="804" y="693"/>
                </a:cubicBezTo>
                <a:cubicBezTo>
                  <a:pt x="996" y="693"/>
                  <a:pt x="1151" y="538"/>
                  <a:pt x="1151" y="347"/>
                </a:cubicBezTo>
                <a:cubicBezTo>
                  <a:pt x="1151" y="155"/>
                  <a:pt x="996" y="0"/>
                  <a:pt x="804" y="0"/>
                </a:cubicBezTo>
              </a:path>
            </a:pathLst>
          </a:custGeom>
          <a:solidFill>
            <a:srgbClr val="108036"/>
          </a:solidFill>
          <a:ln>
            <a:noFill/>
          </a:ln>
          <a:effectLst/>
          <a:extLst/>
        </p:spPr>
        <p:txBody>
          <a:bodyPr lIns="96417" tIns="48208" rIns="96417" bIns="48208" anchor="ctr"/>
          <a:lstStyle/>
          <a:p>
            <a:pPr algn="ctr" defTabSz="1285609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4218" kern="0" dirty="0">
              <a:solidFill>
                <a:schemeClr val="bg1"/>
              </a:solidFill>
              <a:latin typeface="Roboto Bold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6302161" y="1758743"/>
            <a:ext cx="1363673" cy="1327964"/>
          </a:xfrm>
          <a:custGeom>
            <a:avLst/>
            <a:gdLst>
              <a:gd name="T0" fmla="*/ 534 w 764"/>
              <a:gd name="T1" fmla="*/ 0 h 615"/>
              <a:gd name="T2" fmla="*/ 232 w 764"/>
              <a:gd name="T3" fmla="*/ 0 h 615"/>
              <a:gd name="T4" fmla="*/ 231 w 764"/>
              <a:gd name="T5" fmla="*/ 0 h 615"/>
              <a:gd name="T6" fmla="*/ 230 w 764"/>
              <a:gd name="T7" fmla="*/ 0 h 615"/>
              <a:gd name="T8" fmla="*/ 2 w 764"/>
              <a:gd name="T9" fmla="*/ 229 h 615"/>
              <a:gd name="T10" fmla="*/ 0 w 764"/>
              <a:gd name="T11" fmla="*/ 615 h 615"/>
              <a:gd name="T12" fmla="*/ 198 w 764"/>
              <a:gd name="T13" fmla="*/ 466 h 615"/>
              <a:gd name="T14" fmla="*/ 534 w 764"/>
              <a:gd name="T15" fmla="*/ 460 h 615"/>
              <a:gd name="T16" fmla="*/ 764 w 764"/>
              <a:gd name="T17" fmla="*/ 230 h 615"/>
              <a:gd name="T18" fmla="*/ 534 w 764"/>
              <a:gd name="T19" fmla="*/ 0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64" h="615">
                <a:moveTo>
                  <a:pt x="534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32" y="0"/>
                  <a:pt x="231" y="0"/>
                  <a:pt x="231" y="0"/>
                </a:cubicBezTo>
                <a:cubicBezTo>
                  <a:pt x="231" y="0"/>
                  <a:pt x="231" y="0"/>
                  <a:pt x="230" y="0"/>
                </a:cubicBezTo>
                <a:cubicBezTo>
                  <a:pt x="104" y="0"/>
                  <a:pt x="2" y="102"/>
                  <a:pt x="2" y="229"/>
                </a:cubicBezTo>
                <a:cubicBezTo>
                  <a:pt x="2" y="355"/>
                  <a:pt x="0" y="615"/>
                  <a:pt x="0" y="615"/>
                </a:cubicBezTo>
                <a:cubicBezTo>
                  <a:pt x="0" y="615"/>
                  <a:pt x="58" y="487"/>
                  <a:pt x="198" y="466"/>
                </a:cubicBezTo>
                <a:cubicBezTo>
                  <a:pt x="216" y="464"/>
                  <a:pt x="534" y="460"/>
                  <a:pt x="534" y="460"/>
                </a:cubicBezTo>
                <a:cubicBezTo>
                  <a:pt x="661" y="460"/>
                  <a:pt x="764" y="357"/>
                  <a:pt x="764" y="230"/>
                </a:cubicBezTo>
                <a:cubicBezTo>
                  <a:pt x="764" y="103"/>
                  <a:pt x="661" y="0"/>
                  <a:pt x="534" y="0"/>
                </a:cubicBezTo>
              </a:path>
            </a:pathLst>
          </a:custGeom>
          <a:solidFill>
            <a:srgbClr val="108036"/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109" kern="0" dirty="0">
              <a:solidFill>
                <a:schemeClr val="bg1"/>
              </a:solidFill>
              <a:latin typeface="Roboto Bold" charset="0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6302159" y="2899232"/>
            <a:ext cx="1631497" cy="1586859"/>
          </a:xfrm>
          <a:custGeom>
            <a:avLst/>
            <a:gdLst>
              <a:gd name="T0" fmla="*/ 639 w 914"/>
              <a:gd name="T1" fmla="*/ 0 h 735"/>
              <a:gd name="T2" fmla="*/ 277 w 914"/>
              <a:gd name="T3" fmla="*/ 0 h 735"/>
              <a:gd name="T4" fmla="*/ 276 w 914"/>
              <a:gd name="T5" fmla="*/ 0 h 735"/>
              <a:gd name="T6" fmla="*/ 275 w 914"/>
              <a:gd name="T7" fmla="*/ 0 h 735"/>
              <a:gd name="T8" fmla="*/ 2 w 914"/>
              <a:gd name="T9" fmla="*/ 273 h 735"/>
              <a:gd name="T10" fmla="*/ 0 w 914"/>
              <a:gd name="T11" fmla="*/ 735 h 735"/>
              <a:gd name="T12" fmla="*/ 237 w 914"/>
              <a:gd name="T13" fmla="*/ 557 h 735"/>
              <a:gd name="T14" fmla="*/ 639 w 914"/>
              <a:gd name="T15" fmla="*/ 550 h 735"/>
              <a:gd name="T16" fmla="*/ 914 w 914"/>
              <a:gd name="T17" fmla="*/ 275 h 735"/>
              <a:gd name="T18" fmla="*/ 639 w 914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" h="735">
                <a:moveTo>
                  <a:pt x="639" y="0"/>
                </a:moveTo>
                <a:cubicBezTo>
                  <a:pt x="277" y="0"/>
                  <a:pt x="277" y="0"/>
                  <a:pt x="277" y="0"/>
                </a:cubicBezTo>
                <a:cubicBezTo>
                  <a:pt x="277" y="0"/>
                  <a:pt x="277" y="0"/>
                  <a:pt x="276" y="0"/>
                </a:cubicBezTo>
                <a:cubicBezTo>
                  <a:pt x="276" y="0"/>
                  <a:pt x="276" y="0"/>
                  <a:pt x="275" y="0"/>
                </a:cubicBezTo>
                <a:cubicBezTo>
                  <a:pt x="125" y="0"/>
                  <a:pt x="2" y="122"/>
                  <a:pt x="2" y="273"/>
                </a:cubicBezTo>
                <a:cubicBezTo>
                  <a:pt x="2" y="424"/>
                  <a:pt x="0" y="735"/>
                  <a:pt x="0" y="735"/>
                </a:cubicBezTo>
                <a:cubicBezTo>
                  <a:pt x="0" y="735"/>
                  <a:pt x="70" y="582"/>
                  <a:pt x="237" y="557"/>
                </a:cubicBezTo>
                <a:cubicBezTo>
                  <a:pt x="258" y="554"/>
                  <a:pt x="639" y="550"/>
                  <a:pt x="639" y="550"/>
                </a:cubicBezTo>
                <a:cubicBezTo>
                  <a:pt x="790" y="550"/>
                  <a:pt x="914" y="427"/>
                  <a:pt x="914" y="275"/>
                </a:cubicBezTo>
                <a:cubicBezTo>
                  <a:pt x="914" y="123"/>
                  <a:pt x="790" y="0"/>
                  <a:pt x="639" y="0"/>
                </a:cubicBezTo>
              </a:path>
            </a:pathLst>
          </a:custGeom>
          <a:solidFill>
            <a:srgbClr val="108036"/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schemeClr val="bg1"/>
              </a:solidFill>
              <a:latin typeface="Roboto Bold" charset="0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3979335" y="1923228"/>
            <a:ext cx="293688" cy="293688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chemeClr val="bg1">
                  <a:lumMod val="85000"/>
                </a:schemeClr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127000" dist="381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BC1DC"/>
              </a:solidFill>
              <a:latin typeface="+mj-ea"/>
              <a:ea typeface="+mj-ea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3979335" y="3285242"/>
            <a:ext cx="293688" cy="293688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chemeClr val="bg1">
                  <a:lumMod val="85000"/>
                </a:schemeClr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127000" dist="381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BC1DC"/>
              </a:solidFill>
              <a:latin typeface="+mj-ea"/>
              <a:ea typeface="+mj-ea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3979335" y="4470958"/>
            <a:ext cx="293688" cy="293688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chemeClr val="bg1">
                  <a:lumMod val="85000"/>
                </a:schemeClr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127000" dist="381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BC1DC"/>
              </a:solidFill>
              <a:latin typeface="+mj-ea"/>
              <a:ea typeface="+mj-ea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8693628" y="1923228"/>
            <a:ext cx="293688" cy="293688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chemeClr val="bg1">
                  <a:lumMod val="85000"/>
                </a:schemeClr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127000" dist="381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BC1DC"/>
              </a:solidFill>
              <a:latin typeface="+mj-ea"/>
              <a:ea typeface="+mj-ea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8693628" y="3285242"/>
            <a:ext cx="293688" cy="293688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chemeClr val="bg1">
                  <a:lumMod val="85000"/>
                </a:schemeClr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127000" dist="381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BC1DC"/>
              </a:solidFill>
              <a:latin typeface="+mj-ea"/>
              <a:ea typeface="+mj-ea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8693628" y="4470958"/>
            <a:ext cx="293688" cy="293688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chemeClr val="bg1">
                  <a:lumMod val="85000"/>
                </a:schemeClr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127000" dist="381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BC1DC"/>
              </a:solidFill>
              <a:latin typeface="+mj-ea"/>
              <a:ea typeface="+mj-ea"/>
            </a:endParaRPr>
          </a:p>
        </p:txBody>
      </p:sp>
      <p:sp>
        <p:nvSpPr>
          <p:cNvPr id="21" name="TextBox 41"/>
          <p:cNvSpPr txBox="1"/>
          <p:nvPr/>
        </p:nvSpPr>
        <p:spPr>
          <a:xfrm>
            <a:off x="9231581" y="4922468"/>
            <a:ext cx="3390481" cy="646648"/>
          </a:xfrm>
          <a:prstGeom prst="rect">
            <a:avLst/>
          </a:prstGeom>
          <a:noFill/>
        </p:spPr>
        <p:txBody>
          <a:bodyPr wrap="square" lIns="85656" tIns="42829" rIns="85656" bIns="4282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稳步推进土壤优先保护、土壤环境监管、土壤环境风险控制、土壤监测能力建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设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sp>
        <p:nvSpPr>
          <p:cNvPr id="23" name="TextBox 170"/>
          <p:cNvSpPr txBox="1"/>
          <p:nvPr/>
        </p:nvSpPr>
        <p:spPr>
          <a:xfrm>
            <a:off x="9231582" y="4394273"/>
            <a:ext cx="2429927" cy="466691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土壤污染防治</a:t>
            </a:r>
            <a:endParaRPr lang="zh-CN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41"/>
          <p:cNvSpPr txBox="1"/>
          <p:nvPr/>
        </p:nvSpPr>
        <p:spPr>
          <a:xfrm>
            <a:off x="668735" y="4922468"/>
            <a:ext cx="3043519" cy="646648"/>
          </a:xfrm>
          <a:prstGeom prst="rect">
            <a:avLst/>
          </a:prstGeom>
          <a:noFill/>
        </p:spPr>
        <p:txBody>
          <a:bodyPr wrap="square" lIns="85656" tIns="42829" rIns="85656" bIns="4282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以滇池流域信息化平台建设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为突破口，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以信息化建设助推环境执法监管。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sp>
        <p:nvSpPr>
          <p:cNvPr id="26" name="TextBox 170"/>
          <p:cNvSpPr txBox="1"/>
          <p:nvPr/>
        </p:nvSpPr>
        <p:spPr>
          <a:xfrm>
            <a:off x="1202757" y="4394273"/>
            <a:ext cx="2429927" cy="466691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实行动态监管</a:t>
            </a:r>
            <a:endParaRPr lang="zh-CN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TextBox 41"/>
          <p:cNvSpPr txBox="1"/>
          <p:nvPr/>
        </p:nvSpPr>
        <p:spPr>
          <a:xfrm>
            <a:off x="9237687" y="3616325"/>
            <a:ext cx="3291704" cy="646648"/>
          </a:xfrm>
          <a:prstGeom prst="rect">
            <a:avLst/>
          </a:prstGeom>
          <a:noFill/>
        </p:spPr>
        <p:txBody>
          <a:bodyPr wrap="square" lIns="85656" tIns="42829" rIns="85656" bIns="4282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空气质量优良率连续多年保持在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90%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以上，“昆明蓝”成为又一靓丽城市品牌。</a:t>
            </a:r>
            <a:endParaRPr lang="en-GB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sp>
        <p:nvSpPr>
          <p:cNvPr id="30" name="TextBox 170"/>
          <p:cNvSpPr txBox="1"/>
          <p:nvPr/>
        </p:nvSpPr>
        <p:spPr>
          <a:xfrm>
            <a:off x="9231582" y="3137128"/>
            <a:ext cx="2429927" cy="466691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大气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污染防治</a:t>
            </a:r>
          </a:p>
        </p:txBody>
      </p:sp>
      <p:sp>
        <p:nvSpPr>
          <p:cNvPr id="31" name="TextBox 41"/>
          <p:cNvSpPr txBox="1"/>
          <p:nvPr/>
        </p:nvSpPr>
        <p:spPr>
          <a:xfrm>
            <a:off x="452711" y="3665323"/>
            <a:ext cx="3312368" cy="926725"/>
          </a:xfrm>
          <a:prstGeom prst="rect">
            <a:avLst/>
          </a:prstGeom>
          <a:noFill/>
        </p:spPr>
        <p:txBody>
          <a:bodyPr wrap="square" lIns="85656" tIns="42829" rIns="85656" bIns="4282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推行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网格化管理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，提升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环境事件应急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处理水平，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加强危废医废管理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维护群众环境权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益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GB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sp>
        <p:nvSpPr>
          <p:cNvPr id="32" name="TextBox 170"/>
          <p:cNvSpPr txBox="1"/>
          <p:nvPr/>
        </p:nvSpPr>
        <p:spPr>
          <a:xfrm>
            <a:off x="1202757" y="3137128"/>
            <a:ext cx="2429927" cy="466691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严格环境执法</a:t>
            </a:r>
            <a:endParaRPr lang="zh-CN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41"/>
          <p:cNvSpPr txBox="1"/>
          <p:nvPr/>
        </p:nvSpPr>
        <p:spPr>
          <a:xfrm>
            <a:off x="9231582" y="2364318"/>
            <a:ext cx="3627168" cy="646648"/>
          </a:xfrm>
          <a:prstGeom prst="rect">
            <a:avLst/>
          </a:prstGeom>
          <a:noFill/>
        </p:spPr>
        <p:txBody>
          <a:bodyPr wrap="square" lIns="85656" tIns="42829" rIns="85656" bIns="4282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坚持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以水定城、量水发展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，实施滇池治理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“六大工程”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，在全国较早推行“河长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制”。</a:t>
            </a:r>
            <a:endParaRPr lang="en-GB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sp>
        <p:nvSpPr>
          <p:cNvPr id="34" name="TextBox 170"/>
          <p:cNvSpPr txBox="1"/>
          <p:nvPr/>
        </p:nvSpPr>
        <p:spPr>
          <a:xfrm>
            <a:off x="9231582" y="1836124"/>
            <a:ext cx="2429927" cy="466691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水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污染防治</a:t>
            </a:r>
          </a:p>
        </p:txBody>
      </p:sp>
      <p:sp>
        <p:nvSpPr>
          <p:cNvPr id="35" name="TextBox 41"/>
          <p:cNvSpPr txBox="1"/>
          <p:nvPr/>
        </p:nvSpPr>
        <p:spPr>
          <a:xfrm>
            <a:off x="668734" y="2364318"/>
            <a:ext cx="3096345" cy="646648"/>
          </a:xfrm>
          <a:prstGeom prst="rect">
            <a:avLst/>
          </a:prstGeom>
          <a:noFill/>
        </p:spPr>
        <p:txBody>
          <a:bodyPr wrap="square" lIns="85656" tIns="42829" rIns="85656" bIns="4282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出台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地方性法规18件、市政府规章15件和一系列政府规范性文件。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sp>
        <p:nvSpPr>
          <p:cNvPr id="36" name="TextBox 170"/>
          <p:cNvSpPr txBox="1"/>
          <p:nvPr/>
        </p:nvSpPr>
        <p:spPr>
          <a:xfrm>
            <a:off x="884759" y="1836124"/>
            <a:ext cx="2747925" cy="466691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加强生态文明立法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等腰三角形 49"/>
          <p:cNvSpPr/>
          <p:nvPr/>
        </p:nvSpPr>
        <p:spPr>
          <a:xfrm rot="10800000">
            <a:off x="5961323" y="-15762"/>
            <a:ext cx="936104" cy="238969"/>
          </a:xfrm>
          <a:prstGeom prst="triangle">
            <a:avLst/>
          </a:prstGeom>
          <a:solidFill>
            <a:srgbClr val="108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756967" y="238969"/>
            <a:ext cx="7272807" cy="369332"/>
          </a:xfrm>
          <a:prstGeom prst="rect">
            <a:avLst/>
          </a:prstGeom>
          <a:effectLst/>
        </p:spPr>
        <p:txBody>
          <a:bodyPr vert="horz" wrap="square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108136"/>
                </a:solidFill>
                <a:latin typeface="+mj-lt"/>
                <a:ea typeface="微软雅黑" panose="020B0503020204020204" pitchFamily="34" charset="-122"/>
              </a:rPr>
              <a:t>努力践行绿色发展理念，加快建设“两型”社会</a:t>
            </a:r>
            <a:endParaRPr lang="zh-CN" altLang="en-US" dirty="0">
              <a:solidFill>
                <a:srgbClr val="108136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39" name="文本框 7"/>
          <p:cNvSpPr txBox="1">
            <a:spLocks noChangeArrowheads="1"/>
          </p:cNvSpPr>
          <p:nvPr/>
        </p:nvSpPr>
        <p:spPr bwMode="auto">
          <a:xfrm>
            <a:off x="164679" y="303957"/>
            <a:ext cx="2036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低碳健康生活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" name="TextBox 170"/>
          <p:cNvSpPr txBox="1"/>
          <p:nvPr/>
        </p:nvSpPr>
        <p:spPr>
          <a:xfrm>
            <a:off x="2036887" y="6496645"/>
            <a:ext cx="8424936" cy="374358"/>
          </a:xfrm>
          <a:prstGeom prst="rect">
            <a:avLst/>
          </a:prstGeom>
          <a:noFill/>
        </p:spPr>
        <p:txBody>
          <a:bodyPr wrap="square" lIns="96419" tIns="48209" rIns="96419" bIns="48209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荣获“国家园林城市”、“全国绿化模范城市”、“国家森林城市”等称号</a:t>
            </a:r>
          </a:p>
        </p:txBody>
      </p:sp>
      <p:sp>
        <p:nvSpPr>
          <p:cNvPr id="52" name="矩形 1"/>
          <p:cNvSpPr>
            <a:spLocks noChangeArrowheads="1"/>
          </p:cNvSpPr>
          <p:nvPr/>
        </p:nvSpPr>
        <p:spPr bwMode="auto">
          <a:xfrm>
            <a:off x="0" y="808013"/>
            <a:ext cx="2828975" cy="504056"/>
          </a:xfrm>
          <a:prstGeom prst="rect">
            <a:avLst/>
          </a:prstGeom>
          <a:solidFill>
            <a:srgbClr val="108136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3" name="文本框 7"/>
          <p:cNvSpPr txBox="1">
            <a:spLocks noChangeArrowheads="1"/>
          </p:cNvSpPr>
          <p:nvPr/>
        </p:nvSpPr>
        <p:spPr bwMode="auto">
          <a:xfrm>
            <a:off x="164679" y="808013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强化生态环境保护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5101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338.pptx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9D9D9">
            <a:alpha val="5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2196</Words>
  <Application>Microsoft Office PowerPoint</Application>
  <PresentationFormat>自定义</PresentationFormat>
  <Paragraphs>143</Paragraphs>
  <Slides>16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第一PPT，www.1ppt.com</vt:lpstr>
      <vt:lpstr>1_自定义设计方案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</dc:title>
  <dc:creator/>
  <cp:keywords>user</cp:keywords>
  <cp:lastModifiedBy/>
  <cp:revision>1</cp:revision>
  <dcterms:created xsi:type="dcterms:W3CDTF">2016-09-18T14:45:55Z</dcterms:created>
  <dcterms:modified xsi:type="dcterms:W3CDTF">2018-07-18T06:59:56Z</dcterms:modified>
</cp:coreProperties>
</file>