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7" r:id="rId3"/>
    <p:sldId id="258" r:id="rId4"/>
    <p:sldId id="267" r:id="rId5"/>
    <p:sldId id="262" r:id="rId7"/>
    <p:sldId id="260" r:id="rId8"/>
    <p:sldId id="259" r:id="rId9"/>
    <p:sldId id="263" r:id="rId10"/>
    <p:sldId id="275" r:id="rId11"/>
    <p:sldId id="264" r:id="rId12"/>
    <p:sldId id="266" r:id="rId13"/>
    <p:sldId id="273" r:id="rId14"/>
    <p:sldId id="274" r:id="rId15"/>
    <p:sldId id="268" r:id="rId16"/>
    <p:sldId id="269" r:id="rId17"/>
    <p:sldId id="270" r:id="rId18"/>
    <p:sldId id="271" r:id="rId19"/>
    <p:sldId id="272"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0" autoAdjust="0"/>
    <p:restoredTop sz="94660"/>
  </p:normalViewPr>
  <p:slideViewPr>
    <p:cSldViewPr snapToGrid="0">
      <p:cViewPr varScale="1">
        <p:scale>
          <a:sx n="65" d="100"/>
          <a:sy n="65" d="100"/>
        </p:scale>
        <p:origin x="15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DAEFF-E42B-4A55-80D1-9B8E2EFF4D8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93C34-98FF-4F0F-9824-6A681C4CA2C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593C34-98FF-4F0F-9824-6A681C4CA2C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593C34-98FF-4F0F-9824-6A681C4CA2C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593C34-98FF-4F0F-9824-6A681C4CA2C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CF9E6CE-AD23-4A15-A523-4CB127ED352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62600D-1083-4C6C-B82E-C9272F72321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35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F9E6CE-AD23-4A15-A523-4CB127ED352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2600D-1083-4C6C-B82E-C9272F72321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25.jpe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tags" Target="../tags/tag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image" Target="../media/image20.jpeg"/><Relationship Id="rId7" Type="http://schemas.openxmlformats.org/officeDocument/2006/relationships/image" Target="../media/image19.jpe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2" Type="http://schemas.openxmlformats.org/officeDocument/2006/relationships/slideLayout" Target="../slideLayouts/slideLayout7.xml"/><Relationship Id="rId11" Type="http://schemas.openxmlformats.org/officeDocument/2006/relationships/image" Target="../media/image23.jpeg"/><Relationship Id="rId10" Type="http://schemas.openxmlformats.org/officeDocument/2006/relationships/image" Target="../media/image22.jpe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1" cstate="print">
            <a:extLst>
              <a:ext uri="{28A0092B-C50C-407E-A947-70E740481C1C}">
                <a14:useLocalDpi xmlns:a14="http://schemas.microsoft.com/office/drawing/2010/main" val="0"/>
              </a:ext>
            </a:extLst>
          </a:blip>
          <a:srcRect b="7024"/>
          <a:stretch>
            <a:fillRect/>
          </a:stretch>
        </p:blipFill>
        <p:spPr bwMode="auto">
          <a:xfrm>
            <a:off x="0" y="0"/>
            <a:ext cx="1219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p:cNvCxnSpPr/>
          <p:nvPr/>
        </p:nvCxnSpPr>
        <p:spPr>
          <a:xfrm>
            <a:off x="-50682" y="2890779"/>
            <a:ext cx="12192000" cy="0"/>
          </a:xfrm>
          <a:prstGeom prst="line">
            <a:avLst/>
          </a:prstGeom>
          <a:ln w="101600">
            <a:solidFill>
              <a:schemeClr val="bg1"/>
            </a:solidFill>
          </a:ln>
          <a:effectLst/>
          <a:scene3d>
            <a:camera prst="orthographicFront"/>
            <a:lightRig rig="soft" dir="t"/>
          </a:scene3d>
          <a:sp3d/>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0" y="567680"/>
            <a:ext cx="12216341" cy="216379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 name="矩形 2"/>
          <p:cNvSpPr/>
          <p:nvPr/>
        </p:nvSpPr>
        <p:spPr>
          <a:xfrm>
            <a:off x="55607" y="1049771"/>
            <a:ext cx="12203723" cy="1323439"/>
          </a:xfrm>
          <a:prstGeom prst="rect">
            <a:avLst/>
          </a:prstGeom>
          <a:noFill/>
        </p:spPr>
        <p:txBody>
          <a:bodyPr wrap="square" lIns="91440" tIns="45720" rIns="91440" bIns="45720">
            <a:spAutoFit/>
          </a:bodyPr>
          <a:lstStyle/>
          <a:p>
            <a:pPr algn="ctr"/>
            <a:r>
              <a:rPr lang="zh-CN" altLang="en-US" sz="8000" b="1" cap="none" spc="0" dirty="0" smtClean="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柳州绿色与智慧发展综述</a:t>
            </a:r>
            <a:endParaRPr lang="zh-CN" altLang="en-US" sz="8000" b="1" cap="none" spc="0"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endParaRPr>
          </a:p>
        </p:txBody>
      </p:sp>
      <p:sp>
        <p:nvSpPr>
          <p:cNvPr id="8" name="TextBox 3"/>
          <p:cNvSpPr txBox="1"/>
          <p:nvPr/>
        </p:nvSpPr>
        <p:spPr>
          <a:xfrm>
            <a:off x="6157468" y="6060489"/>
            <a:ext cx="3572515" cy="584775"/>
          </a:xfrm>
          <a:prstGeom prst="rect">
            <a:avLst/>
          </a:prstGeom>
          <a:noFill/>
        </p:spPr>
        <p:txBody>
          <a:bodyPr wrap="square" rtlCol="0">
            <a:spAutoFit/>
          </a:bodyPr>
          <a:lstStyle/>
          <a:p>
            <a:r>
              <a:rPr lang="zh-CN" altLang="en-US" sz="3200" b="1" dirty="0" smtClean="0">
                <a:solidFill>
                  <a:schemeClr val="bg1"/>
                </a:solidFill>
                <a:latin typeface="黑体" panose="02010609060101010101" pitchFamily="49" charset="-122"/>
                <a:ea typeface="黑体" panose="02010609060101010101" pitchFamily="49" charset="-122"/>
              </a:rPr>
              <a:t>中国   广西</a:t>
            </a:r>
            <a:r>
              <a:rPr lang="en-US" altLang="zh-CN" sz="3200" b="1" dirty="0" smtClean="0">
                <a:solidFill>
                  <a:schemeClr val="bg1"/>
                </a:solidFill>
                <a:latin typeface="黑体" panose="02010609060101010101" pitchFamily="49" charset="-122"/>
                <a:ea typeface="黑体" panose="02010609060101010101" pitchFamily="49" charset="-122"/>
              </a:rPr>
              <a:t>•</a:t>
            </a:r>
            <a:r>
              <a:rPr lang="zh-CN" altLang="en-US" sz="3200" b="1" dirty="0" smtClean="0">
                <a:solidFill>
                  <a:schemeClr val="bg1"/>
                </a:solidFill>
                <a:latin typeface="黑体" panose="02010609060101010101" pitchFamily="49" charset="-122"/>
                <a:ea typeface="黑体" panose="02010609060101010101" pitchFamily="49" charset="-122"/>
              </a:rPr>
              <a:t>柳州</a:t>
            </a:r>
            <a:endParaRPr lang="zh-CN" altLang="en-US" sz="3200" b="1" dirty="0">
              <a:solidFill>
                <a:schemeClr val="bg1"/>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41445"/>
          <a:stretch>
            <a:fillRect/>
          </a:stretch>
        </p:blipFill>
        <p:spPr bwMode="auto">
          <a:xfrm>
            <a:off x="146304" y="2109216"/>
            <a:ext cx="11679936" cy="4450080"/>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735506" y="508687"/>
            <a:ext cx="10501531" cy="14135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1" name="矩形 20"/>
          <p:cNvSpPr/>
          <p:nvPr/>
        </p:nvSpPr>
        <p:spPr>
          <a:xfrm>
            <a:off x="833511" y="615282"/>
            <a:ext cx="10501532" cy="1200329"/>
          </a:xfrm>
          <a:prstGeom prst="rect">
            <a:avLst/>
          </a:prstGeom>
          <a:noFill/>
        </p:spPr>
        <p:txBody>
          <a:bodyPr wrap="square" lIns="91440" tIns="45720" rIns="91440" bIns="45720">
            <a:spAutoFit/>
          </a:bodyPr>
          <a:lstStyle/>
          <a:p>
            <a:pPr algn="ctr"/>
            <a:r>
              <a:rPr lang="zh-CN" altLang="en-US" sz="7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未来绿色与智慧发展思路</a:t>
            </a:r>
            <a:endParaRPr lang="zh-CN" alt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1"/>
          <a:stretch>
            <a:fillRect/>
          </a:stretch>
        </p:blipFill>
        <p:spPr>
          <a:xfrm>
            <a:off x="1" y="-12721"/>
            <a:ext cx="12192000" cy="6858000"/>
          </a:xfrm>
          <a:prstGeom prst="rect">
            <a:avLst/>
          </a:prstGeom>
        </p:spPr>
      </p:pic>
      <p:pic>
        <p:nvPicPr>
          <p:cNvPr id="33" name="Picture 3" descr="C:\Users\lenovo\Desktop\紫荆花城发改4月11日推图\发改4月11日推图\12.jpg"/>
          <p:cNvPicPr>
            <a:picLocks noChangeAspect="1" noChangeArrowheads="1"/>
          </p:cNvPicPr>
          <p:nvPr/>
        </p:nvPicPr>
        <p:blipFill rotWithShape="1">
          <a:blip r:embed="rId2">
            <a:extLst>
              <a:ext uri="{28A0092B-C50C-407E-A947-70E740481C1C}">
                <a14:useLocalDpi xmlns:a14="http://schemas.microsoft.com/office/drawing/2010/main" val="0"/>
              </a:ext>
            </a:extLst>
          </a:blip>
          <a:srcRect b="33090"/>
          <a:stretch>
            <a:fillRect/>
          </a:stretch>
        </p:blipFill>
        <p:spPr bwMode="auto">
          <a:xfrm>
            <a:off x="7186247" y="0"/>
            <a:ext cx="5005754" cy="6858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88"/>
          <p:cNvSpPr txBox="1">
            <a:spLocks noChangeArrowheads="1"/>
          </p:cNvSpPr>
          <p:nvPr>
            <p:custDataLst>
              <p:tags r:id="rId3"/>
            </p:custDataLst>
          </p:nvPr>
        </p:nvSpPr>
        <p:spPr bwMode="auto">
          <a:xfrm>
            <a:off x="2608696" y="3463995"/>
            <a:ext cx="4329289" cy="966929"/>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sz="3200" spc="38" dirty="0" smtClean="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用绿色与智慧的理念谋划城市未来。</a:t>
            </a:r>
            <a:endParaRPr lang="en-US" altLang="zh-CN" sz="3200" spc="38"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35" name="TextBox 88"/>
          <p:cNvSpPr txBox="1">
            <a:spLocks noChangeArrowheads="1"/>
          </p:cNvSpPr>
          <p:nvPr>
            <p:custDataLst>
              <p:tags r:id="rId4"/>
            </p:custDataLst>
          </p:nvPr>
        </p:nvSpPr>
        <p:spPr bwMode="auto">
          <a:xfrm>
            <a:off x="2588603" y="5275275"/>
            <a:ext cx="4329289" cy="966929"/>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sz="3200" spc="38" dirty="0" smtClean="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大力发展生态循环经济推动产业转型。</a:t>
            </a:r>
            <a:endParaRPr lang="en-US" altLang="zh-CN" sz="3200" spc="38"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grpSp>
        <p:nvGrpSpPr>
          <p:cNvPr id="36" name="组合 35"/>
          <p:cNvGrpSpPr/>
          <p:nvPr/>
        </p:nvGrpSpPr>
        <p:grpSpPr>
          <a:xfrm>
            <a:off x="1240107" y="3380998"/>
            <a:ext cx="1147843" cy="988321"/>
            <a:chOff x="3011488" y="1708150"/>
            <a:chExt cx="3119438" cy="2992438"/>
          </a:xfrm>
        </p:grpSpPr>
        <p:sp>
          <p:nvSpPr>
            <p:cNvPr id="37" name="AutoShape 3"/>
            <p:cNvSpPr>
              <a:spLocks noChangeAspect="1" noChangeArrowheads="1" noTextEdit="1"/>
            </p:cNvSpPr>
            <p:nvPr/>
          </p:nvSpPr>
          <p:spPr bwMode="auto">
            <a:xfrm>
              <a:off x="3019425" y="1708150"/>
              <a:ext cx="31051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38" name="Freeform 5"/>
            <p:cNvSpPr/>
            <p:nvPr/>
          </p:nvSpPr>
          <p:spPr bwMode="auto">
            <a:xfrm>
              <a:off x="4249738" y="4478338"/>
              <a:ext cx="677863" cy="222250"/>
            </a:xfrm>
            <a:custGeom>
              <a:avLst/>
              <a:gdLst>
                <a:gd name="T0" fmla="*/ 466 w 466"/>
                <a:gd name="T1" fmla="*/ 0 h 153"/>
                <a:gd name="T2" fmla="*/ 233 w 466"/>
                <a:gd name="T3" fmla="*/ 153 h 153"/>
                <a:gd name="T4" fmla="*/ 0 w 466"/>
                <a:gd name="T5" fmla="*/ 0 h 153"/>
                <a:gd name="T6" fmla="*/ 466 w 466"/>
                <a:gd name="T7" fmla="*/ 0 h 153"/>
              </a:gdLst>
              <a:ahLst/>
              <a:cxnLst>
                <a:cxn ang="0">
                  <a:pos x="T0" y="T1"/>
                </a:cxn>
                <a:cxn ang="0">
                  <a:pos x="T2" y="T3"/>
                </a:cxn>
                <a:cxn ang="0">
                  <a:pos x="T4" y="T5"/>
                </a:cxn>
                <a:cxn ang="0">
                  <a:pos x="T6" y="T7"/>
                </a:cxn>
              </a:cxnLst>
              <a:rect l="0" t="0" r="r" b="b"/>
              <a:pathLst>
                <a:path w="466" h="153">
                  <a:moveTo>
                    <a:pt x="466" y="0"/>
                  </a:moveTo>
                  <a:cubicBezTo>
                    <a:pt x="466" y="84"/>
                    <a:pt x="362" y="153"/>
                    <a:pt x="233" y="153"/>
                  </a:cubicBezTo>
                  <a:cubicBezTo>
                    <a:pt x="104" y="153"/>
                    <a:pt x="0" y="84"/>
                    <a:pt x="0" y="0"/>
                  </a:cubicBezTo>
                  <a:cubicBezTo>
                    <a:pt x="230" y="0"/>
                    <a:pt x="227" y="0"/>
                    <a:pt x="466"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39" name="Freeform 6"/>
            <p:cNvSpPr/>
            <p:nvPr/>
          </p:nvSpPr>
          <p:spPr bwMode="auto">
            <a:xfrm>
              <a:off x="5419725" y="3686175"/>
              <a:ext cx="501650" cy="369888"/>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40" name="Freeform 7"/>
            <p:cNvSpPr/>
            <p:nvPr/>
          </p:nvSpPr>
          <p:spPr bwMode="auto">
            <a:xfrm>
              <a:off x="5586413" y="2901950"/>
              <a:ext cx="544513" cy="238125"/>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5"/>
                    <a:pt x="326" y="110"/>
                  </a:cubicBezTo>
                  <a:cubicBezTo>
                    <a:pt x="69" y="163"/>
                    <a:pt x="69" y="163"/>
                    <a:pt x="69" y="163"/>
                  </a:cubicBezTo>
                  <a:cubicBezTo>
                    <a:pt x="65" y="163"/>
                    <a:pt x="62" y="164"/>
                    <a:pt x="58" y="164"/>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41" name="Freeform 8"/>
            <p:cNvSpPr/>
            <p:nvPr/>
          </p:nvSpPr>
          <p:spPr bwMode="auto">
            <a:xfrm>
              <a:off x="5202238" y="1987550"/>
              <a:ext cx="387350" cy="484188"/>
            </a:xfrm>
            <a:custGeom>
              <a:avLst/>
              <a:gdLst>
                <a:gd name="T0" fmla="*/ 60 w 266"/>
                <a:gd name="T1" fmla="*/ 333 h 333"/>
                <a:gd name="T2" fmla="*/ 31 w 266"/>
                <a:gd name="T3" fmla="*/ 324 h 333"/>
                <a:gd name="T4" fmla="*/ 16 w 266"/>
                <a:gd name="T5" fmla="*/ 250 h 333"/>
                <a:gd name="T6" fmla="*/ 161 w 266"/>
                <a:gd name="T7" fmla="*/ 31 h 333"/>
                <a:gd name="T8" fmla="*/ 235 w 266"/>
                <a:gd name="T9" fmla="*/ 16 h 333"/>
                <a:gd name="T10" fmla="*/ 250 w 266"/>
                <a:gd name="T11" fmla="*/ 90 h 333"/>
                <a:gd name="T12" fmla="*/ 105 w 266"/>
                <a:gd name="T13" fmla="*/ 309 h 333"/>
                <a:gd name="T14" fmla="*/ 60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60" y="333"/>
                  </a:moveTo>
                  <a:cubicBezTo>
                    <a:pt x="50" y="333"/>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3"/>
                    <a:pt x="60" y="333"/>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42" name="Freeform 9"/>
            <p:cNvSpPr/>
            <p:nvPr/>
          </p:nvSpPr>
          <p:spPr bwMode="auto">
            <a:xfrm>
              <a:off x="4508500" y="1708150"/>
              <a:ext cx="158750" cy="538163"/>
            </a:xfrm>
            <a:custGeom>
              <a:avLst/>
              <a:gdLst>
                <a:gd name="T0" fmla="*/ 56 w 109"/>
                <a:gd name="T1" fmla="*/ 370 h 370"/>
                <a:gd name="T2" fmla="*/ 2 w 109"/>
                <a:gd name="T3" fmla="*/ 317 h 370"/>
                <a:gd name="T4" fmla="*/ 0 w 109"/>
                <a:gd name="T5" fmla="*/ 54 h 370"/>
                <a:gd name="T6" fmla="*/ 53 w 109"/>
                <a:gd name="T7" fmla="*/ 1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1"/>
                  </a:cubicBezTo>
                  <a:cubicBezTo>
                    <a:pt x="82" y="0"/>
                    <a:pt x="106" y="24"/>
                    <a:pt x="106" y="53"/>
                  </a:cubicBezTo>
                  <a:cubicBezTo>
                    <a:pt x="109" y="316"/>
                    <a:pt x="109" y="316"/>
                    <a:pt x="109" y="316"/>
                  </a:cubicBezTo>
                  <a:cubicBezTo>
                    <a:pt x="109" y="345"/>
                    <a:pt x="85" y="369"/>
                    <a:pt x="56" y="370"/>
                  </a:cubicBezTo>
                  <a:cubicBezTo>
                    <a:pt x="56" y="370"/>
                    <a:pt x="56" y="370"/>
                    <a:pt x="56" y="370"/>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43" name="Freeform 10"/>
            <p:cNvSpPr/>
            <p:nvPr/>
          </p:nvSpPr>
          <p:spPr bwMode="auto">
            <a:xfrm>
              <a:off x="3221038" y="3683000"/>
              <a:ext cx="500063" cy="369888"/>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5"/>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44" name="Freeform 11"/>
            <p:cNvSpPr/>
            <p:nvPr/>
          </p:nvSpPr>
          <p:spPr bwMode="auto">
            <a:xfrm>
              <a:off x="3011488" y="2900363"/>
              <a:ext cx="544513" cy="236538"/>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4"/>
                    <a:pt x="374" y="92"/>
                    <a:pt x="368" y="120"/>
                  </a:cubicBezTo>
                  <a:cubicBezTo>
                    <a:pt x="363" y="146"/>
                    <a:pt x="341" y="163"/>
                    <a:pt x="316" y="163"/>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45" name="Freeform 12"/>
            <p:cNvSpPr/>
            <p:nvPr/>
          </p:nvSpPr>
          <p:spPr bwMode="auto">
            <a:xfrm>
              <a:off x="3552825" y="1984375"/>
              <a:ext cx="387350" cy="485775"/>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8" y="333"/>
                    <a:pt x="172" y="325"/>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46" name="Freeform 13"/>
            <p:cNvSpPr>
              <a:spLocks noEditPoints="1"/>
            </p:cNvSpPr>
            <p:nvPr/>
          </p:nvSpPr>
          <p:spPr bwMode="auto">
            <a:xfrm>
              <a:off x="3700463" y="2392363"/>
              <a:ext cx="1755775" cy="2144713"/>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3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3"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47" name="Oval 14"/>
            <p:cNvSpPr>
              <a:spLocks noChangeArrowheads="1"/>
            </p:cNvSpPr>
            <p:nvPr/>
          </p:nvSpPr>
          <p:spPr bwMode="auto">
            <a:xfrm>
              <a:off x="4041775" y="2713038"/>
              <a:ext cx="1122363" cy="112077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48" name="Oval 15"/>
            <p:cNvSpPr>
              <a:spLocks noChangeArrowheads="1"/>
            </p:cNvSpPr>
            <p:nvPr/>
          </p:nvSpPr>
          <p:spPr bwMode="auto">
            <a:xfrm>
              <a:off x="4152900" y="2824163"/>
              <a:ext cx="900113" cy="8985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49" name="Oval 16"/>
            <p:cNvSpPr>
              <a:spLocks noChangeArrowheads="1"/>
            </p:cNvSpPr>
            <p:nvPr/>
          </p:nvSpPr>
          <p:spPr bwMode="auto">
            <a:xfrm>
              <a:off x="4249738" y="2921000"/>
              <a:ext cx="708025" cy="70643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50" name="Oval 17"/>
            <p:cNvSpPr>
              <a:spLocks noChangeArrowheads="1"/>
            </p:cNvSpPr>
            <p:nvPr/>
          </p:nvSpPr>
          <p:spPr bwMode="auto">
            <a:xfrm>
              <a:off x="4354513" y="3024188"/>
              <a:ext cx="498475" cy="4984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51" name="Oval 18"/>
            <p:cNvSpPr>
              <a:spLocks noChangeArrowheads="1"/>
            </p:cNvSpPr>
            <p:nvPr/>
          </p:nvSpPr>
          <p:spPr bwMode="auto">
            <a:xfrm>
              <a:off x="4448175" y="3116263"/>
              <a:ext cx="311150" cy="31432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52" name="Oval 19"/>
            <p:cNvSpPr>
              <a:spLocks noChangeArrowheads="1"/>
            </p:cNvSpPr>
            <p:nvPr/>
          </p:nvSpPr>
          <p:spPr bwMode="auto">
            <a:xfrm>
              <a:off x="4545013" y="3216275"/>
              <a:ext cx="117475" cy="1158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53" name="Freeform 20"/>
            <p:cNvSpPr/>
            <p:nvPr/>
          </p:nvSpPr>
          <p:spPr bwMode="auto">
            <a:xfrm>
              <a:off x="4603750" y="2617788"/>
              <a:ext cx="661988" cy="663575"/>
            </a:xfrm>
            <a:custGeom>
              <a:avLst/>
              <a:gdLst>
                <a:gd name="T0" fmla="*/ 286 w 417"/>
                <a:gd name="T1" fmla="*/ 149 h 418"/>
                <a:gd name="T2" fmla="*/ 330 w 417"/>
                <a:gd name="T3" fmla="*/ 149 h 418"/>
                <a:gd name="T4" fmla="*/ 417 w 417"/>
                <a:gd name="T5" fmla="*/ 61 h 418"/>
                <a:gd name="T6" fmla="*/ 357 w 417"/>
                <a:gd name="T7" fmla="*/ 61 h 418"/>
                <a:gd name="T8" fmla="*/ 355 w 417"/>
                <a:gd name="T9" fmla="*/ 0 h 418"/>
                <a:gd name="T10" fmla="*/ 267 w 417"/>
                <a:gd name="T11" fmla="*/ 87 h 418"/>
                <a:gd name="T12" fmla="*/ 269 w 417"/>
                <a:gd name="T13" fmla="*/ 134 h 418"/>
                <a:gd name="T14" fmla="*/ 0 w 417"/>
                <a:gd name="T15" fmla="*/ 397 h 418"/>
                <a:gd name="T16" fmla="*/ 0 w 417"/>
                <a:gd name="T17" fmla="*/ 418 h 418"/>
                <a:gd name="T18" fmla="*/ 23 w 417"/>
                <a:gd name="T19" fmla="*/ 418 h 418"/>
                <a:gd name="T20" fmla="*/ 286 w 417"/>
                <a:gd name="T21" fmla="*/ 14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418">
                  <a:moveTo>
                    <a:pt x="286" y="149"/>
                  </a:moveTo>
                  <a:lnTo>
                    <a:pt x="330" y="149"/>
                  </a:lnTo>
                  <a:lnTo>
                    <a:pt x="417" y="61"/>
                  </a:lnTo>
                  <a:lnTo>
                    <a:pt x="357" y="61"/>
                  </a:lnTo>
                  <a:lnTo>
                    <a:pt x="355" y="0"/>
                  </a:lnTo>
                  <a:lnTo>
                    <a:pt x="267" y="87"/>
                  </a:lnTo>
                  <a:lnTo>
                    <a:pt x="269" y="134"/>
                  </a:lnTo>
                  <a:lnTo>
                    <a:pt x="0" y="397"/>
                  </a:lnTo>
                  <a:lnTo>
                    <a:pt x="0" y="418"/>
                  </a:lnTo>
                  <a:lnTo>
                    <a:pt x="23" y="418"/>
                  </a:lnTo>
                  <a:lnTo>
                    <a:pt x="286" y="149"/>
                  </a:lnTo>
                  <a:close/>
                </a:path>
              </a:pathLst>
            </a:custGeom>
            <a:gradFill>
              <a:gsLst>
                <a:gs pos="0">
                  <a:schemeClr val="bg1"/>
                </a:gs>
                <a:gs pos="35000">
                  <a:schemeClr val="bg1">
                    <a:lumMod val="95000"/>
                  </a:schemeClr>
                </a:gs>
                <a:gs pos="100000">
                  <a:schemeClr val="bg1">
                    <a:lumMod val="85000"/>
                  </a:schemeClr>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prstClr val="white"/>
                </a:solidFill>
              </a:endParaRPr>
            </a:p>
          </p:txBody>
        </p:sp>
        <p:sp>
          <p:nvSpPr>
            <p:cNvPr id="54" name="Freeform 21"/>
            <p:cNvSpPr/>
            <p:nvPr/>
          </p:nvSpPr>
          <p:spPr bwMode="auto">
            <a:xfrm>
              <a:off x="4603750" y="2617788"/>
              <a:ext cx="661988" cy="663575"/>
            </a:xfrm>
            <a:custGeom>
              <a:avLst/>
              <a:gdLst>
                <a:gd name="T0" fmla="*/ 286 w 417"/>
                <a:gd name="T1" fmla="*/ 149 h 418"/>
                <a:gd name="T2" fmla="*/ 330 w 417"/>
                <a:gd name="T3" fmla="*/ 149 h 418"/>
                <a:gd name="T4" fmla="*/ 417 w 417"/>
                <a:gd name="T5" fmla="*/ 61 h 418"/>
                <a:gd name="T6" fmla="*/ 357 w 417"/>
                <a:gd name="T7" fmla="*/ 61 h 418"/>
                <a:gd name="T8" fmla="*/ 355 w 417"/>
                <a:gd name="T9" fmla="*/ 0 h 418"/>
                <a:gd name="T10" fmla="*/ 267 w 417"/>
                <a:gd name="T11" fmla="*/ 87 h 418"/>
                <a:gd name="T12" fmla="*/ 269 w 417"/>
                <a:gd name="T13" fmla="*/ 134 h 418"/>
                <a:gd name="T14" fmla="*/ 0 w 417"/>
                <a:gd name="T15" fmla="*/ 397 h 418"/>
                <a:gd name="T16" fmla="*/ 0 w 417"/>
                <a:gd name="T17" fmla="*/ 418 h 418"/>
                <a:gd name="T18" fmla="*/ 23 w 417"/>
                <a:gd name="T1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7" h="418">
                  <a:moveTo>
                    <a:pt x="286" y="149"/>
                  </a:moveTo>
                  <a:lnTo>
                    <a:pt x="330" y="149"/>
                  </a:lnTo>
                  <a:lnTo>
                    <a:pt x="417" y="61"/>
                  </a:lnTo>
                  <a:lnTo>
                    <a:pt x="357" y="61"/>
                  </a:lnTo>
                  <a:lnTo>
                    <a:pt x="355" y="0"/>
                  </a:lnTo>
                  <a:lnTo>
                    <a:pt x="267" y="87"/>
                  </a:lnTo>
                  <a:lnTo>
                    <a:pt x="269" y="134"/>
                  </a:lnTo>
                  <a:lnTo>
                    <a:pt x="0" y="397"/>
                  </a:lnTo>
                  <a:lnTo>
                    <a:pt x="0" y="418"/>
                  </a:lnTo>
                  <a:lnTo>
                    <a:pt x="23" y="4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grpSp>
      <p:grpSp>
        <p:nvGrpSpPr>
          <p:cNvPr id="55" name="组合 54"/>
          <p:cNvGrpSpPr/>
          <p:nvPr/>
        </p:nvGrpSpPr>
        <p:grpSpPr>
          <a:xfrm>
            <a:off x="1228425" y="5253883"/>
            <a:ext cx="1147843" cy="988321"/>
            <a:chOff x="3011488" y="1708150"/>
            <a:chExt cx="3119438" cy="2992438"/>
          </a:xfrm>
        </p:grpSpPr>
        <p:sp>
          <p:nvSpPr>
            <p:cNvPr id="56" name="AutoShape 3"/>
            <p:cNvSpPr>
              <a:spLocks noChangeAspect="1" noChangeArrowheads="1" noTextEdit="1"/>
            </p:cNvSpPr>
            <p:nvPr/>
          </p:nvSpPr>
          <p:spPr bwMode="auto">
            <a:xfrm>
              <a:off x="3019425" y="1708150"/>
              <a:ext cx="31051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57" name="Freeform 5"/>
            <p:cNvSpPr/>
            <p:nvPr/>
          </p:nvSpPr>
          <p:spPr bwMode="auto">
            <a:xfrm>
              <a:off x="4249738" y="4478338"/>
              <a:ext cx="677863" cy="222250"/>
            </a:xfrm>
            <a:custGeom>
              <a:avLst/>
              <a:gdLst>
                <a:gd name="T0" fmla="*/ 466 w 466"/>
                <a:gd name="T1" fmla="*/ 0 h 153"/>
                <a:gd name="T2" fmla="*/ 233 w 466"/>
                <a:gd name="T3" fmla="*/ 153 h 153"/>
                <a:gd name="T4" fmla="*/ 0 w 466"/>
                <a:gd name="T5" fmla="*/ 0 h 153"/>
                <a:gd name="T6" fmla="*/ 466 w 466"/>
                <a:gd name="T7" fmla="*/ 0 h 153"/>
              </a:gdLst>
              <a:ahLst/>
              <a:cxnLst>
                <a:cxn ang="0">
                  <a:pos x="T0" y="T1"/>
                </a:cxn>
                <a:cxn ang="0">
                  <a:pos x="T2" y="T3"/>
                </a:cxn>
                <a:cxn ang="0">
                  <a:pos x="T4" y="T5"/>
                </a:cxn>
                <a:cxn ang="0">
                  <a:pos x="T6" y="T7"/>
                </a:cxn>
              </a:cxnLst>
              <a:rect l="0" t="0" r="r" b="b"/>
              <a:pathLst>
                <a:path w="466" h="153">
                  <a:moveTo>
                    <a:pt x="466" y="0"/>
                  </a:moveTo>
                  <a:cubicBezTo>
                    <a:pt x="466" y="84"/>
                    <a:pt x="362" y="153"/>
                    <a:pt x="233" y="153"/>
                  </a:cubicBezTo>
                  <a:cubicBezTo>
                    <a:pt x="104" y="153"/>
                    <a:pt x="0" y="84"/>
                    <a:pt x="0" y="0"/>
                  </a:cubicBezTo>
                  <a:cubicBezTo>
                    <a:pt x="230" y="0"/>
                    <a:pt x="227" y="0"/>
                    <a:pt x="466"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58" name="Freeform 6"/>
            <p:cNvSpPr/>
            <p:nvPr/>
          </p:nvSpPr>
          <p:spPr bwMode="auto">
            <a:xfrm>
              <a:off x="5419725" y="3686175"/>
              <a:ext cx="501650" cy="369888"/>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59" name="Freeform 7"/>
            <p:cNvSpPr/>
            <p:nvPr/>
          </p:nvSpPr>
          <p:spPr bwMode="auto">
            <a:xfrm>
              <a:off x="5586413" y="2901950"/>
              <a:ext cx="544513" cy="238125"/>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5"/>
                    <a:pt x="326" y="110"/>
                  </a:cubicBezTo>
                  <a:cubicBezTo>
                    <a:pt x="69" y="163"/>
                    <a:pt x="69" y="163"/>
                    <a:pt x="69" y="163"/>
                  </a:cubicBezTo>
                  <a:cubicBezTo>
                    <a:pt x="65" y="163"/>
                    <a:pt x="62" y="164"/>
                    <a:pt x="58" y="164"/>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60" name="Freeform 8"/>
            <p:cNvSpPr/>
            <p:nvPr/>
          </p:nvSpPr>
          <p:spPr bwMode="auto">
            <a:xfrm>
              <a:off x="5202238" y="1987550"/>
              <a:ext cx="387350" cy="484188"/>
            </a:xfrm>
            <a:custGeom>
              <a:avLst/>
              <a:gdLst>
                <a:gd name="T0" fmla="*/ 60 w 266"/>
                <a:gd name="T1" fmla="*/ 333 h 333"/>
                <a:gd name="T2" fmla="*/ 31 w 266"/>
                <a:gd name="T3" fmla="*/ 324 h 333"/>
                <a:gd name="T4" fmla="*/ 16 w 266"/>
                <a:gd name="T5" fmla="*/ 250 h 333"/>
                <a:gd name="T6" fmla="*/ 161 w 266"/>
                <a:gd name="T7" fmla="*/ 31 h 333"/>
                <a:gd name="T8" fmla="*/ 235 w 266"/>
                <a:gd name="T9" fmla="*/ 16 h 333"/>
                <a:gd name="T10" fmla="*/ 250 w 266"/>
                <a:gd name="T11" fmla="*/ 90 h 333"/>
                <a:gd name="T12" fmla="*/ 105 w 266"/>
                <a:gd name="T13" fmla="*/ 309 h 333"/>
                <a:gd name="T14" fmla="*/ 60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60" y="333"/>
                  </a:moveTo>
                  <a:cubicBezTo>
                    <a:pt x="50" y="333"/>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3"/>
                    <a:pt x="60" y="333"/>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61" name="Freeform 9"/>
            <p:cNvSpPr/>
            <p:nvPr/>
          </p:nvSpPr>
          <p:spPr bwMode="auto">
            <a:xfrm>
              <a:off x="4508500" y="1708150"/>
              <a:ext cx="158750" cy="538163"/>
            </a:xfrm>
            <a:custGeom>
              <a:avLst/>
              <a:gdLst>
                <a:gd name="T0" fmla="*/ 56 w 109"/>
                <a:gd name="T1" fmla="*/ 370 h 370"/>
                <a:gd name="T2" fmla="*/ 2 w 109"/>
                <a:gd name="T3" fmla="*/ 317 h 370"/>
                <a:gd name="T4" fmla="*/ 0 w 109"/>
                <a:gd name="T5" fmla="*/ 54 h 370"/>
                <a:gd name="T6" fmla="*/ 53 w 109"/>
                <a:gd name="T7" fmla="*/ 1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1"/>
                  </a:cubicBezTo>
                  <a:cubicBezTo>
                    <a:pt x="82" y="0"/>
                    <a:pt x="106" y="24"/>
                    <a:pt x="106" y="53"/>
                  </a:cubicBezTo>
                  <a:cubicBezTo>
                    <a:pt x="109" y="316"/>
                    <a:pt x="109" y="316"/>
                    <a:pt x="109" y="316"/>
                  </a:cubicBezTo>
                  <a:cubicBezTo>
                    <a:pt x="109" y="345"/>
                    <a:pt x="85" y="369"/>
                    <a:pt x="56" y="370"/>
                  </a:cubicBezTo>
                  <a:cubicBezTo>
                    <a:pt x="56" y="370"/>
                    <a:pt x="56" y="370"/>
                    <a:pt x="56" y="370"/>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62" name="Freeform 10"/>
            <p:cNvSpPr/>
            <p:nvPr/>
          </p:nvSpPr>
          <p:spPr bwMode="auto">
            <a:xfrm>
              <a:off x="3221038" y="3683000"/>
              <a:ext cx="500063" cy="369888"/>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5"/>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63" name="Freeform 11"/>
            <p:cNvSpPr/>
            <p:nvPr/>
          </p:nvSpPr>
          <p:spPr bwMode="auto">
            <a:xfrm>
              <a:off x="3011488" y="2900363"/>
              <a:ext cx="544513" cy="236538"/>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4"/>
                    <a:pt x="374" y="92"/>
                    <a:pt x="368" y="120"/>
                  </a:cubicBezTo>
                  <a:cubicBezTo>
                    <a:pt x="363" y="146"/>
                    <a:pt x="341" y="163"/>
                    <a:pt x="316" y="163"/>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64" name="Freeform 12"/>
            <p:cNvSpPr/>
            <p:nvPr/>
          </p:nvSpPr>
          <p:spPr bwMode="auto">
            <a:xfrm>
              <a:off x="3552825" y="1984375"/>
              <a:ext cx="387350" cy="485775"/>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8" y="333"/>
                    <a:pt x="172" y="325"/>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65" name="Freeform 13"/>
            <p:cNvSpPr>
              <a:spLocks noEditPoints="1"/>
            </p:cNvSpPr>
            <p:nvPr/>
          </p:nvSpPr>
          <p:spPr bwMode="auto">
            <a:xfrm>
              <a:off x="3700463" y="2392363"/>
              <a:ext cx="1755775" cy="2144713"/>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3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3"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66" name="Oval 14"/>
            <p:cNvSpPr>
              <a:spLocks noChangeArrowheads="1"/>
            </p:cNvSpPr>
            <p:nvPr/>
          </p:nvSpPr>
          <p:spPr bwMode="auto">
            <a:xfrm>
              <a:off x="4041775" y="2713038"/>
              <a:ext cx="1122363" cy="112077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67" name="Oval 15"/>
            <p:cNvSpPr>
              <a:spLocks noChangeArrowheads="1"/>
            </p:cNvSpPr>
            <p:nvPr/>
          </p:nvSpPr>
          <p:spPr bwMode="auto">
            <a:xfrm>
              <a:off x="4152900" y="2824163"/>
              <a:ext cx="900113" cy="8985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68" name="Oval 16"/>
            <p:cNvSpPr>
              <a:spLocks noChangeArrowheads="1"/>
            </p:cNvSpPr>
            <p:nvPr/>
          </p:nvSpPr>
          <p:spPr bwMode="auto">
            <a:xfrm>
              <a:off x="4249738" y="2921000"/>
              <a:ext cx="708025" cy="70643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69" name="Oval 17"/>
            <p:cNvSpPr>
              <a:spLocks noChangeArrowheads="1"/>
            </p:cNvSpPr>
            <p:nvPr/>
          </p:nvSpPr>
          <p:spPr bwMode="auto">
            <a:xfrm>
              <a:off x="4354513" y="3024188"/>
              <a:ext cx="498475" cy="4984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70" name="Oval 18"/>
            <p:cNvSpPr>
              <a:spLocks noChangeArrowheads="1"/>
            </p:cNvSpPr>
            <p:nvPr/>
          </p:nvSpPr>
          <p:spPr bwMode="auto">
            <a:xfrm>
              <a:off x="4448175" y="3116263"/>
              <a:ext cx="311150" cy="31432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71" name="Oval 19"/>
            <p:cNvSpPr>
              <a:spLocks noChangeArrowheads="1"/>
            </p:cNvSpPr>
            <p:nvPr/>
          </p:nvSpPr>
          <p:spPr bwMode="auto">
            <a:xfrm>
              <a:off x="4545013" y="3216275"/>
              <a:ext cx="117475" cy="1158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sp>
          <p:nvSpPr>
            <p:cNvPr id="72" name="Freeform 20"/>
            <p:cNvSpPr/>
            <p:nvPr/>
          </p:nvSpPr>
          <p:spPr bwMode="auto">
            <a:xfrm>
              <a:off x="4603750" y="2617788"/>
              <a:ext cx="661988" cy="663575"/>
            </a:xfrm>
            <a:custGeom>
              <a:avLst/>
              <a:gdLst>
                <a:gd name="T0" fmla="*/ 286 w 417"/>
                <a:gd name="T1" fmla="*/ 149 h 418"/>
                <a:gd name="T2" fmla="*/ 330 w 417"/>
                <a:gd name="T3" fmla="*/ 149 h 418"/>
                <a:gd name="T4" fmla="*/ 417 w 417"/>
                <a:gd name="T5" fmla="*/ 61 h 418"/>
                <a:gd name="T6" fmla="*/ 357 w 417"/>
                <a:gd name="T7" fmla="*/ 61 h 418"/>
                <a:gd name="T8" fmla="*/ 355 w 417"/>
                <a:gd name="T9" fmla="*/ 0 h 418"/>
                <a:gd name="T10" fmla="*/ 267 w 417"/>
                <a:gd name="T11" fmla="*/ 87 h 418"/>
                <a:gd name="T12" fmla="*/ 269 w 417"/>
                <a:gd name="T13" fmla="*/ 134 h 418"/>
                <a:gd name="T14" fmla="*/ 0 w 417"/>
                <a:gd name="T15" fmla="*/ 397 h 418"/>
                <a:gd name="T16" fmla="*/ 0 w 417"/>
                <a:gd name="T17" fmla="*/ 418 h 418"/>
                <a:gd name="T18" fmla="*/ 23 w 417"/>
                <a:gd name="T19" fmla="*/ 418 h 418"/>
                <a:gd name="T20" fmla="*/ 286 w 417"/>
                <a:gd name="T21" fmla="*/ 14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418">
                  <a:moveTo>
                    <a:pt x="286" y="149"/>
                  </a:moveTo>
                  <a:lnTo>
                    <a:pt x="330" y="149"/>
                  </a:lnTo>
                  <a:lnTo>
                    <a:pt x="417" y="61"/>
                  </a:lnTo>
                  <a:lnTo>
                    <a:pt x="357" y="61"/>
                  </a:lnTo>
                  <a:lnTo>
                    <a:pt x="355" y="0"/>
                  </a:lnTo>
                  <a:lnTo>
                    <a:pt x="267" y="87"/>
                  </a:lnTo>
                  <a:lnTo>
                    <a:pt x="269" y="134"/>
                  </a:lnTo>
                  <a:lnTo>
                    <a:pt x="0" y="397"/>
                  </a:lnTo>
                  <a:lnTo>
                    <a:pt x="0" y="418"/>
                  </a:lnTo>
                  <a:lnTo>
                    <a:pt x="23" y="418"/>
                  </a:lnTo>
                  <a:lnTo>
                    <a:pt x="286" y="149"/>
                  </a:lnTo>
                  <a:close/>
                </a:path>
              </a:pathLst>
            </a:custGeom>
            <a:gradFill>
              <a:gsLst>
                <a:gs pos="0">
                  <a:schemeClr val="bg1"/>
                </a:gs>
                <a:gs pos="35000">
                  <a:schemeClr val="bg1">
                    <a:lumMod val="95000"/>
                  </a:schemeClr>
                </a:gs>
                <a:gs pos="100000">
                  <a:schemeClr val="bg1">
                    <a:lumMod val="85000"/>
                  </a:schemeClr>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prstClr val="white"/>
                </a:solidFill>
              </a:endParaRPr>
            </a:p>
          </p:txBody>
        </p:sp>
        <p:sp>
          <p:nvSpPr>
            <p:cNvPr id="73" name="Freeform 21"/>
            <p:cNvSpPr/>
            <p:nvPr/>
          </p:nvSpPr>
          <p:spPr bwMode="auto">
            <a:xfrm>
              <a:off x="4603750" y="2617788"/>
              <a:ext cx="661988" cy="663575"/>
            </a:xfrm>
            <a:custGeom>
              <a:avLst/>
              <a:gdLst>
                <a:gd name="T0" fmla="*/ 286 w 417"/>
                <a:gd name="T1" fmla="*/ 149 h 418"/>
                <a:gd name="T2" fmla="*/ 330 w 417"/>
                <a:gd name="T3" fmla="*/ 149 h 418"/>
                <a:gd name="T4" fmla="*/ 417 w 417"/>
                <a:gd name="T5" fmla="*/ 61 h 418"/>
                <a:gd name="T6" fmla="*/ 357 w 417"/>
                <a:gd name="T7" fmla="*/ 61 h 418"/>
                <a:gd name="T8" fmla="*/ 355 w 417"/>
                <a:gd name="T9" fmla="*/ 0 h 418"/>
                <a:gd name="T10" fmla="*/ 267 w 417"/>
                <a:gd name="T11" fmla="*/ 87 h 418"/>
                <a:gd name="T12" fmla="*/ 269 w 417"/>
                <a:gd name="T13" fmla="*/ 134 h 418"/>
                <a:gd name="T14" fmla="*/ 0 w 417"/>
                <a:gd name="T15" fmla="*/ 397 h 418"/>
                <a:gd name="T16" fmla="*/ 0 w 417"/>
                <a:gd name="T17" fmla="*/ 418 h 418"/>
                <a:gd name="T18" fmla="*/ 23 w 417"/>
                <a:gd name="T1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7" h="418">
                  <a:moveTo>
                    <a:pt x="286" y="149"/>
                  </a:moveTo>
                  <a:lnTo>
                    <a:pt x="330" y="149"/>
                  </a:lnTo>
                  <a:lnTo>
                    <a:pt x="417" y="61"/>
                  </a:lnTo>
                  <a:lnTo>
                    <a:pt x="357" y="61"/>
                  </a:lnTo>
                  <a:lnTo>
                    <a:pt x="355" y="0"/>
                  </a:lnTo>
                  <a:lnTo>
                    <a:pt x="267" y="87"/>
                  </a:lnTo>
                  <a:lnTo>
                    <a:pt x="269" y="134"/>
                  </a:lnTo>
                  <a:lnTo>
                    <a:pt x="0" y="397"/>
                  </a:lnTo>
                  <a:lnTo>
                    <a:pt x="0" y="418"/>
                  </a:lnTo>
                  <a:lnTo>
                    <a:pt x="23" y="4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41445"/>
          <a:stretch>
            <a:fillRect/>
          </a:stretch>
        </p:blipFill>
        <p:spPr bwMode="auto">
          <a:xfrm>
            <a:off x="146304" y="2109216"/>
            <a:ext cx="11679936" cy="4450080"/>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735506" y="508687"/>
            <a:ext cx="10501531" cy="14135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1" name="矩形 20"/>
          <p:cNvSpPr/>
          <p:nvPr/>
        </p:nvSpPr>
        <p:spPr>
          <a:xfrm>
            <a:off x="833511" y="615282"/>
            <a:ext cx="10501532" cy="1200329"/>
          </a:xfrm>
          <a:prstGeom prst="rect">
            <a:avLst/>
          </a:prstGeom>
          <a:noFill/>
        </p:spPr>
        <p:txBody>
          <a:bodyPr wrap="square" lIns="91440" tIns="45720" rIns="91440" bIns="45720">
            <a:spAutoFit/>
          </a:bodyPr>
          <a:lstStyle/>
          <a:p>
            <a:pPr algn="ctr"/>
            <a:r>
              <a:rPr lang="zh-CN" altLang="en-US" sz="7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绿色与智慧发展潜在项目</a:t>
            </a:r>
            <a:endParaRPr lang="zh-CN" alt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 y="-527539"/>
            <a:ext cx="12191999" cy="75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6096000" y="-297107"/>
            <a:ext cx="5791202" cy="594213"/>
          </a:xfrm>
          <a:prstGeom prst="rect">
            <a:avLst/>
          </a:prstGeom>
          <a:solidFill>
            <a:schemeClr val="bg1"/>
          </a:solidFill>
          <a:ln w="9525">
            <a:noFill/>
            <a:miter lim="800000"/>
          </a:ln>
        </p:spPr>
        <p:txBody>
          <a:bodyPr anchor="ct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endParaRPr lang="zh-CN" altLang="en-US"/>
          </a:p>
        </p:txBody>
      </p:sp>
      <p:sp>
        <p:nvSpPr>
          <p:cNvPr id="11" name="矩形 10"/>
          <p:cNvSpPr/>
          <p:nvPr/>
        </p:nvSpPr>
        <p:spPr>
          <a:xfrm>
            <a:off x="2525150" y="0"/>
            <a:ext cx="7141700" cy="923330"/>
          </a:xfrm>
          <a:prstGeom prst="rect">
            <a:avLst/>
          </a:prstGeom>
          <a:noFill/>
        </p:spPr>
        <p:txBody>
          <a:bodyPr wrap="none" lIns="91440" tIns="45720" rIns="91440" bIns="45720">
            <a:spAutoFit/>
          </a:bodyPr>
          <a:lstStyle/>
          <a:p>
            <a:pPr algn="ctr"/>
            <a:r>
              <a:rPr lang="zh-CN" alt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北部生态新区湿地公园</a:t>
            </a:r>
            <a:endParaRPr lang="zh-CN"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3"/>
          <p:cNvSpPr>
            <a:spLocks noChangeArrowheads="1"/>
          </p:cNvSpPr>
          <p:nvPr/>
        </p:nvSpPr>
        <p:spPr bwMode="auto">
          <a:xfrm>
            <a:off x="2" y="5693821"/>
            <a:ext cx="12191998" cy="1094276"/>
          </a:xfrm>
          <a:prstGeom prst="rect">
            <a:avLst/>
          </a:prstGeom>
          <a:solidFill>
            <a:schemeClr val="bg1"/>
          </a:solidFill>
          <a:ln w="9525">
            <a:noFill/>
            <a:miter lim="800000"/>
          </a:ln>
        </p:spPr>
        <p:txBody>
          <a:bodyPr anchor="ct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endParaRPr lang="zh-CN" altLang="en-US"/>
          </a:p>
        </p:txBody>
      </p:sp>
      <p:sp>
        <p:nvSpPr>
          <p:cNvPr id="13" name="任意多边形 12"/>
          <p:cNvSpPr/>
          <p:nvPr/>
        </p:nvSpPr>
        <p:spPr>
          <a:xfrm>
            <a:off x="117231" y="5551130"/>
            <a:ext cx="11969261" cy="1058671"/>
          </a:xfrm>
          <a:custGeom>
            <a:avLst/>
            <a:gdLst>
              <a:gd name="connsiteX0" fmla="*/ 731405 w 805744"/>
              <a:gd name="connsiteY0" fmla="*/ 0 h 805744"/>
              <a:gd name="connsiteX1" fmla="*/ 805744 w 805744"/>
              <a:gd name="connsiteY1" fmla="*/ 74339 h 805744"/>
              <a:gd name="connsiteX2" fmla="*/ 805743 w 805744"/>
              <a:gd name="connsiteY2" fmla="*/ 731407 h 805744"/>
              <a:gd name="connsiteX3" fmla="*/ 731406 w 805744"/>
              <a:gd name="connsiteY3" fmla="*/ 805744 h 805744"/>
              <a:gd name="connsiteX4" fmla="*/ 74339 w 805744"/>
              <a:gd name="connsiteY4" fmla="*/ 805744 h 805744"/>
              <a:gd name="connsiteX5" fmla="*/ 0 w 805744"/>
              <a:gd name="connsiteY5" fmla="*/ 731406 h 805744"/>
              <a:gd name="connsiteX6" fmla="*/ 0 w 805744"/>
              <a:gd name="connsiteY6" fmla="*/ 74338 h 805744"/>
              <a:gd name="connsiteX7" fmla="*/ 21773 w 805744"/>
              <a:gd name="connsiteY7" fmla="*/ 21773 h 805744"/>
              <a:gd name="connsiteX8" fmla="*/ 74337 w 805744"/>
              <a:gd name="connsiteY8" fmla="*/ 1 h 80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744" h="805744">
                <a:moveTo>
                  <a:pt x="731405" y="0"/>
                </a:moveTo>
                <a:cubicBezTo>
                  <a:pt x="772461" y="1"/>
                  <a:pt x="805743" y="33283"/>
                  <a:pt x="805744" y="74339"/>
                </a:cubicBezTo>
                <a:lnTo>
                  <a:pt x="805743" y="731407"/>
                </a:lnTo>
                <a:cubicBezTo>
                  <a:pt x="805745" y="772462"/>
                  <a:pt x="772462" y="805745"/>
                  <a:pt x="731406" y="805744"/>
                </a:cubicBezTo>
                <a:lnTo>
                  <a:pt x="74339" y="805744"/>
                </a:lnTo>
                <a:cubicBezTo>
                  <a:pt x="33282" y="805743"/>
                  <a:pt x="1" y="772462"/>
                  <a:pt x="0" y="731406"/>
                </a:cubicBezTo>
                <a:lnTo>
                  <a:pt x="0" y="74338"/>
                </a:lnTo>
                <a:cubicBezTo>
                  <a:pt x="1" y="53810"/>
                  <a:pt x="8320" y="35226"/>
                  <a:pt x="21773" y="21773"/>
                </a:cubicBezTo>
                <a:cubicBezTo>
                  <a:pt x="35226" y="8320"/>
                  <a:pt x="53810" y="0"/>
                  <a:pt x="74337" y="1"/>
                </a:cubicBezTo>
                <a:close/>
              </a:path>
            </a:pathLst>
          </a:cu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zh-CN" altLang="en-US">
              <a:cs typeface="+mn-ea"/>
              <a:sym typeface="+mn-lt"/>
            </a:endParaRPr>
          </a:p>
        </p:txBody>
      </p:sp>
      <p:sp>
        <p:nvSpPr>
          <p:cNvPr id="15" name="TextBox 88"/>
          <p:cNvSpPr txBox="1">
            <a:spLocks noChangeArrowheads="1"/>
          </p:cNvSpPr>
          <p:nvPr>
            <p:custDataLst>
              <p:tags r:id="rId2"/>
            </p:custDataLst>
          </p:nvPr>
        </p:nvSpPr>
        <p:spPr bwMode="auto">
          <a:xfrm>
            <a:off x="328246" y="5642872"/>
            <a:ext cx="11758246" cy="912427"/>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zh-CN" sz="2000" b="1" dirty="0"/>
              <a:t>项目位于柳州市重点打造的北部生态新区核心区域，主要建设内容包括湿地公园景观绿化工程、土方工程、道路工程、环境整治工程、泊岸工程、给排水工程、电气工程、照明工程及配套房屋建筑工程等。</a:t>
            </a:r>
            <a:endParaRPr lang="en-US" altLang="zh-CN" sz="20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7707" y="855785"/>
            <a:ext cx="11275708" cy="4774403"/>
          </a:xfrm>
          <a:prstGeom prst="rect">
            <a:avLst/>
          </a:prstGeom>
          <a:solidFill>
            <a:srgbClr val="FFFF99"/>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cs typeface="+mn-ea"/>
              <a:sym typeface="+mn-lt"/>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7708" y="855785"/>
            <a:ext cx="6002215" cy="4774403"/>
          </a:xfrm>
          <a:prstGeom prst="rect">
            <a:avLst/>
          </a:prstGeom>
        </p:spPr>
      </p:pic>
      <p:sp>
        <p:nvSpPr>
          <p:cNvPr id="6" name="TextBox 88"/>
          <p:cNvSpPr txBox="1">
            <a:spLocks noChangeArrowheads="1"/>
          </p:cNvSpPr>
          <p:nvPr>
            <p:custDataLst>
              <p:tags r:id="rId2"/>
            </p:custDataLst>
          </p:nvPr>
        </p:nvSpPr>
        <p:spPr bwMode="auto">
          <a:xfrm>
            <a:off x="7152648" y="1091903"/>
            <a:ext cx="4406306" cy="518089"/>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zh-CN" sz="3200" b="1" spc="38"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石墨烯新材料产业</a:t>
            </a:r>
            <a:r>
              <a:rPr lang="zh-CN" altLang="zh-CN" sz="3200" b="1" spc="38" dirty="0" smtClean="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基地</a:t>
            </a:r>
            <a:endParaRPr lang="en-US" altLang="zh-CN" sz="3200" b="1" spc="38"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7" name="TextBox 88"/>
          <p:cNvSpPr txBox="1">
            <a:spLocks noChangeArrowheads="1"/>
          </p:cNvSpPr>
          <p:nvPr>
            <p:custDataLst>
              <p:tags r:id="rId3"/>
            </p:custDataLst>
          </p:nvPr>
        </p:nvSpPr>
        <p:spPr bwMode="auto">
          <a:xfrm>
            <a:off x="7017207" y="1846110"/>
            <a:ext cx="4114800" cy="3617014"/>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en-US" altLang="zh-CN" sz="2400" b="1" dirty="0" smtClean="0"/>
              <a:t>         </a:t>
            </a:r>
            <a:r>
              <a:rPr lang="zh-CN" altLang="zh-CN" sz="2400" b="1" dirty="0" smtClean="0"/>
              <a:t>项目位于</a:t>
            </a:r>
            <a:r>
              <a:rPr lang="zh-CN" altLang="en-US" sz="2400" b="1" dirty="0" smtClean="0"/>
              <a:t>柳州市</a:t>
            </a:r>
            <a:r>
              <a:rPr lang="zh-CN" altLang="zh-CN" sz="2400" b="1" dirty="0" smtClean="0"/>
              <a:t>鹿寨</a:t>
            </a:r>
            <a:r>
              <a:rPr lang="zh-CN" altLang="zh-CN" sz="2400" b="1" dirty="0"/>
              <a:t>县，毗邻柳东新区，具有较好的石墨烯产业基础和雄厚的工业基础。未来基地将打造成以柳州钢铁、机械、汽车产业为应用方向，集中建设石墨烯车辆应用研究院、石墨烯产业园。</a:t>
            </a:r>
            <a:endParaRPr lang="en-US" altLang="zh-CN" sz="24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38954" y="1160585"/>
            <a:ext cx="4513383" cy="4712678"/>
          </a:xfrm>
          <a:prstGeom prst="rect">
            <a:avLst/>
          </a:prstGeom>
        </p:spPr>
      </p:pic>
      <p:sp>
        <p:nvSpPr>
          <p:cNvPr id="5" name="矩形 4"/>
          <p:cNvSpPr/>
          <p:nvPr/>
        </p:nvSpPr>
        <p:spPr>
          <a:xfrm>
            <a:off x="477633" y="855784"/>
            <a:ext cx="3168352" cy="136077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ea typeface="方正粗倩简体" panose="03000509000000000000" pitchFamily="65" charset="-122"/>
            </a:endParaRPr>
          </a:p>
        </p:txBody>
      </p:sp>
      <p:sp>
        <p:nvSpPr>
          <p:cNvPr id="6" name="矩形 5"/>
          <p:cNvSpPr/>
          <p:nvPr/>
        </p:nvSpPr>
        <p:spPr>
          <a:xfrm>
            <a:off x="477633" y="2427578"/>
            <a:ext cx="3168352" cy="4078730"/>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粗倩简体" panose="03000509000000000000" pitchFamily="65" charset="-122"/>
            </a:endParaRPr>
          </a:p>
        </p:txBody>
      </p:sp>
      <p:sp>
        <p:nvSpPr>
          <p:cNvPr id="9" name="矩形 8"/>
          <p:cNvSpPr/>
          <p:nvPr/>
        </p:nvSpPr>
        <p:spPr>
          <a:xfrm>
            <a:off x="8745306" y="855784"/>
            <a:ext cx="3168352" cy="13607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ea typeface="方正粗倩简体" panose="03000509000000000000" pitchFamily="65" charset="-122"/>
            </a:endParaRPr>
          </a:p>
        </p:txBody>
      </p:sp>
      <p:sp>
        <p:nvSpPr>
          <p:cNvPr id="10" name="矩形 9"/>
          <p:cNvSpPr/>
          <p:nvPr/>
        </p:nvSpPr>
        <p:spPr>
          <a:xfrm>
            <a:off x="8745306" y="2427578"/>
            <a:ext cx="3168352" cy="4078730"/>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粗倩简体" panose="03000509000000000000" pitchFamily="65" charset="-122"/>
            </a:endParaRPr>
          </a:p>
        </p:txBody>
      </p:sp>
      <p:sp>
        <p:nvSpPr>
          <p:cNvPr id="12" name="TextBox 88"/>
          <p:cNvSpPr txBox="1">
            <a:spLocks noChangeArrowheads="1"/>
          </p:cNvSpPr>
          <p:nvPr>
            <p:custDataLst>
              <p:tags r:id="rId2"/>
            </p:custDataLst>
          </p:nvPr>
        </p:nvSpPr>
        <p:spPr bwMode="auto">
          <a:xfrm>
            <a:off x="668160" y="1052707"/>
            <a:ext cx="2787298" cy="966929"/>
          </a:xfrm>
          <a:prstGeom prst="rect">
            <a:avLst/>
          </a:prstGeom>
          <a:noFill/>
          <a:ln w="9525">
            <a:noFill/>
            <a:miter lim="800000"/>
          </a:ln>
        </p:spPr>
        <p:txBody>
          <a:bodyPr wrap="square" lIns="68504" tIns="34289" rIns="68504" bIns="34289">
            <a:spAutoFit/>
          </a:bodyPr>
          <a:lstStyle/>
          <a:p>
            <a:pPr algn="ctr">
              <a:lnSpc>
                <a:spcPts val="3500"/>
              </a:lnSpc>
              <a:spcBef>
                <a:spcPts val="205"/>
              </a:spcBef>
              <a:spcAft>
                <a:spcPts val="205"/>
              </a:spcAft>
              <a:buClr>
                <a:srgbClr val="1F497D">
                  <a:lumMod val="75000"/>
                </a:srgbClr>
              </a:buClr>
              <a:defRPr/>
            </a:pPr>
            <a:r>
              <a:rPr lang="zh-CN" altLang="zh-CN" sz="3200" b="1" spc="38" dirty="0" smtClean="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工业设计</a:t>
            </a:r>
            <a:r>
              <a:rPr lang="zh-CN" altLang="zh-CN" sz="3200" b="1" spc="38"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大数据服务平台</a:t>
            </a:r>
            <a:endParaRPr lang="en-US" altLang="zh-CN" sz="3200" b="1" spc="38"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13" name="TextBox 88"/>
          <p:cNvSpPr txBox="1">
            <a:spLocks noChangeArrowheads="1"/>
          </p:cNvSpPr>
          <p:nvPr>
            <p:custDataLst>
              <p:tags r:id="rId3"/>
            </p:custDataLst>
          </p:nvPr>
        </p:nvSpPr>
        <p:spPr bwMode="auto">
          <a:xfrm>
            <a:off x="8935833" y="1052707"/>
            <a:ext cx="2787298" cy="966929"/>
          </a:xfrm>
          <a:prstGeom prst="rect">
            <a:avLst/>
          </a:prstGeom>
          <a:noFill/>
          <a:ln w="9525">
            <a:noFill/>
            <a:miter lim="800000"/>
          </a:ln>
        </p:spPr>
        <p:txBody>
          <a:bodyPr wrap="square" lIns="68504" tIns="34289" rIns="68504" bIns="34289">
            <a:spAutoFit/>
          </a:bodyPr>
          <a:lstStyle/>
          <a:p>
            <a:pPr algn="ctr">
              <a:lnSpc>
                <a:spcPts val="3500"/>
              </a:lnSpc>
              <a:spcBef>
                <a:spcPts val="205"/>
              </a:spcBef>
              <a:spcAft>
                <a:spcPts val="205"/>
              </a:spcAft>
              <a:buClr>
                <a:srgbClr val="1F497D">
                  <a:lumMod val="75000"/>
                </a:srgbClr>
              </a:buClr>
              <a:defRPr/>
            </a:pPr>
            <a:r>
              <a:rPr lang="zh-CN" altLang="zh-CN" sz="3200" b="1" spc="38"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协同创新制造平台</a:t>
            </a:r>
            <a:endParaRPr lang="en-US" altLang="zh-CN" sz="3200" b="1" spc="38"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14" name="TextBox 88"/>
          <p:cNvSpPr txBox="1">
            <a:spLocks noChangeArrowheads="1"/>
          </p:cNvSpPr>
          <p:nvPr>
            <p:custDataLst>
              <p:tags r:id="rId4"/>
            </p:custDataLst>
          </p:nvPr>
        </p:nvSpPr>
        <p:spPr bwMode="auto">
          <a:xfrm>
            <a:off x="668160" y="2893436"/>
            <a:ext cx="2787298" cy="3147013"/>
          </a:xfrm>
          <a:prstGeom prst="rect">
            <a:avLst/>
          </a:prstGeom>
          <a:noFill/>
          <a:ln w="9525">
            <a:noFill/>
            <a:miter lim="800000"/>
          </a:ln>
        </p:spPr>
        <p:txBody>
          <a:bodyPr wrap="square" lIns="68504" tIns="34289" rIns="68504" bIns="34289">
            <a:spAutoFit/>
          </a:bodyPr>
          <a:lstStyle/>
          <a:p>
            <a:r>
              <a:rPr lang="en-US" altLang="zh-CN" sz="2000" b="1" dirty="0" smtClean="0">
                <a:solidFill>
                  <a:schemeClr val="bg1"/>
                </a:solidFill>
              </a:rPr>
              <a:t>        </a:t>
            </a:r>
            <a:r>
              <a:rPr lang="zh-CN" altLang="zh-CN" sz="2000" b="1" dirty="0" smtClean="0">
                <a:solidFill>
                  <a:schemeClr val="bg1"/>
                </a:solidFill>
              </a:rPr>
              <a:t>构建</a:t>
            </a:r>
            <a:r>
              <a:rPr lang="zh-CN" altLang="zh-CN" sz="2000" b="1" dirty="0">
                <a:solidFill>
                  <a:schemeClr val="bg1"/>
                </a:solidFill>
              </a:rPr>
              <a:t>面向工业产品设计与制造全生命周期管理、工业设计服务生态链的数字化服务平台，通过互联网和产品创新软件工具的</a:t>
            </a:r>
            <a:r>
              <a:rPr lang="en-US" altLang="zh-CN" sz="2000" b="1" dirty="0">
                <a:solidFill>
                  <a:schemeClr val="bg1"/>
                </a:solidFill>
              </a:rPr>
              <a:t>SAAS</a:t>
            </a:r>
            <a:r>
              <a:rPr lang="zh-CN" altLang="zh-CN" sz="2000" b="1" dirty="0">
                <a:solidFill>
                  <a:schemeClr val="bg1"/>
                </a:solidFill>
              </a:rPr>
              <a:t>服务模式，为企业特别是中小型企业提供一系列工业产品设计的技术与信息支撑服务。</a:t>
            </a:r>
            <a:endParaRPr lang="zh-CN" altLang="zh-CN" sz="2000" b="1" dirty="0">
              <a:solidFill>
                <a:schemeClr val="bg1"/>
              </a:solidFill>
            </a:endParaRPr>
          </a:p>
        </p:txBody>
      </p:sp>
      <p:sp>
        <p:nvSpPr>
          <p:cNvPr id="15" name="TextBox 88"/>
          <p:cNvSpPr txBox="1">
            <a:spLocks noChangeArrowheads="1"/>
          </p:cNvSpPr>
          <p:nvPr>
            <p:custDataLst>
              <p:tags r:id="rId5"/>
            </p:custDataLst>
          </p:nvPr>
        </p:nvSpPr>
        <p:spPr bwMode="auto">
          <a:xfrm>
            <a:off x="8935833" y="2729313"/>
            <a:ext cx="2787298" cy="3762566"/>
          </a:xfrm>
          <a:prstGeom prst="rect">
            <a:avLst/>
          </a:prstGeom>
          <a:noFill/>
          <a:ln w="9525">
            <a:noFill/>
            <a:miter lim="800000"/>
          </a:ln>
        </p:spPr>
        <p:txBody>
          <a:bodyPr wrap="square" lIns="68504" tIns="34289" rIns="68504" bIns="34289">
            <a:spAutoFit/>
          </a:bodyPr>
          <a:lstStyle/>
          <a:p>
            <a:r>
              <a:rPr lang="en-US" altLang="zh-CN" sz="2000" b="1" dirty="0" smtClean="0">
                <a:solidFill>
                  <a:schemeClr val="bg1"/>
                </a:solidFill>
              </a:rPr>
              <a:t>        </a:t>
            </a:r>
            <a:r>
              <a:rPr lang="zh-CN" altLang="zh-CN" sz="2000" b="1" dirty="0" smtClean="0">
                <a:solidFill>
                  <a:schemeClr val="bg1"/>
                </a:solidFill>
              </a:rPr>
              <a:t>采用</a:t>
            </a:r>
            <a:r>
              <a:rPr lang="zh-CN" altLang="zh-CN" sz="2000" b="1" dirty="0">
                <a:solidFill>
                  <a:schemeClr val="bg1"/>
                </a:solidFill>
              </a:rPr>
              <a:t>互联网手段建立面向行业产业链的协同制造平台，促进产业链上下游企业信息共享，推动产业链企业计划、设计、工艺与制造协同管理，实现制造业上下游产业链的整合与产业链协同，带动产业配套和产业集群共同发展，提升产业核心竞争力。</a:t>
            </a:r>
            <a:endParaRPr lang="zh-CN" altLang="zh-CN" sz="20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25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396"/>
            <a:ext cx="12192000" cy="6858000"/>
          </a:xfrm>
          <a:prstGeom prst="rect">
            <a:avLst/>
          </a:prstGeom>
        </p:spPr>
      </p:pic>
      <p:sp>
        <p:nvSpPr>
          <p:cNvPr id="3" name="矩形 2"/>
          <p:cNvSpPr/>
          <p:nvPr/>
        </p:nvSpPr>
        <p:spPr>
          <a:xfrm>
            <a:off x="6002215" y="259304"/>
            <a:ext cx="5952270" cy="584775"/>
          </a:xfrm>
          <a:prstGeom prst="rect">
            <a:avLst/>
          </a:prstGeom>
          <a:solidFill>
            <a:schemeClr val="accent6">
              <a:lumMod val="20000"/>
              <a:lumOff val="80000"/>
            </a:schemeClr>
          </a:solidFill>
        </p:spPr>
        <p:txBody>
          <a:bodyPr wrap="none" lIns="91440" tIns="45720" rIns="91440" bIns="45720">
            <a:spAutoFit/>
          </a:bodyPr>
          <a:lstStyle/>
          <a:p>
            <a:pPr algn="ctr"/>
            <a:r>
              <a:rPr lang="zh-CN" altLang="en-US" sz="3200" dirty="0" smtClean="0">
                <a:ln w="0"/>
                <a:effectLst>
                  <a:outerShdw blurRad="38100" dist="19050" dir="2700000" algn="tl" rotWithShape="0">
                    <a:schemeClr val="dk1">
                      <a:alpha val="40000"/>
                    </a:schemeClr>
                  </a:outerShdw>
                </a:effectLst>
              </a:rPr>
              <a:t>广西三江湾文化养生综合体项目</a:t>
            </a:r>
            <a:endParaRPr lang="zh-CN" altLang="en-US" sz="3200" dirty="0">
              <a:ln w="0"/>
              <a:effectLst>
                <a:outerShdw blurRad="38100" dist="19050" dir="2700000" algn="tl" rotWithShape="0">
                  <a:schemeClr val="dk1">
                    <a:alpha val="40000"/>
                  </a:schemeClr>
                </a:outerShdw>
              </a:effectLst>
            </a:endParaRPr>
          </a:p>
        </p:txBody>
      </p:sp>
      <p:sp>
        <p:nvSpPr>
          <p:cNvPr id="5" name="矩形 4"/>
          <p:cNvSpPr/>
          <p:nvPr/>
        </p:nvSpPr>
        <p:spPr>
          <a:xfrm>
            <a:off x="4377804" y="4474367"/>
            <a:ext cx="7581777" cy="216379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TextBox 88"/>
          <p:cNvSpPr txBox="1">
            <a:spLocks noChangeArrowheads="1"/>
          </p:cNvSpPr>
          <p:nvPr>
            <p:custDataLst>
              <p:tags r:id="rId2"/>
            </p:custDataLst>
          </p:nvPr>
        </p:nvSpPr>
        <p:spPr bwMode="auto">
          <a:xfrm>
            <a:off x="4488411" y="4567535"/>
            <a:ext cx="7360565" cy="1977462"/>
          </a:xfrm>
          <a:prstGeom prst="rect">
            <a:avLst/>
          </a:prstGeom>
          <a:noFill/>
          <a:ln w="9525">
            <a:noFill/>
            <a:miter lim="800000"/>
          </a:ln>
        </p:spPr>
        <p:txBody>
          <a:bodyPr wrap="square" lIns="68504" tIns="34289" rIns="68504" bIns="34289">
            <a:spAutoFit/>
          </a:bodyPr>
          <a:lstStyle/>
          <a:p>
            <a:r>
              <a:rPr lang="en-US" altLang="zh-CN" sz="2400" b="1" dirty="0" smtClean="0">
                <a:solidFill>
                  <a:schemeClr val="bg1"/>
                </a:solidFill>
              </a:rPr>
              <a:t>       </a:t>
            </a:r>
            <a:r>
              <a:rPr lang="zh-CN" altLang="zh-CN" sz="2000" b="1" dirty="0" smtClean="0">
                <a:solidFill>
                  <a:schemeClr val="accent1">
                    <a:lumMod val="75000"/>
                  </a:schemeClr>
                </a:solidFill>
                <a:latin typeface="黑体" panose="02010609060101010101" pitchFamily="49" charset="-122"/>
                <a:ea typeface="黑体" panose="02010609060101010101" pitchFamily="49" charset="-122"/>
              </a:rPr>
              <a:t>项目</a:t>
            </a:r>
            <a:r>
              <a:rPr lang="zh-CN" altLang="zh-CN" sz="2000" b="1" dirty="0">
                <a:solidFill>
                  <a:schemeClr val="accent1">
                    <a:lumMod val="75000"/>
                  </a:schemeClr>
                </a:solidFill>
                <a:latin typeface="黑体" panose="02010609060101010101" pitchFamily="49" charset="-122"/>
                <a:ea typeface="黑体" panose="02010609060101010101" pitchFamily="49" charset="-122"/>
              </a:rPr>
              <a:t>位于广西旅游名县三江县，毗邻桂林国际旅游胜地，境内有石门冲自然生态、程阳八寨、丹洲古镇等著名景区，旅游资源丰富，交通便利，特别是贵广高铁开通以来，三江县旅游优势进一步凸显。项目总建筑面积</a:t>
            </a:r>
            <a:r>
              <a:rPr lang="en-US" altLang="zh-CN" sz="2000" b="1" dirty="0">
                <a:solidFill>
                  <a:schemeClr val="accent1">
                    <a:lumMod val="75000"/>
                  </a:schemeClr>
                </a:solidFill>
                <a:latin typeface="黑体" panose="02010609060101010101" pitchFamily="49" charset="-122"/>
                <a:ea typeface="黑体" panose="02010609060101010101" pitchFamily="49" charset="-122"/>
              </a:rPr>
              <a:t>58.7</a:t>
            </a:r>
            <a:r>
              <a:rPr lang="zh-CN" altLang="zh-CN" sz="2000" b="1" dirty="0">
                <a:solidFill>
                  <a:schemeClr val="accent1">
                    <a:lumMod val="75000"/>
                  </a:schemeClr>
                </a:solidFill>
                <a:latin typeface="黑体" panose="02010609060101010101" pitchFamily="49" charset="-122"/>
                <a:ea typeface="黑体" panose="02010609060101010101" pitchFamily="49" charset="-122"/>
              </a:rPr>
              <a:t>万平方米。建设内容包括三江文化旅游商贸区龙吉度假养生宜居区、龙吉三江湾游客服务区、三产安置回建区、山地文化居住区。</a:t>
            </a:r>
            <a:endParaRPr lang="zh-CN" altLang="zh-CN" sz="2000" b="1" dirty="0">
              <a:solidFill>
                <a:schemeClr val="accent1">
                  <a:lumMod val="75000"/>
                </a:schemeClr>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p:cNvSpPr txBox="1">
            <a:spLocks noChangeArrowheads="1"/>
          </p:cNvSpPr>
          <p:nvPr/>
        </p:nvSpPr>
        <p:spPr bwMode="auto">
          <a:xfrm>
            <a:off x="2984582" y="920973"/>
            <a:ext cx="9001188" cy="1200329"/>
          </a:xfrm>
          <a:prstGeom prst="rect">
            <a:avLst/>
          </a:prstGeom>
          <a:noFill/>
          <a:ln w="9525">
            <a:noFill/>
            <a:miter lim="800000"/>
          </a:ln>
        </p:spPr>
        <p:txBody>
          <a:bodyPr>
            <a:spAutoFit/>
          </a:bodyPr>
          <a:lstStyle/>
          <a:p>
            <a:pPr eaLnBrk="1" hangingPunct="1">
              <a:defRPr/>
            </a:pPr>
            <a:r>
              <a:rPr lang="zh-CN" altLang="en-US" sz="7200" b="1" dirty="0" smtClean="0">
                <a:ln>
                  <a:solidFill>
                    <a:srgbClr val="FFFFFF"/>
                  </a:solidFill>
                </a:ln>
                <a:solidFill>
                  <a:srgbClr val="002060"/>
                </a:solidFill>
                <a:latin typeface="微软雅黑" panose="020B0503020204020204" pitchFamily="34" charset="-122"/>
                <a:ea typeface="微软雅黑" panose="020B0503020204020204" pitchFamily="34" charset="-122"/>
              </a:rPr>
              <a:t>感谢您的聆听！</a:t>
            </a:r>
            <a:endParaRPr lang="zh-CN" altLang="en-US" sz="7200" b="1" dirty="0">
              <a:ln>
                <a:solidFill>
                  <a:srgbClr val="FFFFFF"/>
                </a:solidFill>
              </a:ln>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7474" y="1564121"/>
            <a:ext cx="8070183" cy="4571998"/>
          </a:xfrm>
          <a:prstGeom prst="rect">
            <a:avLst/>
          </a:prstGeom>
          <a:ln>
            <a:noFill/>
          </a:ln>
          <a:effectLst>
            <a:outerShdw blurRad="292100" dist="139700" dir="2700000" algn="tl" rotWithShape="0">
              <a:srgbClr val="333333">
                <a:alpha val="65000"/>
              </a:srgbClr>
            </a:outerShdw>
          </a:effectLst>
        </p:spPr>
      </p:pic>
      <p:grpSp>
        <p:nvGrpSpPr>
          <p:cNvPr id="6" name="组合 5"/>
          <p:cNvGrpSpPr/>
          <p:nvPr/>
        </p:nvGrpSpPr>
        <p:grpSpPr>
          <a:xfrm>
            <a:off x="8648696" y="379051"/>
            <a:ext cx="3007611" cy="461665"/>
            <a:chOff x="8705715" y="300351"/>
            <a:chExt cx="3007611" cy="461665"/>
          </a:xfrm>
        </p:grpSpPr>
        <p:grpSp>
          <p:nvGrpSpPr>
            <p:cNvPr id="7" name="组合 6"/>
            <p:cNvGrpSpPr/>
            <p:nvPr/>
          </p:nvGrpSpPr>
          <p:grpSpPr>
            <a:xfrm>
              <a:off x="9023280" y="300351"/>
              <a:ext cx="2690046" cy="461665"/>
              <a:chOff x="5217886" y="550317"/>
              <a:chExt cx="1913413" cy="429560"/>
            </a:xfrm>
          </p:grpSpPr>
          <p:sp>
            <p:nvSpPr>
              <p:cNvPr id="9" name="文本框 8"/>
              <p:cNvSpPr txBox="1"/>
              <p:nvPr/>
            </p:nvSpPr>
            <p:spPr>
              <a:xfrm>
                <a:off x="5217886" y="550317"/>
                <a:ext cx="1756229" cy="429560"/>
              </a:xfrm>
              <a:prstGeom prst="rect">
                <a:avLst/>
              </a:prstGeom>
              <a:noFill/>
            </p:spPr>
            <p:txBody>
              <a:bodyPr wrap="square" rtlCol="0">
                <a:spAutoFit/>
              </a:bodyPr>
              <a:lstStyle/>
              <a:p>
                <a:pPr algn="ctr"/>
                <a:r>
                  <a:rPr lang="zh-CN" altLang="en-US" sz="2400" dirty="0" smtClean="0">
                    <a:solidFill>
                      <a:srgbClr val="2E75B6"/>
                    </a:solidFill>
                    <a:latin typeface="黑体" panose="02010609060101010101" pitchFamily="49" charset="-122"/>
                    <a:ea typeface="黑体" panose="02010609060101010101" pitchFamily="49" charset="-122"/>
                  </a:rPr>
                  <a:t>中国</a:t>
                </a:r>
                <a:r>
                  <a:rPr lang="en-US" altLang="zh-CN" sz="2400" dirty="0" smtClean="0">
                    <a:solidFill>
                      <a:srgbClr val="2E75B6"/>
                    </a:solidFill>
                    <a:latin typeface="黑体" panose="02010609060101010101" pitchFamily="49" charset="-122"/>
                    <a:ea typeface="黑体" panose="02010609060101010101" pitchFamily="49" charset="-122"/>
                  </a:rPr>
                  <a:t>·</a:t>
                </a:r>
                <a:r>
                  <a:rPr lang="zh-CN" altLang="en-US" sz="2400" dirty="0" smtClean="0">
                    <a:solidFill>
                      <a:srgbClr val="2E75B6"/>
                    </a:solidFill>
                    <a:latin typeface="黑体" panose="02010609060101010101" pitchFamily="49" charset="-122"/>
                    <a:ea typeface="黑体" panose="02010609060101010101" pitchFamily="49" charset="-122"/>
                  </a:rPr>
                  <a:t>柳州</a:t>
                </a:r>
                <a:endParaRPr lang="zh-CN" altLang="en-US" sz="2400" dirty="0">
                  <a:solidFill>
                    <a:srgbClr val="2E75B6"/>
                  </a:solidFill>
                  <a:latin typeface="黑体" panose="02010609060101010101" pitchFamily="49" charset="-122"/>
                  <a:ea typeface="黑体" panose="02010609060101010101" pitchFamily="49" charset="-122"/>
                </a:endParaRPr>
              </a:p>
            </p:txBody>
          </p:sp>
          <p:cxnSp>
            <p:nvCxnSpPr>
              <p:cNvPr id="10" name="直接连接符 9"/>
              <p:cNvCxnSpPr/>
              <p:nvPr/>
            </p:nvCxnSpPr>
            <p:spPr>
              <a:xfrm>
                <a:off x="6679534" y="789062"/>
                <a:ext cx="451765" cy="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8" name="直接连接符 7"/>
            <p:cNvCxnSpPr/>
            <p:nvPr/>
          </p:nvCxnSpPr>
          <p:spPr>
            <a:xfrm>
              <a:off x="8705715" y="545648"/>
              <a:ext cx="635131" cy="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611187" y="261275"/>
            <a:ext cx="666069" cy="664458"/>
            <a:chOff x="611187" y="261275"/>
            <a:chExt cx="666069" cy="664458"/>
          </a:xfrm>
        </p:grpSpPr>
        <p:sp>
          <p:nvSpPr>
            <p:cNvPr id="12" name="矩形 11"/>
            <p:cNvSpPr>
              <a:spLocks noChangeAspect="1"/>
            </p:cNvSpPr>
            <p:nvPr/>
          </p:nvSpPr>
          <p:spPr>
            <a:xfrm>
              <a:off x="611187" y="261275"/>
              <a:ext cx="538925" cy="5376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a:spLocks noChangeAspect="1"/>
            </p:cNvSpPr>
            <p:nvPr/>
          </p:nvSpPr>
          <p:spPr>
            <a:xfrm>
              <a:off x="880650" y="530086"/>
              <a:ext cx="396606" cy="395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1277256" y="444816"/>
            <a:ext cx="7113238" cy="523220"/>
          </a:xfrm>
          <a:prstGeom prst="rect">
            <a:avLst/>
          </a:prstGeom>
          <a:noFill/>
        </p:spPr>
        <p:txBody>
          <a:bodyPr wrap="square" rtlCol="0">
            <a:spAutoFit/>
          </a:bodyPr>
          <a:lstStyle/>
          <a:p>
            <a:pPr lvl="0" indent="95250" eaLnBrk="0" fontAlgn="base" hangingPunct="0">
              <a:spcBef>
                <a:spcPct val="0"/>
              </a:spcBef>
              <a:spcAft>
                <a:spcPct val="0"/>
              </a:spcAft>
            </a:pPr>
            <a:r>
              <a:rPr lang="zh-CN" altLang="en-US" sz="2800" dirty="0" smtClean="0">
                <a:solidFill>
                  <a:schemeClr val="accent1">
                    <a:lumMod val="50000"/>
                  </a:schemeClr>
                </a:solidFill>
                <a:latin typeface="黑体" panose="02010609060101010101" pitchFamily="49" charset="-122"/>
                <a:ea typeface="黑体" panose="02010609060101010101" pitchFamily="49" charset="-122"/>
                <a:cs typeface="宋体" panose="02010600030101010101" pitchFamily="2" charset="-122"/>
              </a:rPr>
              <a:t>柳州概况</a:t>
            </a:r>
            <a:endParaRPr lang="zh-CN" altLang="en-US" sz="2800" dirty="0">
              <a:solidFill>
                <a:schemeClr val="accent1">
                  <a:lumMod val="50000"/>
                </a:schemeClr>
              </a:solidFill>
              <a:latin typeface="黑体" panose="02010609060101010101" pitchFamily="49" charset="-122"/>
              <a:ea typeface="黑体" panose="02010609060101010101" pitchFamily="49" charset="-122"/>
              <a:cs typeface="宋体" panose="02010600030101010101" pitchFamily="2" charset="-122"/>
            </a:endParaRPr>
          </a:p>
        </p:txBody>
      </p:sp>
      <p:sp>
        <p:nvSpPr>
          <p:cNvPr id="15" name="TextBox 88"/>
          <p:cNvSpPr txBox="1">
            <a:spLocks noChangeArrowheads="1"/>
          </p:cNvSpPr>
          <p:nvPr>
            <p:custDataLst>
              <p:tags r:id="rId2"/>
            </p:custDataLst>
          </p:nvPr>
        </p:nvSpPr>
        <p:spPr bwMode="auto">
          <a:xfrm>
            <a:off x="8648696" y="1578463"/>
            <a:ext cx="3201064" cy="4555490"/>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      </a:t>
            </a:r>
            <a:r>
              <a:rPr lang="zh-CN" altLang="zh-CN"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柳州</a:t>
            </a:r>
            <a:r>
              <a:rPr lang="zh-CN" altLang="zh-CN"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位于广西中北部，是一座以工业为主、综合发展的区域性中心城市和交通枢纽，是国家</a:t>
            </a:r>
            <a:r>
              <a:rPr lang="en-US" altLang="zh-CN"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zh-CN" altLang="zh-CN"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一带一路</a:t>
            </a:r>
            <a:r>
              <a:rPr lang="en-US" altLang="zh-CN"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zh-CN" altLang="zh-CN"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战略的重要节点和西江经济带龙头城市，是山水风貌独特、山水与人文高度融合的国家级历史文化名城。全市辖五县五区，总面积</a:t>
            </a:r>
            <a:r>
              <a:rPr lang="en-US" altLang="zh-CN"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1.86</a:t>
            </a:r>
            <a:r>
              <a:rPr lang="zh-CN" altLang="zh-CN"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万平方公里，常住人口</a:t>
            </a:r>
            <a:r>
              <a:rPr lang="en-US" altLang="zh-CN"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400</a:t>
            </a:r>
            <a:r>
              <a:rPr lang="zh-CN" altLang="zh-CN"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万。</a:t>
            </a:r>
            <a:endParaRPr lang="en-US" altLang="zh-CN"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19553" y="484887"/>
            <a:ext cx="10081847" cy="14135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1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41445"/>
          <a:stretch>
            <a:fillRect/>
          </a:stretch>
        </p:blipFill>
        <p:spPr bwMode="auto">
          <a:xfrm>
            <a:off x="169751" y="2279904"/>
            <a:ext cx="11679936" cy="4578096"/>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324708" y="615285"/>
            <a:ext cx="9671538" cy="1200329"/>
          </a:xfrm>
          <a:prstGeom prst="rect">
            <a:avLst/>
          </a:prstGeom>
          <a:noFill/>
        </p:spPr>
        <p:txBody>
          <a:bodyPr wrap="square" lIns="91440" tIns="45720" rIns="91440" bIns="45720">
            <a:spAutoFit/>
          </a:bodyPr>
          <a:lstStyle/>
          <a:p>
            <a:pPr algn="ctr"/>
            <a:r>
              <a:rPr lang="zh-CN" altLang="en-US" sz="7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绿色与智慧发展情况</a:t>
            </a:r>
            <a:endParaRPr lang="zh-CN" alt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611187" y="261275"/>
            <a:ext cx="666069" cy="664458"/>
            <a:chOff x="611187" y="261275"/>
            <a:chExt cx="666069" cy="664458"/>
          </a:xfrm>
        </p:grpSpPr>
        <p:sp>
          <p:nvSpPr>
            <p:cNvPr id="28" name="矩形 27"/>
            <p:cNvSpPr>
              <a:spLocks noChangeAspect="1"/>
            </p:cNvSpPr>
            <p:nvPr/>
          </p:nvSpPr>
          <p:spPr>
            <a:xfrm>
              <a:off x="611187" y="261275"/>
              <a:ext cx="538925" cy="5376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a:spLocks noChangeAspect="1"/>
            </p:cNvSpPr>
            <p:nvPr/>
          </p:nvSpPr>
          <p:spPr>
            <a:xfrm>
              <a:off x="880650" y="530086"/>
              <a:ext cx="396606" cy="395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文本框 29"/>
          <p:cNvSpPr txBox="1"/>
          <p:nvPr/>
        </p:nvSpPr>
        <p:spPr>
          <a:xfrm>
            <a:off x="1431055" y="429380"/>
            <a:ext cx="7113238" cy="523220"/>
          </a:xfrm>
          <a:prstGeom prst="rect">
            <a:avLst/>
          </a:prstGeom>
          <a:noFill/>
        </p:spPr>
        <p:txBody>
          <a:bodyPr wrap="square" rtlCol="0">
            <a:spAutoFit/>
          </a:bodyPr>
          <a:lstStyle/>
          <a:p>
            <a:pPr lvl="0" indent="95250" eaLnBrk="0" fontAlgn="base" hangingPunct="0">
              <a:spcBef>
                <a:spcPct val="0"/>
              </a:spcBef>
              <a:spcAft>
                <a:spcPct val="0"/>
              </a:spcAft>
            </a:pPr>
            <a:r>
              <a:rPr lang="zh-CN" altLang="en-US" sz="2800" dirty="0" smtClean="0">
                <a:solidFill>
                  <a:schemeClr val="accent1">
                    <a:lumMod val="50000"/>
                  </a:schemeClr>
                </a:solidFill>
                <a:latin typeface="黑体" panose="02010609060101010101" pitchFamily="49" charset="-122"/>
                <a:ea typeface="黑体" panose="02010609060101010101" pitchFamily="49" charset="-122"/>
                <a:cs typeface="宋体" panose="02010600030101010101" pitchFamily="2" charset="-122"/>
              </a:rPr>
              <a:t>百年老工业基地</a:t>
            </a:r>
            <a:endParaRPr lang="zh-CN" altLang="en-US" sz="2800" dirty="0">
              <a:solidFill>
                <a:schemeClr val="accent1">
                  <a:lumMod val="50000"/>
                </a:schemeClr>
              </a:solidFill>
              <a:latin typeface="黑体" panose="02010609060101010101" pitchFamily="49" charset="-122"/>
              <a:ea typeface="黑体" panose="02010609060101010101" pitchFamily="49" charset="-122"/>
              <a:cs typeface="宋体" panose="02010600030101010101" pitchFamily="2" charset="-122"/>
            </a:endParaRPr>
          </a:p>
        </p:txBody>
      </p:sp>
      <p:grpSp>
        <p:nvGrpSpPr>
          <p:cNvPr id="20" name="组合 19"/>
          <p:cNvGrpSpPr/>
          <p:nvPr/>
        </p:nvGrpSpPr>
        <p:grpSpPr>
          <a:xfrm>
            <a:off x="8648696" y="379051"/>
            <a:ext cx="3007611" cy="461665"/>
            <a:chOff x="8705715" y="300351"/>
            <a:chExt cx="3007611" cy="461665"/>
          </a:xfrm>
        </p:grpSpPr>
        <p:grpSp>
          <p:nvGrpSpPr>
            <p:cNvPr id="21" name="组合 20"/>
            <p:cNvGrpSpPr/>
            <p:nvPr/>
          </p:nvGrpSpPr>
          <p:grpSpPr>
            <a:xfrm>
              <a:off x="9023280" y="300351"/>
              <a:ext cx="2690046" cy="461665"/>
              <a:chOff x="5217886" y="550317"/>
              <a:chExt cx="1913413" cy="429560"/>
            </a:xfrm>
          </p:grpSpPr>
          <p:sp>
            <p:nvSpPr>
              <p:cNvPr id="31" name="文本框 30"/>
              <p:cNvSpPr txBox="1"/>
              <p:nvPr/>
            </p:nvSpPr>
            <p:spPr>
              <a:xfrm>
                <a:off x="5217886" y="550317"/>
                <a:ext cx="1756229" cy="429560"/>
              </a:xfrm>
              <a:prstGeom prst="rect">
                <a:avLst/>
              </a:prstGeom>
              <a:noFill/>
            </p:spPr>
            <p:txBody>
              <a:bodyPr wrap="square" rtlCol="0">
                <a:spAutoFit/>
              </a:bodyPr>
              <a:lstStyle/>
              <a:p>
                <a:pPr algn="ctr"/>
                <a:r>
                  <a:rPr lang="zh-CN" altLang="en-US" sz="2400" dirty="0" smtClean="0">
                    <a:solidFill>
                      <a:srgbClr val="2E75B6"/>
                    </a:solidFill>
                    <a:latin typeface="黑体" panose="02010609060101010101" pitchFamily="49" charset="-122"/>
                    <a:ea typeface="黑体" panose="02010609060101010101" pitchFamily="49" charset="-122"/>
                  </a:rPr>
                  <a:t>中国</a:t>
                </a:r>
                <a:r>
                  <a:rPr lang="en-US" altLang="zh-CN" sz="2400" dirty="0" smtClean="0">
                    <a:solidFill>
                      <a:srgbClr val="2E75B6"/>
                    </a:solidFill>
                    <a:latin typeface="黑体" panose="02010609060101010101" pitchFamily="49" charset="-122"/>
                    <a:ea typeface="黑体" panose="02010609060101010101" pitchFamily="49" charset="-122"/>
                  </a:rPr>
                  <a:t>·</a:t>
                </a:r>
                <a:r>
                  <a:rPr lang="zh-CN" altLang="en-US" sz="2400" dirty="0" smtClean="0">
                    <a:solidFill>
                      <a:srgbClr val="2E75B6"/>
                    </a:solidFill>
                    <a:latin typeface="黑体" panose="02010609060101010101" pitchFamily="49" charset="-122"/>
                    <a:ea typeface="黑体" panose="02010609060101010101" pitchFamily="49" charset="-122"/>
                  </a:rPr>
                  <a:t>柳州</a:t>
                </a:r>
                <a:endParaRPr lang="zh-CN" altLang="en-US" sz="2400" dirty="0">
                  <a:solidFill>
                    <a:srgbClr val="2E75B6"/>
                  </a:solidFill>
                  <a:latin typeface="黑体" panose="02010609060101010101" pitchFamily="49" charset="-122"/>
                  <a:ea typeface="黑体" panose="02010609060101010101" pitchFamily="49" charset="-122"/>
                </a:endParaRPr>
              </a:p>
            </p:txBody>
          </p:sp>
          <p:cxnSp>
            <p:nvCxnSpPr>
              <p:cNvPr id="32" name="直接连接符 31"/>
              <p:cNvCxnSpPr/>
              <p:nvPr/>
            </p:nvCxnSpPr>
            <p:spPr>
              <a:xfrm>
                <a:off x="6679534" y="789062"/>
                <a:ext cx="451765" cy="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2" name="直接连接符 21"/>
            <p:cNvCxnSpPr/>
            <p:nvPr/>
          </p:nvCxnSpPr>
          <p:spPr>
            <a:xfrm>
              <a:off x="8705715" y="545648"/>
              <a:ext cx="635131" cy="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Rectangle 10"/>
          <p:cNvSpPr>
            <a:spLocks noChangeArrowheads="1"/>
          </p:cNvSpPr>
          <p:nvPr/>
        </p:nvSpPr>
        <p:spPr bwMode="auto">
          <a:xfrm>
            <a:off x="389409" y="4752139"/>
            <a:ext cx="555625" cy="554037"/>
          </a:xfrm>
          <a:prstGeom prst="rect">
            <a:avLst/>
          </a:prstGeom>
          <a:solidFill>
            <a:schemeClr val="accent2">
              <a:alpha val="80000"/>
            </a:schemeClr>
          </a:solidFill>
          <a:ln>
            <a:noFill/>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a:spcBef>
                <a:spcPct val="0"/>
              </a:spcBef>
              <a:spcAft>
                <a:spcPts val="0"/>
              </a:spcAft>
              <a:buFontTx/>
              <a:buNone/>
              <a:defRPr/>
            </a:pPr>
            <a:r>
              <a:rPr lang="en-US" altLang="zh-CN" sz="2800" dirty="0">
                <a:solidFill>
                  <a:schemeClr val="bg1"/>
                </a:solidFill>
                <a:latin typeface="+mn-lt"/>
                <a:ea typeface="+mn-ea"/>
                <a:cs typeface="+mn-ea"/>
                <a:sym typeface="+mn-lt"/>
              </a:rPr>
              <a:t>02</a:t>
            </a:r>
            <a:endParaRPr lang="zh-CN" altLang="en-US" sz="2800" dirty="0">
              <a:solidFill>
                <a:schemeClr val="bg1"/>
              </a:solidFill>
              <a:latin typeface="+mn-lt"/>
              <a:ea typeface="+mn-ea"/>
              <a:cs typeface="+mn-ea"/>
              <a:sym typeface="+mn-lt"/>
            </a:endParaRPr>
          </a:p>
        </p:txBody>
      </p:sp>
      <p:sp>
        <p:nvSpPr>
          <p:cNvPr id="34" name="Line 11"/>
          <p:cNvSpPr>
            <a:spLocks noChangeShapeType="1"/>
          </p:cNvSpPr>
          <p:nvPr/>
        </p:nvSpPr>
        <p:spPr bwMode="auto">
          <a:xfrm>
            <a:off x="945034" y="4618788"/>
            <a:ext cx="0" cy="820737"/>
          </a:xfrm>
          <a:prstGeom prst="line">
            <a:avLst/>
          </a:prstGeom>
          <a:noFill/>
          <a:ln w="28575">
            <a:solidFill>
              <a:schemeClr val="accent2">
                <a:alpha val="80000"/>
              </a:schemeClr>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defRPr/>
            </a:pPr>
            <a:endParaRPr lang="zh-CN" altLang="en-US">
              <a:latin typeface="+mn-lt"/>
              <a:ea typeface="+mn-ea"/>
              <a:cs typeface="+mn-ea"/>
              <a:sym typeface="+mn-lt"/>
            </a:endParaRPr>
          </a:p>
        </p:txBody>
      </p:sp>
      <p:sp>
        <p:nvSpPr>
          <p:cNvPr id="35" name="Rectangle 19"/>
          <p:cNvSpPr>
            <a:spLocks noChangeArrowheads="1"/>
          </p:cNvSpPr>
          <p:nvPr/>
        </p:nvSpPr>
        <p:spPr bwMode="auto">
          <a:xfrm>
            <a:off x="389409" y="2194006"/>
            <a:ext cx="557212" cy="554037"/>
          </a:xfrm>
          <a:prstGeom prst="rect">
            <a:avLst/>
          </a:prstGeom>
          <a:solidFill>
            <a:schemeClr val="accent2"/>
          </a:solidFill>
          <a:ln>
            <a:noFill/>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a:spcBef>
                <a:spcPct val="0"/>
              </a:spcBef>
              <a:spcAft>
                <a:spcPts val="0"/>
              </a:spcAft>
              <a:buFontTx/>
              <a:buNone/>
              <a:defRPr/>
            </a:pPr>
            <a:r>
              <a:rPr lang="en-US" altLang="zh-CN" sz="2800" dirty="0">
                <a:solidFill>
                  <a:schemeClr val="bg1"/>
                </a:solidFill>
                <a:latin typeface="+mn-lt"/>
                <a:ea typeface="+mn-ea"/>
                <a:cs typeface="+mn-ea"/>
                <a:sym typeface="+mn-lt"/>
              </a:rPr>
              <a:t>01</a:t>
            </a:r>
            <a:endParaRPr lang="zh-CN" altLang="en-US" sz="2800" dirty="0">
              <a:solidFill>
                <a:schemeClr val="bg1"/>
              </a:solidFill>
              <a:latin typeface="+mn-lt"/>
              <a:ea typeface="+mn-ea"/>
              <a:cs typeface="+mn-ea"/>
              <a:sym typeface="+mn-lt"/>
            </a:endParaRPr>
          </a:p>
        </p:txBody>
      </p:sp>
      <p:sp>
        <p:nvSpPr>
          <p:cNvPr id="36" name="Line 20"/>
          <p:cNvSpPr>
            <a:spLocks noChangeShapeType="1"/>
          </p:cNvSpPr>
          <p:nvPr/>
        </p:nvSpPr>
        <p:spPr bwMode="auto">
          <a:xfrm>
            <a:off x="951384" y="2070181"/>
            <a:ext cx="0" cy="820737"/>
          </a:xfrm>
          <a:prstGeom prst="line">
            <a:avLst/>
          </a:prstGeom>
          <a:noFill/>
          <a:ln w="28575">
            <a:solidFill>
              <a:schemeClr val="accent2"/>
            </a:solidFill>
            <a:round/>
          </a:ln>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defRPr/>
            </a:pPr>
            <a:endParaRPr lang="zh-CN" altLang="en-US">
              <a:latin typeface="+mn-lt"/>
              <a:ea typeface="+mn-ea"/>
              <a:cs typeface="+mn-ea"/>
              <a:sym typeface="+mn-lt"/>
            </a:endParaRPr>
          </a:p>
        </p:txBody>
      </p:sp>
      <p:sp>
        <p:nvSpPr>
          <p:cNvPr id="37" name="TextBox 88"/>
          <p:cNvSpPr txBox="1">
            <a:spLocks noChangeArrowheads="1"/>
          </p:cNvSpPr>
          <p:nvPr>
            <p:custDataLst>
              <p:tags r:id="rId1"/>
            </p:custDataLst>
          </p:nvPr>
        </p:nvSpPr>
        <p:spPr bwMode="auto">
          <a:xfrm>
            <a:off x="1150112" y="2158703"/>
            <a:ext cx="5192073" cy="966929"/>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en-US" altLang="zh-CN"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1932</a:t>
            </a:r>
            <a:r>
              <a:rPr lang="zh-CN" altLang="zh-CN"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年</a:t>
            </a:r>
            <a:r>
              <a:rPr lang="zh-CN" altLang="en-US"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柳州机械厂</a:t>
            </a:r>
            <a:r>
              <a:rPr lang="zh-CN" altLang="zh-CN"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造</a:t>
            </a:r>
            <a:r>
              <a:rPr lang="zh-CN" altLang="zh-CN"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出了广西产第一辆汽车木炭</a:t>
            </a:r>
            <a:r>
              <a:rPr lang="zh-CN" altLang="zh-CN"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车</a:t>
            </a:r>
            <a:r>
              <a:rPr lang="zh-CN" altLang="en-US"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endParaRPr lang="en-US" altLang="zh-CN"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38" name="TextBox 88"/>
          <p:cNvSpPr txBox="1">
            <a:spLocks noChangeArrowheads="1"/>
          </p:cNvSpPr>
          <p:nvPr>
            <p:custDataLst>
              <p:tags r:id="rId2"/>
            </p:custDataLst>
          </p:nvPr>
        </p:nvSpPr>
        <p:spPr bwMode="auto">
          <a:xfrm>
            <a:off x="1150112" y="4559670"/>
            <a:ext cx="3609457" cy="1415770"/>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en-US" altLang="zh-CN"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1937</a:t>
            </a:r>
            <a:r>
              <a:rPr lang="zh-CN" altLang="zh-CN"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年</a:t>
            </a:r>
            <a:r>
              <a:rPr lang="zh-CN" altLang="en-US"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柳州</a:t>
            </a:r>
            <a:r>
              <a:rPr lang="zh-CN" altLang="zh-CN"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造</a:t>
            </a:r>
            <a:r>
              <a:rPr lang="zh-CN" altLang="zh-CN"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出了广西产第一架军用战斗机</a:t>
            </a:r>
            <a:r>
              <a:rPr lang="zh-CN" altLang="en-US"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endParaRPr lang="en-US" altLang="zh-CN"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509" y="880938"/>
            <a:ext cx="4417115" cy="2815544"/>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349" y="3832823"/>
            <a:ext cx="4417115" cy="29467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grpId="0" nodeType="withEffect">
                                  <p:stCondLst>
                                    <p:cond delay="25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par>
                                <p:cTn id="19" presetID="22" presetClass="entr" presetSubtype="4" fill="hold" grpId="0" nodeType="withEffect">
                                  <p:stCondLst>
                                    <p:cond delay="25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par>
                                <p:cTn id="22" presetID="18" presetClass="entr" presetSubtype="12"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downLeft)">
                                      <p:cBhvr>
                                        <p:cTn id="24" dur="500"/>
                                        <p:tgtEl>
                                          <p:spTgt spid="2"/>
                                        </p:tgtEl>
                                      </p:cBhvr>
                                    </p:animEffect>
                                  </p:childTnLst>
                                </p:cTn>
                              </p:par>
                            </p:childTnLst>
                          </p:cTn>
                        </p:par>
                        <p:par>
                          <p:cTn id="25" fill="hold">
                            <p:stCondLst>
                              <p:cond delay="500"/>
                            </p:stCondLst>
                            <p:childTnLst>
                              <p:par>
                                <p:cTn id="26" presetID="37"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anim calcmode="lin" valueType="num">
                                      <p:cBhvr>
                                        <p:cTn id="29" dur="500" fill="hold"/>
                                        <p:tgtEl>
                                          <p:spTgt spid="33"/>
                                        </p:tgtEl>
                                        <p:attrNameLst>
                                          <p:attrName>ppt_x</p:attrName>
                                        </p:attrNameLst>
                                      </p:cBhvr>
                                      <p:tavLst>
                                        <p:tav tm="0">
                                          <p:val>
                                            <p:strVal val="#ppt_x"/>
                                          </p:val>
                                        </p:tav>
                                        <p:tav tm="100000">
                                          <p:val>
                                            <p:strVal val="#ppt_x"/>
                                          </p:val>
                                        </p:tav>
                                      </p:tavLst>
                                    </p:anim>
                                    <p:anim calcmode="lin" valueType="num">
                                      <p:cBhvr>
                                        <p:cTn id="30" dur="450" decel="100000" fill="hold"/>
                                        <p:tgtEl>
                                          <p:spTgt spid="33"/>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33"/>
                                        </p:tgtEl>
                                        <p:attrNameLst>
                                          <p:attrName>ppt_y</p:attrName>
                                        </p:attrNameLst>
                                      </p:cBhvr>
                                      <p:tavLst>
                                        <p:tav tm="0">
                                          <p:val>
                                            <p:strVal val="#ppt_y-.03"/>
                                          </p:val>
                                        </p:tav>
                                        <p:tav tm="100000">
                                          <p:val>
                                            <p:strVal val="#ppt_y"/>
                                          </p:val>
                                        </p:tav>
                                      </p:tavLst>
                                    </p:anim>
                                  </p:childTnLst>
                                </p:cTn>
                              </p:par>
                            </p:childTnLst>
                          </p:cTn>
                        </p:par>
                        <p:par>
                          <p:cTn id="32" fill="hold">
                            <p:stCondLst>
                              <p:cond delay="1000"/>
                            </p:stCondLst>
                            <p:childTnLst>
                              <p:par>
                                <p:cTn id="33" presetID="37"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450" decel="100000" fill="hold"/>
                                        <p:tgtEl>
                                          <p:spTgt spid="34"/>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34"/>
                                        </p:tgtEl>
                                        <p:attrNameLst>
                                          <p:attrName>ppt_y</p:attrName>
                                        </p:attrNameLst>
                                      </p:cBhvr>
                                      <p:tavLst>
                                        <p:tav tm="0">
                                          <p:val>
                                            <p:strVal val="#ppt_y-.03"/>
                                          </p:val>
                                        </p:tav>
                                        <p:tav tm="100000">
                                          <p:val>
                                            <p:strVal val="#ppt_y"/>
                                          </p:val>
                                        </p:tav>
                                      </p:tavLst>
                                    </p:anim>
                                  </p:childTnLst>
                                </p:cTn>
                              </p:par>
                            </p:childTnLst>
                          </p:cTn>
                        </p:par>
                        <p:par>
                          <p:cTn id="39" fill="hold">
                            <p:stCondLst>
                              <p:cond delay="1500"/>
                            </p:stCondLst>
                            <p:childTnLst>
                              <p:par>
                                <p:cTn id="40" presetID="37"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anim calcmode="lin" valueType="num">
                                      <p:cBhvr>
                                        <p:cTn id="43" dur="500" fill="hold"/>
                                        <p:tgtEl>
                                          <p:spTgt spid="38"/>
                                        </p:tgtEl>
                                        <p:attrNameLst>
                                          <p:attrName>ppt_x</p:attrName>
                                        </p:attrNameLst>
                                      </p:cBhvr>
                                      <p:tavLst>
                                        <p:tav tm="0">
                                          <p:val>
                                            <p:strVal val="#ppt_x"/>
                                          </p:val>
                                        </p:tav>
                                        <p:tav tm="100000">
                                          <p:val>
                                            <p:strVal val="#ppt_x"/>
                                          </p:val>
                                        </p:tav>
                                      </p:tavLst>
                                    </p:anim>
                                    <p:anim calcmode="lin" valueType="num">
                                      <p:cBhvr>
                                        <p:cTn id="44" dur="450" decel="100000" fill="hold"/>
                                        <p:tgtEl>
                                          <p:spTgt spid="38"/>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38"/>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anim calcmode="lin" valueType="num">
                                      <p:cBhvr>
                                        <p:cTn id="49" dur="500" fill="hold"/>
                                        <p:tgtEl>
                                          <p:spTgt spid="4"/>
                                        </p:tgtEl>
                                        <p:attrNameLst>
                                          <p:attrName>ppt_x</p:attrName>
                                        </p:attrNameLst>
                                      </p:cBhvr>
                                      <p:tavLst>
                                        <p:tav tm="0">
                                          <p:val>
                                            <p:strVal val="#ppt_x"/>
                                          </p:val>
                                        </p:tav>
                                        <p:tav tm="100000">
                                          <p:val>
                                            <p:strVal val="#ppt_x"/>
                                          </p:val>
                                        </p:tav>
                                      </p:tavLst>
                                    </p:anim>
                                    <p:anim calcmode="lin" valueType="num">
                                      <p:cBhvr>
                                        <p:cTn id="50" dur="450" decel="100000" fill="hold"/>
                                        <p:tgtEl>
                                          <p:spTgt spid="4"/>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animBg="1"/>
      <p:bldP spid="34" grpId="0" animBg="1"/>
      <p:bldP spid="35" grpId="0" animBg="1"/>
      <p:bldP spid="36" grpId="0" animBg="1"/>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11187" y="261275"/>
            <a:ext cx="666069" cy="664458"/>
            <a:chOff x="611187" y="261275"/>
            <a:chExt cx="666069" cy="664458"/>
          </a:xfrm>
        </p:grpSpPr>
        <p:sp>
          <p:nvSpPr>
            <p:cNvPr id="4" name="矩形 3"/>
            <p:cNvSpPr>
              <a:spLocks noChangeAspect="1"/>
            </p:cNvSpPr>
            <p:nvPr/>
          </p:nvSpPr>
          <p:spPr>
            <a:xfrm>
              <a:off x="611187" y="261275"/>
              <a:ext cx="538925" cy="5376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a:spLocks noChangeAspect="1"/>
            </p:cNvSpPr>
            <p:nvPr/>
          </p:nvSpPr>
          <p:spPr>
            <a:xfrm>
              <a:off x="880650" y="530086"/>
              <a:ext cx="396606" cy="395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1431055" y="429380"/>
            <a:ext cx="7113238" cy="523220"/>
          </a:xfrm>
          <a:prstGeom prst="rect">
            <a:avLst/>
          </a:prstGeom>
          <a:noFill/>
        </p:spPr>
        <p:txBody>
          <a:bodyPr wrap="square" rtlCol="0">
            <a:spAutoFit/>
          </a:bodyPr>
          <a:lstStyle/>
          <a:p>
            <a:pPr lvl="0" indent="95250" eaLnBrk="0" fontAlgn="base" hangingPunct="0">
              <a:spcBef>
                <a:spcPct val="0"/>
              </a:spcBef>
              <a:spcAft>
                <a:spcPct val="0"/>
              </a:spcAft>
            </a:pPr>
            <a:r>
              <a:rPr lang="zh-CN" altLang="en-US" sz="2800" dirty="0" smtClean="0">
                <a:solidFill>
                  <a:schemeClr val="accent1">
                    <a:lumMod val="50000"/>
                  </a:schemeClr>
                </a:solidFill>
                <a:latin typeface="黑体" panose="02010609060101010101" pitchFamily="49" charset="-122"/>
                <a:ea typeface="黑体" panose="02010609060101010101" pitchFamily="49" charset="-122"/>
                <a:cs typeface="宋体" panose="02010600030101010101" pitchFamily="2" charset="-122"/>
              </a:rPr>
              <a:t>工业黄金时期</a:t>
            </a:r>
            <a:endParaRPr lang="zh-CN" altLang="en-US" sz="2800" dirty="0">
              <a:solidFill>
                <a:schemeClr val="accent1">
                  <a:lumMod val="50000"/>
                </a:schemeClr>
              </a:solidFill>
              <a:latin typeface="黑体" panose="02010609060101010101" pitchFamily="49" charset="-122"/>
              <a:ea typeface="黑体" panose="02010609060101010101" pitchFamily="49" charset="-122"/>
              <a:cs typeface="宋体" panose="02010600030101010101" pitchFamily="2" charset="-122"/>
            </a:endParaRPr>
          </a:p>
        </p:txBody>
      </p:sp>
      <p:grpSp>
        <p:nvGrpSpPr>
          <p:cNvPr id="7" name="组合 6"/>
          <p:cNvGrpSpPr/>
          <p:nvPr/>
        </p:nvGrpSpPr>
        <p:grpSpPr>
          <a:xfrm>
            <a:off x="8648696" y="379051"/>
            <a:ext cx="3007611" cy="461665"/>
            <a:chOff x="8705715" y="300351"/>
            <a:chExt cx="3007611" cy="461665"/>
          </a:xfrm>
        </p:grpSpPr>
        <p:grpSp>
          <p:nvGrpSpPr>
            <p:cNvPr id="8" name="组合 7"/>
            <p:cNvGrpSpPr/>
            <p:nvPr/>
          </p:nvGrpSpPr>
          <p:grpSpPr>
            <a:xfrm>
              <a:off x="9023280" y="300351"/>
              <a:ext cx="2690046" cy="461665"/>
              <a:chOff x="5217886" y="550317"/>
              <a:chExt cx="1913413" cy="429560"/>
            </a:xfrm>
          </p:grpSpPr>
          <p:sp>
            <p:nvSpPr>
              <p:cNvPr id="10" name="文本框 9"/>
              <p:cNvSpPr txBox="1"/>
              <p:nvPr/>
            </p:nvSpPr>
            <p:spPr>
              <a:xfrm>
                <a:off x="5217886" y="550317"/>
                <a:ext cx="1756229" cy="429560"/>
              </a:xfrm>
              <a:prstGeom prst="rect">
                <a:avLst/>
              </a:prstGeom>
              <a:noFill/>
            </p:spPr>
            <p:txBody>
              <a:bodyPr wrap="square" rtlCol="0">
                <a:spAutoFit/>
              </a:bodyPr>
              <a:lstStyle/>
              <a:p>
                <a:pPr algn="ctr"/>
                <a:r>
                  <a:rPr lang="zh-CN" altLang="en-US" sz="2400" dirty="0" smtClean="0">
                    <a:solidFill>
                      <a:srgbClr val="2E75B6"/>
                    </a:solidFill>
                    <a:latin typeface="黑体" panose="02010609060101010101" pitchFamily="49" charset="-122"/>
                    <a:ea typeface="黑体" panose="02010609060101010101" pitchFamily="49" charset="-122"/>
                  </a:rPr>
                  <a:t>中国</a:t>
                </a:r>
                <a:r>
                  <a:rPr lang="en-US" altLang="zh-CN" sz="2400" dirty="0" smtClean="0">
                    <a:solidFill>
                      <a:srgbClr val="2E75B6"/>
                    </a:solidFill>
                    <a:latin typeface="黑体" panose="02010609060101010101" pitchFamily="49" charset="-122"/>
                    <a:ea typeface="黑体" panose="02010609060101010101" pitchFamily="49" charset="-122"/>
                  </a:rPr>
                  <a:t>·</a:t>
                </a:r>
                <a:r>
                  <a:rPr lang="zh-CN" altLang="en-US" sz="2400" dirty="0" smtClean="0">
                    <a:solidFill>
                      <a:srgbClr val="2E75B6"/>
                    </a:solidFill>
                    <a:latin typeface="黑体" panose="02010609060101010101" pitchFamily="49" charset="-122"/>
                    <a:ea typeface="黑体" panose="02010609060101010101" pitchFamily="49" charset="-122"/>
                  </a:rPr>
                  <a:t>柳州</a:t>
                </a:r>
                <a:endParaRPr lang="zh-CN" altLang="en-US" sz="2400" dirty="0">
                  <a:solidFill>
                    <a:srgbClr val="2E75B6"/>
                  </a:solidFill>
                  <a:latin typeface="黑体" panose="02010609060101010101" pitchFamily="49" charset="-122"/>
                  <a:ea typeface="黑体" panose="02010609060101010101" pitchFamily="49" charset="-122"/>
                </a:endParaRPr>
              </a:p>
            </p:txBody>
          </p:sp>
          <p:cxnSp>
            <p:nvCxnSpPr>
              <p:cNvPr id="11" name="直接连接符 10"/>
              <p:cNvCxnSpPr/>
              <p:nvPr/>
            </p:nvCxnSpPr>
            <p:spPr>
              <a:xfrm>
                <a:off x="6679534" y="789062"/>
                <a:ext cx="451765" cy="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a:off x="8705715" y="545648"/>
              <a:ext cx="635131" cy="1"/>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165755" y="2297723"/>
            <a:ext cx="3691138" cy="439615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矩形 27"/>
          <p:cNvSpPr/>
          <p:nvPr/>
        </p:nvSpPr>
        <p:spPr>
          <a:xfrm>
            <a:off x="8157631" y="2297723"/>
            <a:ext cx="3691138" cy="43961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矩形 28"/>
          <p:cNvSpPr/>
          <p:nvPr/>
        </p:nvSpPr>
        <p:spPr>
          <a:xfrm>
            <a:off x="4161693" y="2295064"/>
            <a:ext cx="3691138" cy="439615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08115" y="2424559"/>
            <a:ext cx="3406418" cy="409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9937" y="2424559"/>
            <a:ext cx="3356370" cy="41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9245" y="2446408"/>
            <a:ext cx="3396034" cy="4093463"/>
          </a:xfrm>
          <a:prstGeom prst="rect">
            <a:avLst/>
          </a:prstGeom>
          <a:ln>
            <a:noFill/>
          </a:ln>
          <a:effectLst>
            <a:outerShdw blurRad="190500" algn="tl" rotWithShape="0">
              <a:srgbClr val="000000">
                <a:alpha val="70000"/>
              </a:srgbClr>
            </a:outerShdw>
          </a:effectLst>
        </p:spPr>
      </p:pic>
      <p:sp>
        <p:nvSpPr>
          <p:cNvPr id="35" name="TextBox 88"/>
          <p:cNvSpPr txBox="1">
            <a:spLocks noChangeArrowheads="1"/>
          </p:cNvSpPr>
          <p:nvPr>
            <p:custDataLst>
              <p:tags r:id="rId4"/>
            </p:custDataLst>
          </p:nvPr>
        </p:nvSpPr>
        <p:spPr bwMode="auto">
          <a:xfrm>
            <a:off x="1078953" y="1332522"/>
            <a:ext cx="11127209" cy="518089"/>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改革开放后，</a:t>
            </a:r>
            <a:r>
              <a:rPr lang="zh-CN" altLang="zh-CN"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汽车、钢铁、机械三大支柱产业日益壮大</a:t>
            </a:r>
            <a:r>
              <a:rPr lang="zh-CN" altLang="en-US"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endParaRPr lang="en-US" altLang="zh-CN"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3" presetClass="entr" presetSubtype="16" fill="hold" grpId="0" nodeType="withEffect">
                                  <p:stCondLst>
                                    <p:cond delay="25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25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25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25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25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25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animBg="1"/>
      <p:bldP spid="28" grpId="0" animBg="1"/>
      <p:bldP spid="29" grpId="0" animBg="1"/>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95360" y="2292096"/>
            <a:ext cx="3596640" cy="4565904"/>
          </a:xfrm>
          <a:prstGeom prst="rect">
            <a:avLst/>
          </a:prstGeom>
        </p:spPr>
      </p:pic>
      <p:sp>
        <p:nvSpPr>
          <p:cNvPr id="6" name="TextBox 88"/>
          <p:cNvSpPr txBox="1">
            <a:spLocks noChangeArrowheads="1"/>
          </p:cNvSpPr>
          <p:nvPr>
            <p:custDataLst>
              <p:tags r:id="rId2"/>
            </p:custDataLst>
          </p:nvPr>
        </p:nvSpPr>
        <p:spPr bwMode="auto">
          <a:xfrm>
            <a:off x="1043355" y="0"/>
            <a:ext cx="2813538" cy="1018225"/>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a:p>
            <a:pPr algn="just">
              <a:lnSpc>
                <a:spcPts val="3500"/>
              </a:lnSpc>
              <a:spcBef>
                <a:spcPts val="205"/>
              </a:spcBef>
              <a:spcAft>
                <a:spcPts val="205"/>
              </a:spcAft>
              <a:buClr>
                <a:srgbClr val="1F497D">
                  <a:lumMod val="75000"/>
                </a:srgbClr>
              </a:buClr>
              <a:defRPr/>
            </a:pPr>
            <a:endParaRPr lang="en-US" altLang="zh-CN" sz="24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8" name="TextBox 88"/>
          <p:cNvSpPr txBox="1">
            <a:spLocks noChangeArrowheads="1"/>
          </p:cNvSpPr>
          <p:nvPr>
            <p:custDataLst>
              <p:tags r:id="rId3"/>
            </p:custDataLst>
          </p:nvPr>
        </p:nvSpPr>
        <p:spPr bwMode="auto">
          <a:xfrm>
            <a:off x="8499230" y="621324"/>
            <a:ext cx="3692770" cy="1518362"/>
          </a:xfrm>
          <a:prstGeom prst="rect">
            <a:avLst/>
          </a:prstGeom>
          <a:noFill/>
          <a:ln w="9525">
            <a:noFill/>
            <a:miter lim="800000"/>
          </a:ln>
        </p:spPr>
        <p:txBody>
          <a:bodyPr wrap="square" lIns="68504" tIns="34289" rIns="68504" bIns="34289">
            <a:spAutoFit/>
          </a:bodyPr>
          <a:lstStyle/>
          <a:p>
            <a:pPr algn="ctr">
              <a:lnSpc>
                <a:spcPts val="3500"/>
              </a:lnSpc>
              <a:spcBef>
                <a:spcPts val="205"/>
              </a:spcBef>
              <a:spcAft>
                <a:spcPts val="205"/>
              </a:spcAft>
              <a:buClr>
                <a:srgbClr val="1F497D">
                  <a:lumMod val="75000"/>
                </a:srgbClr>
              </a:buClr>
              <a:defRPr/>
            </a:pPr>
            <a:r>
              <a:rPr lang="zh-CN" altLang="en-US"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全国四</a:t>
            </a:r>
            <a:r>
              <a:rPr lang="zh-CN" altLang="en-US"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大</a:t>
            </a:r>
            <a:endParaRPr lang="en-US" altLang="zh-CN"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a:p>
            <a:pPr algn="just">
              <a:lnSpc>
                <a:spcPts val="3500"/>
              </a:lnSpc>
              <a:spcBef>
                <a:spcPts val="205"/>
              </a:spcBef>
              <a:spcAft>
                <a:spcPts val="205"/>
              </a:spcAft>
              <a:buClr>
                <a:srgbClr val="1F497D">
                  <a:lumMod val="75000"/>
                </a:srgbClr>
              </a:buClr>
              <a:defRPr/>
            </a:pPr>
            <a:r>
              <a:rPr lang="zh-CN" altLang="en-US" sz="32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“酸雨之都”</a:t>
            </a:r>
            <a:r>
              <a:rPr lang="zh-CN" altLang="en-US"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之一</a:t>
            </a:r>
            <a:endParaRPr lang="en-US" altLang="zh-CN" sz="32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a:p>
            <a:pPr algn="just">
              <a:lnSpc>
                <a:spcPts val="3500"/>
              </a:lnSpc>
              <a:spcBef>
                <a:spcPts val="205"/>
              </a:spcBef>
              <a:spcAft>
                <a:spcPts val="205"/>
              </a:spcAft>
              <a:buClr>
                <a:srgbClr val="1F497D">
                  <a:lumMod val="75000"/>
                </a:srgbClr>
              </a:buClr>
              <a:defRPr/>
            </a:pP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9" name="TextBox 88"/>
          <p:cNvSpPr txBox="1">
            <a:spLocks noChangeArrowheads="1"/>
          </p:cNvSpPr>
          <p:nvPr>
            <p:custDataLst>
              <p:tags r:id="rId4"/>
            </p:custDataLst>
          </p:nvPr>
        </p:nvSpPr>
        <p:spPr bwMode="auto">
          <a:xfrm>
            <a:off x="715109" y="0"/>
            <a:ext cx="2813538" cy="2518636"/>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a:p>
            <a:pPr algn="just">
              <a:lnSpc>
                <a:spcPts val="3500"/>
              </a:lnSpc>
              <a:spcBef>
                <a:spcPts val="205"/>
              </a:spcBef>
              <a:spcAft>
                <a:spcPts val="205"/>
              </a:spcAft>
              <a:buClr>
                <a:srgbClr val="1F497D">
                  <a:lumMod val="75000"/>
                </a:srgbClr>
              </a:buClr>
              <a:defRPr/>
            </a:pPr>
            <a:r>
              <a:rPr lang="zh-CN" altLang="zh-CN" sz="40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工厂</a:t>
            </a:r>
            <a:r>
              <a:rPr lang="zh-CN" altLang="zh-CN" sz="40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在城</a:t>
            </a:r>
            <a:r>
              <a:rPr lang="zh-CN" altLang="zh-CN" sz="40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中</a:t>
            </a:r>
            <a:endParaRPr lang="en-US" altLang="zh-CN" sz="40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a:p>
            <a:pPr algn="just">
              <a:lnSpc>
                <a:spcPts val="3500"/>
              </a:lnSpc>
              <a:spcBef>
                <a:spcPts val="205"/>
              </a:spcBef>
              <a:spcAft>
                <a:spcPts val="205"/>
              </a:spcAft>
              <a:buClr>
                <a:srgbClr val="1F497D">
                  <a:lumMod val="75000"/>
                </a:srgbClr>
              </a:buClr>
              <a:defRPr/>
            </a:pPr>
            <a:endParaRPr lang="en-US" altLang="zh-CN" sz="40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a:p>
            <a:pPr algn="just">
              <a:lnSpc>
                <a:spcPts val="3500"/>
              </a:lnSpc>
              <a:spcBef>
                <a:spcPts val="205"/>
              </a:spcBef>
              <a:spcAft>
                <a:spcPts val="205"/>
              </a:spcAft>
              <a:buClr>
                <a:srgbClr val="1F497D">
                  <a:lumMod val="75000"/>
                </a:srgbClr>
              </a:buClr>
              <a:defRPr/>
            </a:pPr>
            <a:r>
              <a:rPr lang="zh-CN" altLang="zh-CN" sz="40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城</a:t>
            </a:r>
            <a:r>
              <a:rPr lang="zh-CN" altLang="zh-CN" sz="40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在工厂</a:t>
            </a:r>
            <a:r>
              <a:rPr lang="zh-CN" altLang="zh-CN" sz="40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中</a:t>
            </a:r>
            <a:endParaRPr lang="en-US" altLang="zh-CN" sz="40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a:p>
            <a:pPr algn="just">
              <a:lnSpc>
                <a:spcPts val="3500"/>
              </a:lnSpc>
              <a:spcBef>
                <a:spcPts val="205"/>
              </a:spcBef>
              <a:spcAft>
                <a:spcPts val="205"/>
              </a:spcAft>
              <a:buClr>
                <a:srgbClr val="1F497D">
                  <a:lumMod val="75000"/>
                </a:srgbClr>
              </a:buClr>
              <a:defRPr/>
            </a:pPr>
            <a:endParaRPr lang="en-US" altLang="zh-CN" sz="24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pic>
        <p:nvPicPr>
          <p:cNvPr id="2" name="图片 1" descr="修改图片"/>
          <p:cNvPicPr>
            <a:picLocks noChangeAspect="1"/>
          </p:cNvPicPr>
          <p:nvPr/>
        </p:nvPicPr>
        <p:blipFill>
          <a:blip r:embed="rId5"/>
          <a:stretch>
            <a:fillRect/>
          </a:stretch>
        </p:blipFill>
        <p:spPr>
          <a:xfrm>
            <a:off x="-17780" y="2291715"/>
            <a:ext cx="4520565" cy="4570730"/>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9664" y="0"/>
            <a:ext cx="442569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648696" y="379051"/>
            <a:ext cx="3007611" cy="461665"/>
            <a:chOff x="8705715" y="300351"/>
            <a:chExt cx="3007611" cy="461665"/>
          </a:xfrm>
        </p:grpSpPr>
        <p:grpSp>
          <p:nvGrpSpPr>
            <p:cNvPr id="3" name="组合 2"/>
            <p:cNvGrpSpPr/>
            <p:nvPr/>
          </p:nvGrpSpPr>
          <p:grpSpPr>
            <a:xfrm>
              <a:off x="9023280" y="300351"/>
              <a:ext cx="2690046" cy="461665"/>
              <a:chOff x="5217886" y="550317"/>
              <a:chExt cx="1913413" cy="429560"/>
            </a:xfrm>
          </p:grpSpPr>
          <p:sp>
            <p:nvSpPr>
              <p:cNvPr id="5" name="文本框 4"/>
              <p:cNvSpPr txBox="1"/>
              <p:nvPr/>
            </p:nvSpPr>
            <p:spPr>
              <a:xfrm>
                <a:off x="5217886" y="550317"/>
                <a:ext cx="1756229" cy="429560"/>
              </a:xfrm>
              <a:prstGeom prst="rect">
                <a:avLst/>
              </a:prstGeom>
              <a:noFill/>
            </p:spPr>
            <p:txBody>
              <a:bodyPr wrap="square" rtlCol="0">
                <a:spAutoFit/>
              </a:bodyPr>
              <a:lstStyle/>
              <a:p>
                <a:pPr algn="ctr"/>
                <a:r>
                  <a:rPr lang="zh-CN" altLang="en-US" sz="2400" dirty="0" smtClean="0">
                    <a:solidFill>
                      <a:srgbClr val="2E75B6"/>
                    </a:solidFill>
                    <a:latin typeface="黑体" panose="02010609060101010101" pitchFamily="49" charset="-122"/>
                    <a:ea typeface="黑体" panose="02010609060101010101" pitchFamily="49" charset="-122"/>
                  </a:rPr>
                  <a:t>中国</a:t>
                </a:r>
                <a:r>
                  <a:rPr lang="en-US" altLang="zh-CN" sz="2400" dirty="0" smtClean="0">
                    <a:solidFill>
                      <a:srgbClr val="2E75B6"/>
                    </a:solidFill>
                    <a:latin typeface="黑体" panose="02010609060101010101" pitchFamily="49" charset="-122"/>
                    <a:ea typeface="黑体" panose="02010609060101010101" pitchFamily="49" charset="-122"/>
                  </a:rPr>
                  <a:t>·</a:t>
                </a:r>
                <a:r>
                  <a:rPr lang="zh-CN" altLang="en-US" sz="2400" dirty="0" smtClean="0">
                    <a:solidFill>
                      <a:srgbClr val="2E75B6"/>
                    </a:solidFill>
                    <a:latin typeface="黑体" panose="02010609060101010101" pitchFamily="49" charset="-122"/>
                    <a:ea typeface="黑体" panose="02010609060101010101" pitchFamily="49" charset="-122"/>
                  </a:rPr>
                  <a:t>柳州</a:t>
                </a:r>
                <a:endParaRPr lang="zh-CN" altLang="en-US" sz="2400" dirty="0">
                  <a:solidFill>
                    <a:srgbClr val="2E75B6"/>
                  </a:solidFill>
                  <a:latin typeface="黑体" panose="02010609060101010101" pitchFamily="49" charset="-122"/>
                  <a:ea typeface="黑体" panose="02010609060101010101" pitchFamily="49" charset="-122"/>
                </a:endParaRPr>
              </a:p>
            </p:txBody>
          </p:sp>
          <p:cxnSp>
            <p:nvCxnSpPr>
              <p:cNvPr id="6" name="直接连接符 5"/>
              <p:cNvCxnSpPr/>
              <p:nvPr/>
            </p:nvCxnSpPr>
            <p:spPr>
              <a:xfrm>
                <a:off x="6679534" y="789062"/>
                <a:ext cx="451765" cy="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8705715" y="545648"/>
              <a:ext cx="635131" cy="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611187" y="261275"/>
            <a:ext cx="666069" cy="664458"/>
            <a:chOff x="611187" y="261275"/>
            <a:chExt cx="666069" cy="664458"/>
          </a:xfrm>
        </p:grpSpPr>
        <p:sp>
          <p:nvSpPr>
            <p:cNvPr id="8" name="矩形 7"/>
            <p:cNvSpPr>
              <a:spLocks noChangeAspect="1"/>
            </p:cNvSpPr>
            <p:nvPr/>
          </p:nvSpPr>
          <p:spPr>
            <a:xfrm>
              <a:off x="611187" y="261275"/>
              <a:ext cx="538925" cy="5376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a:spLocks noChangeAspect="1"/>
            </p:cNvSpPr>
            <p:nvPr/>
          </p:nvSpPr>
          <p:spPr>
            <a:xfrm>
              <a:off x="880650" y="530086"/>
              <a:ext cx="396606" cy="395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1277256" y="444816"/>
            <a:ext cx="7113238" cy="523220"/>
          </a:xfrm>
          <a:prstGeom prst="rect">
            <a:avLst/>
          </a:prstGeom>
          <a:noFill/>
        </p:spPr>
        <p:txBody>
          <a:bodyPr wrap="square" rtlCol="0">
            <a:spAutoFit/>
          </a:bodyPr>
          <a:lstStyle/>
          <a:p>
            <a:pPr lvl="0" indent="95250" eaLnBrk="0" fontAlgn="base" hangingPunct="0">
              <a:spcBef>
                <a:spcPct val="0"/>
              </a:spcBef>
              <a:spcAft>
                <a:spcPct val="0"/>
              </a:spcAft>
            </a:pPr>
            <a:r>
              <a:rPr lang="zh-CN" altLang="en-US" sz="2800" dirty="0" smtClean="0">
                <a:solidFill>
                  <a:schemeClr val="accent1">
                    <a:lumMod val="50000"/>
                  </a:schemeClr>
                </a:solidFill>
                <a:latin typeface="黑体" panose="02010609060101010101" pitchFamily="49" charset="-122"/>
                <a:ea typeface="黑体" panose="02010609060101010101" pitchFamily="49" charset="-122"/>
                <a:cs typeface="宋体" panose="02010600030101010101" pitchFamily="2" charset="-122"/>
              </a:rPr>
              <a:t>治污之路，建设生态宜居柳州</a:t>
            </a:r>
            <a:endParaRPr lang="zh-CN" altLang="en-US" sz="2800" dirty="0">
              <a:solidFill>
                <a:schemeClr val="accent1">
                  <a:lumMod val="50000"/>
                </a:schemeClr>
              </a:solidFill>
              <a:latin typeface="黑体" panose="02010609060101010101" pitchFamily="49" charset="-122"/>
              <a:ea typeface="黑体" panose="02010609060101010101" pitchFamily="49" charset="-122"/>
              <a:cs typeface="宋体" panose="02010600030101010101" pitchFamily="2"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4597" y="1547899"/>
            <a:ext cx="4511798" cy="492149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5" name="任意多边形 14"/>
          <p:cNvSpPr/>
          <p:nvPr/>
        </p:nvSpPr>
        <p:spPr>
          <a:xfrm>
            <a:off x="6271847" y="1631461"/>
            <a:ext cx="4304084" cy="1041400"/>
          </a:xfrm>
          <a:custGeom>
            <a:avLst/>
            <a:gdLst>
              <a:gd name="connsiteX0" fmla="*/ 520200 w 4004734"/>
              <a:gd name="connsiteY0" fmla="*/ 0 h 1041400"/>
              <a:gd name="connsiteX1" fmla="*/ 1426634 w 4004734"/>
              <a:gd name="connsiteY1" fmla="*/ 0 h 1041400"/>
              <a:gd name="connsiteX2" fmla="*/ 1647267 w 4004734"/>
              <a:gd name="connsiteY2" fmla="*/ 0 h 1041400"/>
              <a:gd name="connsiteX3" fmla="*/ 3484034 w 4004734"/>
              <a:gd name="connsiteY3" fmla="*/ 0 h 1041400"/>
              <a:gd name="connsiteX4" fmla="*/ 4004734 w 4004734"/>
              <a:gd name="connsiteY4" fmla="*/ 520700 h 1041400"/>
              <a:gd name="connsiteX5" fmla="*/ 4004734 w 4004734"/>
              <a:gd name="connsiteY5" fmla="*/ 1041400 h 1041400"/>
              <a:gd name="connsiteX6" fmla="*/ 905934 w 4004734"/>
              <a:gd name="connsiteY6" fmla="*/ 1041400 h 1041400"/>
              <a:gd name="connsiteX7" fmla="*/ 905934 w 4004734"/>
              <a:gd name="connsiteY7" fmla="*/ 1040400 h 1041400"/>
              <a:gd name="connsiteX8" fmla="*/ 520200 w 4004734"/>
              <a:gd name="connsiteY8" fmla="*/ 1040400 h 1041400"/>
              <a:gd name="connsiteX9" fmla="*/ 0 w 4004734"/>
              <a:gd name="connsiteY9" fmla="*/ 520200 h 1041400"/>
              <a:gd name="connsiteX10" fmla="*/ 520200 w 4004734"/>
              <a:gd name="connsiteY10" fmla="*/ 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4734" h="1041400">
                <a:moveTo>
                  <a:pt x="520200" y="0"/>
                </a:moveTo>
                <a:lnTo>
                  <a:pt x="1426634" y="0"/>
                </a:lnTo>
                <a:lnTo>
                  <a:pt x="1647267" y="0"/>
                </a:lnTo>
                <a:lnTo>
                  <a:pt x="3484034" y="0"/>
                </a:lnTo>
                <a:cubicBezTo>
                  <a:pt x="3771609" y="0"/>
                  <a:pt x="4004734" y="233125"/>
                  <a:pt x="4004734" y="520700"/>
                </a:cubicBezTo>
                <a:lnTo>
                  <a:pt x="4004734" y="1041400"/>
                </a:lnTo>
                <a:lnTo>
                  <a:pt x="905934" y="1041400"/>
                </a:lnTo>
                <a:lnTo>
                  <a:pt x="905934" y="1040400"/>
                </a:lnTo>
                <a:lnTo>
                  <a:pt x="520200" y="1040400"/>
                </a:lnTo>
                <a:cubicBezTo>
                  <a:pt x="232901" y="1040400"/>
                  <a:pt x="0" y="807499"/>
                  <a:pt x="0" y="520200"/>
                </a:cubicBezTo>
                <a:cubicBezTo>
                  <a:pt x="0" y="232901"/>
                  <a:pt x="232901" y="0"/>
                  <a:pt x="520200" y="0"/>
                </a:cubicBezTo>
                <a:close/>
              </a:path>
            </a:pathLst>
          </a:custGeom>
          <a:gradFill flip="none" rotWithShape="1">
            <a:gsLst>
              <a:gs pos="10000">
                <a:schemeClr val="accent1"/>
              </a:gs>
              <a:gs pos="0">
                <a:schemeClr val="accent1">
                  <a:lumMod val="75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b="1" dirty="0"/>
              <a:t>“</a:t>
            </a:r>
            <a:r>
              <a:rPr lang="zh-CN" altLang="zh-CN" sz="4000" b="1" dirty="0"/>
              <a:t>酸雨治理行动</a:t>
            </a:r>
            <a:r>
              <a:rPr lang="en-US" altLang="zh-CN" sz="4000" b="1" dirty="0"/>
              <a:t>”</a:t>
            </a:r>
            <a:endParaRPr lang="zh-CN" altLang="en-US" sz="4000" dirty="0">
              <a:solidFill>
                <a:srgbClr val="FFFFFF"/>
              </a:solidFill>
              <a:latin typeface="方正粗倩简体" panose="03000509000000000000" pitchFamily="65" charset="-122"/>
              <a:ea typeface="方正粗倩简体" panose="03000509000000000000" pitchFamily="65" charset="-122"/>
            </a:endParaRPr>
          </a:p>
        </p:txBody>
      </p:sp>
      <p:sp>
        <p:nvSpPr>
          <p:cNvPr id="16" name="任意多边形 15"/>
          <p:cNvSpPr/>
          <p:nvPr/>
        </p:nvSpPr>
        <p:spPr>
          <a:xfrm flipH="1">
            <a:off x="6562896" y="3198770"/>
            <a:ext cx="4003675" cy="1041400"/>
          </a:xfrm>
          <a:custGeom>
            <a:avLst/>
            <a:gdLst>
              <a:gd name="connsiteX0" fmla="*/ 3484034 w 4004734"/>
              <a:gd name="connsiteY0" fmla="*/ 0 h 1041400"/>
              <a:gd name="connsiteX1" fmla="*/ 3098800 w 4004734"/>
              <a:gd name="connsiteY1" fmla="*/ 0 h 1041400"/>
              <a:gd name="connsiteX2" fmla="*/ 1813078 w 4004734"/>
              <a:gd name="connsiteY2" fmla="*/ 0 h 1041400"/>
              <a:gd name="connsiteX3" fmla="*/ 0 w 4004734"/>
              <a:gd name="connsiteY3" fmla="*/ 0 h 1041400"/>
              <a:gd name="connsiteX4" fmla="*/ 0 w 4004734"/>
              <a:gd name="connsiteY4" fmla="*/ 520700 h 1041400"/>
              <a:gd name="connsiteX5" fmla="*/ 520700 w 4004734"/>
              <a:gd name="connsiteY5" fmla="*/ 1041400 h 1041400"/>
              <a:gd name="connsiteX6" fmla="*/ 1813078 w 4004734"/>
              <a:gd name="connsiteY6" fmla="*/ 1041400 h 1041400"/>
              <a:gd name="connsiteX7" fmla="*/ 2357467 w 4004734"/>
              <a:gd name="connsiteY7" fmla="*/ 1041400 h 1041400"/>
              <a:gd name="connsiteX8" fmla="*/ 2578100 w 4004734"/>
              <a:gd name="connsiteY8" fmla="*/ 1041400 h 1041400"/>
              <a:gd name="connsiteX9" fmla="*/ 3122124 w 4004734"/>
              <a:gd name="connsiteY9" fmla="*/ 1041400 h 1041400"/>
              <a:gd name="connsiteX10" fmla="*/ 4004734 w 4004734"/>
              <a:gd name="connsiteY10" fmla="*/ 1041400 h 1041400"/>
              <a:gd name="connsiteX11" fmla="*/ 4004734 w 4004734"/>
              <a:gd name="connsiteY11" fmla="*/ 520700 h 1041400"/>
              <a:gd name="connsiteX12" fmla="*/ 3484034 w 4004734"/>
              <a:gd name="connsiteY12" fmla="*/ 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4734" h="1041400">
                <a:moveTo>
                  <a:pt x="3484034" y="0"/>
                </a:moveTo>
                <a:lnTo>
                  <a:pt x="3098800" y="0"/>
                </a:lnTo>
                <a:lnTo>
                  <a:pt x="1813078" y="0"/>
                </a:lnTo>
                <a:lnTo>
                  <a:pt x="0" y="0"/>
                </a:lnTo>
                <a:lnTo>
                  <a:pt x="0" y="520700"/>
                </a:lnTo>
                <a:cubicBezTo>
                  <a:pt x="0" y="808275"/>
                  <a:pt x="233125" y="1041400"/>
                  <a:pt x="520700" y="1041400"/>
                </a:cubicBezTo>
                <a:lnTo>
                  <a:pt x="1813078" y="1041400"/>
                </a:lnTo>
                <a:lnTo>
                  <a:pt x="2357467" y="1041400"/>
                </a:lnTo>
                <a:lnTo>
                  <a:pt x="2578100" y="1041400"/>
                </a:lnTo>
                <a:lnTo>
                  <a:pt x="3122124" y="1041400"/>
                </a:lnTo>
                <a:lnTo>
                  <a:pt x="4004734" y="1041400"/>
                </a:lnTo>
                <a:lnTo>
                  <a:pt x="4004734" y="520700"/>
                </a:lnTo>
                <a:cubicBezTo>
                  <a:pt x="4004734" y="233125"/>
                  <a:pt x="3771609" y="0"/>
                  <a:pt x="3484034" y="0"/>
                </a:cubicBezTo>
                <a:close/>
              </a:path>
            </a:pathLst>
          </a:custGeom>
          <a:gradFill flip="none" rotWithShape="1">
            <a:gsLst>
              <a:gs pos="90000">
                <a:schemeClr val="accent1"/>
              </a:gs>
              <a:gs pos="10000">
                <a:schemeClr val="accent1"/>
              </a:gs>
              <a:gs pos="0">
                <a:schemeClr val="accent1">
                  <a:lumMod val="75000"/>
                </a:schemeClr>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zh-CN" sz="3600" b="1" dirty="0"/>
              <a:t>加强空气质量治理</a:t>
            </a:r>
            <a:endParaRPr lang="zh-CN" altLang="en-US" sz="3600" dirty="0">
              <a:solidFill>
                <a:srgbClr val="FFFFFF"/>
              </a:solidFill>
              <a:latin typeface="方正粗倩简体" panose="03000509000000000000" pitchFamily="65" charset="-122"/>
              <a:ea typeface="方正粗倩简体" panose="03000509000000000000" pitchFamily="65" charset="-122"/>
            </a:endParaRPr>
          </a:p>
        </p:txBody>
      </p:sp>
      <p:sp>
        <p:nvSpPr>
          <p:cNvPr id="17" name="任意多边形 16"/>
          <p:cNvSpPr/>
          <p:nvPr/>
        </p:nvSpPr>
        <p:spPr>
          <a:xfrm>
            <a:off x="6562896" y="4767220"/>
            <a:ext cx="5247566" cy="1041400"/>
          </a:xfrm>
          <a:custGeom>
            <a:avLst/>
            <a:gdLst>
              <a:gd name="connsiteX0" fmla="*/ 0 w 4004734"/>
              <a:gd name="connsiteY0" fmla="*/ 0 h 1041400"/>
              <a:gd name="connsiteX1" fmla="*/ 3098800 w 4004734"/>
              <a:gd name="connsiteY1" fmla="*/ 0 h 1041400"/>
              <a:gd name="connsiteX2" fmla="*/ 3098800 w 4004734"/>
              <a:gd name="connsiteY2" fmla="*/ 1000 h 1041400"/>
              <a:gd name="connsiteX3" fmla="*/ 3484534 w 4004734"/>
              <a:gd name="connsiteY3" fmla="*/ 1000 h 1041400"/>
              <a:gd name="connsiteX4" fmla="*/ 4004734 w 4004734"/>
              <a:gd name="connsiteY4" fmla="*/ 521200 h 1041400"/>
              <a:gd name="connsiteX5" fmla="*/ 3484534 w 4004734"/>
              <a:gd name="connsiteY5" fmla="*/ 1041400 h 1041400"/>
              <a:gd name="connsiteX6" fmla="*/ 2578100 w 4004734"/>
              <a:gd name="connsiteY6" fmla="*/ 1041400 h 1041400"/>
              <a:gd name="connsiteX7" fmla="*/ 2357467 w 4004734"/>
              <a:gd name="connsiteY7" fmla="*/ 1041400 h 1041400"/>
              <a:gd name="connsiteX8" fmla="*/ 520700 w 4004734"/>
              <a:gd name="connsiteY8" fmla="*/ 1041400 h 1041400"/>
              <a:gd name="connsiteX9" fmla="*/ 0 w 4004734"/>
              <a:gd name="connsiteY9" fmla="*/ 5207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4734" h="1041400">
                <a:moveTo>
                  <a:pt x="0" y="0"/>
                </a:moveTo>
                <a:lnTo>
                  <a:pt x="3098800" y="0"/>
                </a:lnTo>
                <a:lnTo>
                  <a:pt x="3098800" y="1000"/>
                </a:lnTo>
                <a:lnTo>
                  <a:pt x="3484534" y="1000"/>
                </a:lnTo>
                <a:cubicBezTo>
                  <a:pt x="3771833" y="1000"/>
                  <a:pt x="4004734" y="233901"/>
                  <a:pt x="4004734" y="521200"/>
                </a:cubicBezTo>
                <a:cubicBezTo>
                  <a:pt x="4004734" y="808499"/>
                  <a:pt x="3771833" y="1041400"/>
                  <a:pt x="3484534" y="1041400"/>
                </a:cubicBezTo>
                <a:lnTo>
                  <a:pt x="2578100" y="1041400"/>
                </a:lnTo>
                <a:lnTo>
                  <a:pt x="2357467" y="1041400"/>
                </a:lnTo>
                <a:lnTo>
                  <a:pt x="520700" y="1041400"/>
                </a:lnTo>
                <a:cubicBezTo>
                  <a:pt x="233125" y="1041400"/>
                  <a:pt x="0" y="808275"/>
                  <a:pt x="0" y="520700"/>
                </a:cubicBezTo>
                <a:close/>
              </a:path>
            </a:pathLst>
          </a:custGeom>
          <a:gradFill flip="none" rotWithShape="1">
            <a:gsLst>
              <a:gs pos="10000">
                <a:schemeClr val="accent1"/>
              </a:gs>
              <a:gs pos="0">
                <a:schemeClr val="accent1">
                  <a:lumMod val="75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zh-CN" sz="3200" b="1" dirty="0"/>
              <a:t>实施市区河段环境综合治理</a:t>
            </a:r>
            <a:endParaRPr lang="zh-CN" altLang="en-US" sz="3200" dirty="0">
              <a:solidFill>
                <a:srgbClr val="FFFFFF"/>
              </a:solidFill>
              <a:latin typeface="方正粗倩简体" panose="03000509000000000000" pitchFamily="65" charset="-122"/>
              <a:ea typeface="方正粗倩简体" panose="03000509000000000000" pitchFamily="65" charset="-122"/>
            </a:endParaRPr>
          </a:p>
        </p:txBody>
      </p:sp>
      <p:sp>
        <p:nvSpPr>
          <p:cNvPr id="18" name="任意多边形 17"/>
          <p:cNvSpPr/>
          <p:nvPr/>
        </p:nvSpPr>
        <p:spPr>
          <a:xfrm rot="2700000">
            <a:off x="9788529" y="2224044"/>
            <a:ext cx="1433512" cy="1497012"/>
          </a:xfrm>
          <a:custGeom>
            <a:avLst/>
            <a:gdLst>
              <a:gd name="connsiteX0" fmla="*/ 0 w 1433027"/>
              <a:gd name="connsiteY0" fmla="*/ 0 h 1496621"/>
              <a:gd name="connsiteX1" fmla="*/ 1091464 w 1433027"/>
              <a:gd name="connsiteY1" fmla="*/ 0 h 1496621"/>
              <a:gd name="connsiteX2" fmla="*/ 1433027 w 1433027"/>
              <a:gd name="connsiteY2" fmla="*/ 341563 h 1496621"/>
              <a:gd name="connsiteX3" fmla="*/ 1433027 w 1433027"/>
              <a:gd name="connsiteY3" fmla="*/ 1496621 h 1496621"/>
              <a:gd name="connsiteX4" fmla="*/ 1406978 w 1433027"/>
              <a:gd name="connsiteY4" fmla="*/ 1408722 h 1496621"/>
              <a:gd name="connsiteX5" fmla="*/ 1292595 w 1433027"/>
              <a:gd name="connsiteY5" fmla="*/ 1236472 h 1496621"/>
              <a:gd name="connsiteX6" fmla="*/ 924405 w 1433027"/>
              <a:gd name="connsiteY6" fmla="*/ 868281 h 1496621"/>
              <a:gd name="connsiteX7" fmla="*/ 922719 w 1433027"/>
              <a:gd name="connsiteY7" fmla="*/ 869967 h 1496621"/>
              <a:gd name="connsiteX8" fmla="*/ 535072 w 1433027"/>
              <a:gd name="connsiteY8" fmla="*/ 482320 h 1496621"/>
              <a:gd name="connsiteX9" fmla="*/ 536758 w 1433027"/>
              <a:gd name="connsiteY9" fmla="*/ 480634 h 1496621"/>
              <a:gd name="connsiteX10" fmla="*/ 168567 w 1433027"/>
              <a:gd name="connsiteY10" fmla="*/ 112444 h 1496621"/>
              <a:gd name="connsiteX11" fmla="*/ 86883 w 1433027"/>
              <a:gd name="connsiteY11" fmla="*/ 45721 h 149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027" h="1496621">
                <a:moveTo>
                  <a:pt x="0" y="0"/>
                </a:moveTo>
                <a:lnTo>
                  <a:pt x="1091464" y="0"/>
                </a:lnTo>
                <a:cubicBezTo>
                  <a:pt x="1280104" y="0"/>
                  <a:pt x="1433027" y="152923"/>
                  <a:pt x="1433027" y="341563"/>
                </a:cubicBezTo>
                <a:lnTo>
                  <a:pt x="1433027" y="1496621"/>
                </a:lnTo>
                <a:lnTo>
                  <a:pt x="1406978" y="1408722"/>
                </a:lnTo>
                <a:cubicBezTo>
                  <a:pt x="1381559" y="1346041"/>
                  <a:pt x="1343432" y="1287308"/>
                  <a:pt x="1292595" y="1236472"/>
                </a:cubicBezTo>
                <a:lnTo>
                  <a:pt x="924405" y="868281"/>
                </a:lnTo>
                <a:lnTo>
                  <a:pt x="922719" y="869967"/>
                </a:lnTo>
                <a:lnTo>
                  <a:pt x="535072" y="482320"/>
                </a:lnTo>
                <a:lnTo>
                  <a:pt x="536758" y="480634"/>
                </a:lnTo>
                <a:lnTo>
                  <a:pt x="168567" y="112444"/>
                </a:lnTo>
                <a:cubicBezTo>
                  <a:pt x="143149" y="87025"/>
                  <a:pt x="115756" y="64784"/>
                  <a:pt x="86883" y="45721"/>
                </a:cubicBezTo>
                <a:close/>
              </a:path>
            </a:pathLst>
          </a:custGeom>
          <a:gradFill flip="none" rotWithShape="1">
            <a:gsLst>
              <a:gs pos="61900">
                <a:sysClr val="window" lastClr="FFFFFF">
                  <a:lumMod val="85000"/>
                </a:sysClr>
              </a:gs>
              <a:gs pos="41000">
                <a:sysClr val="window" lastClr="FFFFFF">
                  <a:lumMod val="95000"/>
                </a:sysClr>
              </a:gs>
              <a:gs pos="0">
                <a:sysClr val="window" lastClr="FFFFFF">
                  <a:lumMod val="75000"/>
                </a:sysClr>
              </a:gs>
              <a:gs pos="100000">
                <a:sysClr val="window" lastClr="FFFFFF">
                  <a:lumMod val="75000"/>
                </a:sysClr>
              </a:gs>
            </a:gsLst>
            <a:lin ang="2700000" scaled="1"/>
            <a:tileRect/>
          </a:gradFill>
          <a:ln w="12700" cap="flat" cmpd="sng" algn="ctr">
            <a:noFill/>
            <a:prstDash val="solid"/>
            <a:miter lim="800000"/>
          </a:ln>
          <a:effectLst>
            <a:outerShdw blurRad="50800" dist="38100" dir="10800000" algn="r" rotWithShape="0">
              <a:sysClr val="window" lastClr="FFFFFF">
                <a:lumMod val="50000"/>
                <a:alpha val="40000"/>
              </a:sysClr>
            </a:outerShdw>
          </a:effectLst>
        </p:spPr>
        <p:txBody>
          <a:bodyPr anchor="ctr"/>
          <a:lstStyle/>
          <a:p>
            <a:pPr algn="ctr">
              <a:defRPr/>
            </a:pPr>
            <a:endParaRPr lang="zh-CN" altLang="en-US" kern="0">
              <a:solidFill>
                <a:prstClr val="white"/>
              </a:solidFill>
              <a:latin typeface="Calibri" panose="020F0502020204030204"/>
            </a:endParaRPr>
          </a:p>
        </p:txBody>
      </p:sp>
      <p:sp>
        <p:nvSpPr>
          <p:cNvPr id="19" name="任意多边形 18"/>
          <p:cNvSpPr/>
          <p:nvPr/>
        </p:nvSpPr>
        <p:spPr>
          <a:xfrm rot="18900000" flipH="1">
            <a:off x="5916786" y="3751196"/>
            <a:ext cx="1433512" cy="1497012"/>
          </a:xfrm>
          <a:custGeom>
            <a:avLst/>
            <a:gdLst>
              <a:gd name="connsiteX0" fmla="*/ 0 w 1433027"/>
              <a:gd name="connsiteY0" fmla="*/ 0 h 1496621"/>
              <a:gd name="connsiteX1" fmla="*/ 1091464 w 1433027"/>
              <a:gd name="connsiteY1" fmla="*/ 0 h 1496621"/>
              <a:gd name="connsiteX2" fmla="*/ 1433027 w 1433027"/>
              <a:gd name="connsiteY2" fmla="*/ 341563 h 1496621"/>
              <a:gd name="connsiteX3" fmla="*/ 1433027 w 1433027"/>
              <a:gd name="connsiteY3" fmla="*/ 1496621 h 1496621"/>
              <a:gd name="connsiteX4" fmla="*/ 1406978 w 1433027"/>
              <a:gd name="connsiteY4" fmla="*/ 1408722 h 1496621"/>
              <a:gd name="connsiteX5" fmla="*/ 1292595 w 1433027"/>
              <a:gd name="connsiteY5" fmla="*/ 1236472 h 1496621"/>
              <a:gd name="connsiteX6" fmla="*/ 924405 w 1433027"/>
              <a:gd name="connsiteY6" fmla="*/ 868281 h 1496621"/>
              <a:gd name="connsiteX7" fmla="*/ 922719 w 1433027"/>
              <a:gd name="connsiteY7" fmla="*/ 869967 h 1496621"/>
              <a:gd name="connsiteX8" fmla="*/ 535072 w 1433027"/>
              <a:gd name="connsiteY8" fmla="*/ 482320 h 1496621"/>
              <a:gd name="connsiteX9" fmla="*/ 536758 w 1433027"/>
              <a:gd name="connsiteY9" fmla="*/ 480634 h 1496621"/>
              <a:gd name="connsiteX10" fmla="*/ 168567 w 1433027"/>
              <a:gd name="connsiteY10" fmla="*/ 112444 h 1496621"/>
              <a:gd name="connsiteX11" fmla="*/ 86883 w 1433027"/>
              <a:gd name="connsiteY11" fmla="*/ 45721 h 149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3027" h="1496621">
                <a:moveTo>
                  <a:pt x="0" y="0"/>
                </a:moveTo>
                <a:lnTo>
                  <a:pt x="1091464" y="0"/>
                </a:lnTo>
                <a:cubicBezTo>
                  <a:pt x="1280104" y="0"/>
                  <a:pt x="1433027" y="152923"/>
                  <a:pt x="1433027" y="341563"/>
                </a:cubicBezTo>
                <a:lnTo>
                  <a:pt x="1433027" y="1496621"/>
                </a:lnTo>
                <a:lnTo>
                  <a:pt x="1406978" y="1408722"/>
                </a:lnTo>
                <a:cubicBezTo>
                  <a:pt x="1381559" y="1346041"/>
                  <a:pt x="1343432" y="1287308"/>
                  <a:pt x="1292595" y="1236472"/>
                </a:cubicBezTo>
                <a:lnTo>
                  <a:pt x="924405" y="868281"/>
                </a:lnTo>
                <a:lnTo>
                  <a:pt x="922719" y="869967"/>
                </a:lnTo>
                <a:lnTo>
                  <a:pt x="535072" y="482320"/>
                </a:lnTo>
                <a:lnTo>
                  <a:pt x="536758" y="480634"/>
                </a:lnTo>
                <a:lnTo>
                  <a:pt x="168567" y="112444"/>
                </a:lnTo>
                <a:cubicBezTo>
                  <a:pt x="143149" y="87025"/>
                  <a:pt x="115756" y="64784"/>
                  <a:pt x="86883" y="45721"/>
                </a:cubicBezTo>
                <a:close/>
              </a:path>
            </a:pathLst>
          </a:custGeom>
          <a:gradFill flip="none" rotWithShape="1">
            <a:gsLst>
              <a:gs pos="61900">
                <a:sysClr val="window" lastClr="FFFFFF">
                  <a:lumMod val="85000"/>
                </a:sysClr>
              </a:gs>
              <a:gs pos="41000">
                <a:sysClr val="window" lastClr="FFFFFF">
                  <a:lumMod val="95000"/>
                </a:sysClr>
              </a:gs>
              <a:gs pos="0">
                <a:sysClr val="window" lastClr="FFFFFF">
                  <a:lumMod val="75000"/>
                </a:sysClr>
              </a:gs>
              <a:gs pos="100000">
                <a:sysClr val="window" lastClr="FFFFFF">
                  <a:lumMod val="75000"/>
                </a:sysClr>
              </a:gs>
            </a:gsLst>
            <a:lin ang="2700000" scaled="1"/>
            <a:tileRect/>
          </a:gradFill>
          <a:ln w="12700" cap="flat" cmpd="sng" algn="ctr">
            <a:noFill/>
            <a:prstDash val="solid"/>
            <a:miter lim="800000"/>
          </a:ln>
          <a:effectLst>
            <a:outerShdw blurRad="50800" dist="38100" algn="l" rotWithShape="0">
              <a:sysClr val="window" lastClr="FFFFFF">
                <a:lumMod val="50000"/>
                <a:alpha val="40000"/>
              </a:sysClr>
            </a:outerShdw>
          </a:effectLst>
        </p:spPr>
        <p:txBody>
          <a:bodyPr anchor="ctr"/>
          <a:lstStyle/>
          <a:p>
            <a:pPr algn="ctr">
              <a:defRPr/>
            </a:pPr>
            <a:endParaRPr lang="zh-CN" altLang="en-US" kern="0">
              <a:solidFill>
                <a:prstClr val="white"/>
              </a:solidFill>
              <a:latin typeface="Calibri" panose="020F050202020403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900" decel="100000" fill="hold"/>
                                        <p:tgtEl>
                                          <p:spTgt spid="1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900" decel="100000" fill="hold"/>
                                        <p:tgtEl>
                                          <p:spTgt spid="1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900" decel="100000" fill="hold"/>
                                        <p:tgtEl>
                                          <p:spTgt spid="1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900" decel="100000" fill="hold"/>
                                        <p:tgtEl>
                                          <p:spTgt spid="1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7"/>
          <p:cNvSpPr>
            <a:spLocks noEditPoints="1"/>
          </p:cNvSpPr>
          <p:nvPr/>
        </p:nvSpPr>
        <p:spPr bwMode="auto">
          <a:xfrm>
            <a:off x="721675" y="239476"/>
            <a:ext cx="1259525" cy="1282113"/>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sp>
        <p:nvSpPr>
          <p:cNvPr id="4" name="Freeform 17"/>
          <p:cNvSpPr>
            <a:spLocks noEditPoints="1"/>
          </p:cNvSpPr>
          <p:nvPr/>
        </p:nvSpPr>
        <p:spPr bwMode="auto">
          <a:xfrm>
            <a:off x="721674" y="5525075"/>
            <a:ext cx="1259526" cy="1055078"/>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schemeClr val="lt1"/>
              </a:solidFill>
            </a:endParaRPr>
          </a:p>
        </p:txBody>
      </p:sp>
      <p:cxnSp>
        <p:nvCxnSpPr>
          <p:cNvPr id="5" name="直接连接符 4"/>
          <p:cNvCxnSpPr>
            <a:stCxn id="9" idx="2"/>
          </p:cNvCxnSpPr>
          <p:nvPr/>
        </p:nvCxnSpPr>
        <p:spPr>
          <a:xfrm>
            <a:off x="1351437" y="1610080"/>
            <a:ext cx="5858" cy="391499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extBox 88"/>
          <p:cNvSpPr txBox="1">
            <a:spLocks noChangeArrowheads="1"/>
          </p:cNvSpPr>
          <p:nvPr>
            <p:custDataLst>
              <p:tags r:id="rId1"/>
            </p:custDataLst>
          </p:nvPr>
        </p:nvSpPr>
        <p:spPr bwMode="auto">
          <a:xfrm>
            <a:off x="73621" y="591855"/>
            <a:ext cx="2555631" cy="1018225"/>
          </a:xfrm>
          <a:prstGeom prst="rect">
            <a:avLst/>
          </a:prstGeom>
          <a:noFill/>
          <a:ln w="9525">
            <a:noFill/>
            <a:miter lim="800000"/>
          </a:ln>
        </p:spPr>
        <p:txBody>
          <a:bodyPr wrap="square" lIns="68504" tIns="34289" rIns="68504" bIns="34289">
            <a:spAutoFit/>
          </a:bodyPr>
          <a:lstStyle/>
          <a:p>
            <a:pPr algn="ctr">
              <a:lnSpc>
                <a:spcPts val="3500"/>
              </a:lnSpc>
              <a:spcBef>
                <a:spcPts val="205"/>
              </a:spcBef>
              <a:spcAft>
                <a:spcPts val="205"/>
              </a:spcAft>
              <a:buClr>
                <a:srgbClr val="1F497D">
                  <a:lumMod val="75000"/>
                </a:srgbClr>
              </a:buClr>
              <a:defRPr/>
            </a:pPr>
            <a:r>
              <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1991</a:t>
            </a: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年</a:t>
            </a:r>
            <a:endParaRPr lang="en-US" altLang="zh-CN" sz="24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a:p>
            <a:pPr algn="just">
              <a:lnSpc>
                <a:spcPts val="3500"/>
              </a:lnSpc>
              <a:spcBef>
                <a:spcPts val="205"/>
              </a:spcBef>
              <a:spcAft>
                <a:spcPts val="205"/>
              </a:spcAft>
              <a:buClr>
                <a:srgbClr val="1F497D">
                  <a:lumMod val="75000"/>
                </a:srgbClr>
              </a:buClr>
              <a:defRPr/>
            </a:pP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10" name="TextBox 88"/>
          <p:cNvSpPr txBox="1">
            <a:spLocks noChangeArrowheads="1"/>
          </p:cNvSpPr>
          <p:nvPr>
            <p:custDataLst>
              <p:tags r:id="rId2"/>
            </p:custDataLst>
          </p:nvPr>
        </p:nvSpPr>
        <p:spPr bwMode="auto">
          <a:xfrm>
            <a:off x="202575" y="5723680"/>
            <a:ext cx="2555631" cy="1018225"/>
          </a:xfrm>
          <a:prstGeom prst="rect">
            <a:avLst/>
          </a:prstGeom>
          <a:noFill/>
          <a:ln w="9525">
            <a:noFill/>
            <a:miter lim="800000"/>
          </a:ln>
        </p:spPr>
        <p:txBody>
          <a:bodyPr wrap="square" lIns="68504" tIns="34289" rIns="68504" bIns="34289">
            <a:spAutoFit/>
          </a:bodyPr>
          <a:lstStyle/>
          <a:p>
            <a:pPr algn="ctr">
              <a:lnSpc>
                <a:spcPts val="3500"/>
              </a:lnSpc>
              <a:spcBef>
                <a:spcPts val="205"/>
              </a:spcBef>
              <a:spcAft>
                <a:spcPts val="205"/>
              </a:spcAft>
              <a:buClr>
                <a:srgbClr val="1F497D">
                  <a:lumMod val="75000"/>
                </a:srgbClr>
              </a:buClr>
              <a:defRPr/>
            </a:pPr>
            <a:r>
              <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2018</a:t>
            </a: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年</a:t>
            </a:r>
            <a:endParaRPr lang="en-US" altLang="zh-CN" sz="2400" b="1" spc="38" dirty="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a:p>
            <a:pPr algn="just">
              <a:lnSpc>
                <a:spcPts val="3500"/>
              </a:lnSpc>
              <a:spcBef>
                <a:spcPts val="205"/>
              </a:spcBef>
              <a:spcAft>
                <a:spcPts val="205"/>
              </a:spcAft>
              <a:buClr>
                <a:srgbClr val="1F497D">
                  <a:lumMod val="75000"/>
                </a:srgbClr>
              </a:buClr>
              <a:defRPr/>
            </a:pP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14" name="任意多边形 13"/>
          <p:cNvSpPr/>
          <p:nvPr/>
        </p:nvSpPr>
        <p:spPr>
          <a:xfrm flipV="1">
            <a:off x="1199830" y="1808685"/>
            <a:ext cx="303212" cy="290513"/>
          </a:xfrm>
          <a:custGeom>
            <a:avLst/>
            <a:gdLst>
              <a:gd name="connsiteX0" fmla="*/ 731405 w 805744"/>
              <a:gd name="connsiteY0" fmla="*/ 0 h 805744"/>
              <a:gd name="connsiteX1" fmla="*/ 805744 w 805744"/>
              <a:gd name="connsiteY1" fmla="*/ 74339 h 805744"/>
              <a:gd name="connsiteX2" fmla="*/ 805743 w 805744"/>
              <a:gd name="connsiteY2" fmla="*/ 731407 h 805744"/>
              <a:gd name="connsiteX3" fmla="*/ 731406 w 805744"/>
              <a:gd name="connsiteY3" fmla="*/ 805744 h 805744"/>
              <a:gd name="connsiteX4" fmla="*/ 74339 w 805744"/>
              <a:gd name="connsiteY4" fmla="*/ 805744 h 805744"/>
              <a:gd name="connsiteX5" fmla="*/ 0 w 805744"/>
              <a:gd name="connsiteY5" fmla="*/ 731406 h 805744"/>
              <a:gd name="connsiteX6" fmla="*/ 0 w 805744"/>
              <a:gd name="connsiteY6" fmla="*/ 74338 h 805744"/>
              <a:gd name="connsiteX7" fmla="*/ 21773 w 805744"/>
              <a:gd name="connsiteY7" fmla="*/ 21773 h 805744"/>
              <a:gd name="connsiteX8" fmla="*/ 74337 w 805744"/>
              <a:gd name="connsiteY8" fmla="*/ 1 h 80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744" h="805744">
                <a:moveTo>
                  <a:pt x="731405" y="0"/>
                </a:moveTo>
                <a:cubicBezTo>
                  <a:pt x="772461" y="1"/>
                  <a:pt x="805743" y="33283"/>
                  <a:pt x="805744" y="74339"/>
                </a:cubicBezTo>
                <a:lnTo>
                  <a:pt x="805743" y="731407"/>
                </a:lnTo>
                <a:cubicBezTo>
                  <a:pt x="805745" y="772462"/>
                  <a:pt x="772462" y="805745"/>
                  <a:pt x="731406" y="805744"/>
                </a:cubicBezTo>
                <a:lnTo>
                  <a:pt x="74339" y="805744"/>
                </a:lnTo>
                <a:cubicBezTo>
                  <a:pt x="33282" y="805743"/>
                  <a:pt x="1" y="772462"/>
                  <a:pt x="0" y="731406"/>
                </a:cubicBezTo>
                <a:lnTo>
                  <a:pt x="0" y="74338"/>
                </a:lnTo>
                <a:cubicBezTo>
                  <a:pt x="1" y="53810"/>
                  <a:pt x="8320" y="35226"/>
                  <a:pt x="21773" y="21773"/>
                </a:cubicBezTo>
                <a:cubicBezTo>
                  <a:pt x="35226" y="8320"/>
                  <a:pt x="53810" y="0"/>
                  <a:pt x="74337" y="1"/>
                </a:cubicBez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cs typeface="+mn-ea"/>
              <a:sym typeface="+mn-lt"/>
            </a:endParaRPr>
          </a:p>
        </p:txBody>
      </p:sp>
      <p:sp>
        <p:nvSpPr>
          <p:cNvPr id="15" name="TextBox 88"/>
          <p:cNvSpPr txBox="1">
            <a:spLocks noChangeArrowheads="1"/>
          </p:cNvSpPr>
          <p:nvPr>
            <p:custDataLst>
              <p:tags r:id="rId3"/>
            </p:custDataLst>
          </p:nvPr>
        </p:nvSpPr>
        <p:spPr bwMode="auto">
          <a:xfrm>
            <a:off x="1760156" y="1652166"/>
            <a:ext cx="5694133" cy="479103"/>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与全市重点治污企业签订环保责任书</a:t>
            </a: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16" name="任意多边形 15"/>
          <p:cNvSpPr/>
          <p:nvPr/>
        </p:nvSpPr>
        <p:spPr>
          <a:xfrm flipV="1">
            <a:off x="1199830" y="2406562"/>
            <a:ext cx="303212" cy="290513"/>
          </a:xfrm>
          <a:custGeom>
            <a:avLst/>
            <a:gdLst>
              <a:gd name="connsiteX0" fmla="*/ 731405 w 805744"/>
              <a:gd name="connsiteY0" fmla="*/ 0 h 805744"/>
              <a:gd name="connsiteX1" fmla="*/ 805744 w 805744"/>
              <a:gd name="connsiteY1" fmla="*/ 74339 h 805744"/>
              <a:gd name="connsiteX2" fmla="*/ 805743 w 805744"/>
              <a:gd name="connsiteY2" fmla="*/ 731407 h 805744"/>
              <a:gd name="connsiteX3" fmla="*/ 731406 w 805744"/>
              <a:gd name="connsiteY3" fmla="*/ 805744 h 805744"/>
              <a:gd name="connsiteX4" fmla="*/ 74339 w 805744"/>
              <a:gd name="connsiteY4" fmla="*/ 805744 h 805744"/>
              <a:gd name="connsiteX5" fmla="*/ 0 w 805744"/>
              <a:gd name="connsiteY5" fmla="*/ 731406 h 805744"/>
              <a:gd name="connsiteX6" fmla="*/ 0 w 805744"/>
              <a:gd name="connsiteY6" fmla="*/ 74338 h 805744"/>
              <a:gd name="connsiteX7" fmla="*/ 21773 w 805744"/>
              <a:gd name="connsiteY7" fmla="*/ 21773 h 805744"/>
              <a:gd name="connsiteX8" fmla="*/ 74337 w 805744"/>
              <a:gd name="connsiteY8" fmla="*/ 1 h 80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744" h="805744">
                <a:moveTo>
                  <a:pt x="731405" y="0"/>
                </a:moveTo>
                <a:cubicBezTo>
                  <a:pt x="772461" y="1"/>
                  <a:pt x="805743" y="33283"/>
                  <a:pt x="805744" y="74339"/>
                </a:cubicBezTo>
                <a:lnTo>
                  <a:pt x="805743" y="731407"/>
                </a:lnTo>
                <a:cubicBezTo>
                  <a:pt x="805745" y="772462"/>
                  <a:pt x="772462" y="805745"/>
                  <a:pt x="731406" y="805744"/>
                </a:cubicBezTo>
                <a:lnTo>
                  <a:pt x="74339" y="805744"/>
                </a:lnTo>
                <a:cubicBezTo>
                  <a:pt x="33282" y="805743"/>
                  <a:pt x="1" y="772462"/>
                  <a:pt x="0" y="731406"/>
                </a:cubicBezTo>
                <a:lnTo>
                  <a:pt x="0" y="74338"/>
                </a:lnTo>
                <a:cubicBezTo>
                  <a:pt x="1" y="53810"/>
                  <a:pt x="8320" y="35226"/>
                  <a:pt x="21773" y="21773"/>
                </a:cubicBezTo>
                <a:cubicBezTo>
                  <a:pt x="35226" y="8320"/>
                  <a:pt x="53810" y="0"/>
                  <a:pt x="74337" y="1"/>
                </a:cubicBez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cs typeface="+mn-ea"/>
              <a:sym typeface="+mn-lt"/>
            </a:endParaRPr>
          </a:p>
        </p:txBody>
      </p:sp>
      <p:sp>
        <p:nvSpPr>
          <p:cNvPr id="17" name="TextBox 88"/>
          <p:cNvSpPr txBox="1">
            <a:spLocks noChangeArrowheads="1"/>
          </p:cNvSpPr>
          <p:nvPr>
            <p:custDataLst>
              <p:tags r:id="rId4"/>
            </p:custDataLst>
          </p:nvPr>
        </p:nvSpPr>
        <p:spPr bwMode="auto">
          <a:xfrm>
            <a:off x="1760155" y="2217972"/>
            <a:ext cx="10173937" cy="518089"/>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加强“三废”（废水、费气、废渣）处理，减少二氧化硫排放。</a:t>
            </a: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18" name="任意多边形 17"/>
          <p:cNvSpPr/>
          <p:nvPr/>
        </p:nvSpPr>
        <p:spPr>
          <a:xfrm flipV="1">
            <a:off x="1203112" y="2896447"/>
            <a:ext cx="303212" cy="290513"/>
          </a:xfrm>
          <a:custGeom>
            <a:avLst/>
            <a:gdLst>
              <a:gd name="connsiteX0" fmla="*/ 731405 w 805744"/>
              <a:gd name="connsiteY0" fmla="*/ 0 h 805744"/>
              <a:gd name="connsiteX1" fmla="*/ 805744 w 805744"/>
              <a:gd name="connsiteY1" fmla="*/ 74339 h 805744"/>
              <a:gd name="connsiteX2" fmla="*/ 805743 w 805744"/>
              <a:gd name="connsiteY2" fmla="*/ 731407 h 805744"/>
              <a:gd name="connsiteX3" fmla="*/ 731406 w 805744"/>
              <a:gd name="connsiteY3" fmla="*/ 805744 h 805744"/>
              <a:gd name="connsiteX4" fmla="*/ 74339 w 805744"/>
              <a:gd name="connsiteY4" fmla="*/ 805744 h 805744"/>
              <a:gd name="connsiteX5" fmla="*/ 0 w 805744"/>
              <a:gd name="connsiteY5" fmla="*/ 731406 h 805744"/>
              <a:gd name="connsiteX6" fmla="*/ 0 w 805744"/>
              <a:gd name="connsiteY6" fmla="*/ 74338 h 805744"/>
              <a:gd name="connsiteX7" fmla="*/ 21773 w 805744"/>
              <a:gd name="connsiteY7" fmla="*/ 21773 h 805744"/>
              <a:gd name="connsiteX8" fmla="*/ 74337 w 805744"/>
              <a:gd name="connsiteY8" fmla="*/ 1 h 80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744" h="805744">
                <a:moveTo>
                  <a:pt x="731405" y="0"/>
                </a:moveTo>
                <a:cubicBezTo>
                  <a:pt x="772461" y="1"/>
                  <a:pt x="805743" y="33283"/>
                  <a:pt x="805744" y="74339"/>
                </a:cubicBezTo>
                <a:lnTo>
                  <a:pt x="805743" y="731407"/>
                </a:lnTo>
                <a:cubicBezTo>
                  <a:pt x="805745" y="772462"/>
                  <a:pt x="772462" y="805745"/>
                  <a:pt x="731406" y="805744"/>
                </a:cubicBezTo>
                <a:lnTo>
                  <a:pt x="74339" y="805744"/>
                </a:lnTo>
                <a:cubicBezTo>
                  <a:pt x="33282" y="805743"/>
                  <a:pt x="1" y="772462"/>
                  <a:pt x="0" y="731406"/>
                </a:cubicBezTo>
                <a:lnTo>
                  <a:pt x="0" y="74338"/>
                </a:lnTo>
                <a:cubicBezTo>
                  <a:pt x="1" y="53810"/>
                  <a:pt x="8320" y="35226"/>
                  <a:pt x="21773" y="21773"/>
                </a:cubicBezTo>
                <a:cubicBezTo>
                  <a:pt x="35226" y="8320"/>
                  <a:pt x="53810" y="0"/>
                  <a:pt x="74337" y="1"/>
                </a:cubicBez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cs typeface="+mn-ea"/>
              <a:sym typeface="+mn-lt"/>
            </a:endParaRPr>
          </a:p>
        </p:txBody>
      </p:sp>
      <p:sp>
        <p:nvSpPr>
          <p:cNvPr id="19" name="TextBox 88"/>
          <p:cNvSpPr txBox="1">
            <a:spLocks noChangeArrowheads="1"/>
          </p:cNvSpPr>
          <p:nvPr>
            <p:custDataLst>
              <p:tags r:id="rId5"/>
            </p:custDataLst>
          </p:nvPr>
        </p:nvSpPr>
        <p:spPr bwMode="auto">
          <a:xfrm>
            <a:off x="1760155" y="2736061"/>
            <a:ext cx="10173937" cy="479103"/>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强制淘汰工业落后的工业锅炉</a:t>
            </a:r>
            <a:r>
              <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沸腾炉。</a:t>
            </a: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0" name="任意多边形 19"/>
          <p:cNvSpPr/>
          <p:nvPr/>
        </p:nvSpPr>
        <p:spPr>
          <a:xfrm flipV="1">
            <a:off x="1199830" y="3367941"/>
            <a:ext cx="303212" cy="290513"/>
          </a:xfrm>
          <a:custGeom>
            <a:avLst/>
            <a:gdLst>
              <a:gd name="connsiteX0" fmla="*/ 731405 w 805744"/>
              <a:gd name="connsiteY0" fmla="*/ 0 h 805744"/>
              <a:gd name="connsiteX1" fmla="*/ 805744 w 805744"/>
              <a:gd name="connsiteY1" fmla="*/ 74339 h 805744"/>
              <a:gd name="connsiteX2" fmla="*/ 805743 w 805744"/>
              <a:gd name="connsiteY2" fmla="*/ 731407 h 805744"/>
              <a:gd name="connsiteX3" fmla="*/ 731406 w 805744"/>
              <a:gd name="connsiteY3" fmla="*/ 805744 h 805744"/>
              <a:gd name="connsiteX4" fmla="*/ 74339 w 805744"/>
              <a:gd name="connsiteY4" fmla="*/ 805744 h 805744"/>
              <a:gd name="connsiteX5" fmla="*/ 0 w 805744"/>
              <a:gd name="connsiteY5" fmla="*/ 731406 h 805744"/>
              <a:gd name="connsiteX6" fmla="*/ 0 w 805744"/>
              <a:gd name="connsiteY6" fmla="*/ 74338 h 805744"/>
              <a:gd name="connsiteX7" fmla="*/ 21773 w 805744"/>
              <a:gd name="connsiteY7" fmla="*/ 21773 h 805744"/>
              <a:gd name="connsiteX8" fmla="*/ 74337 w 805744"/>
              <a:gd name="connsiteY8" fmla="*/ 1 h 80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744" h="805744">
                <a:moveTo>
                  <a:pt x="731405" y="0"/>
                </a:moveTo>
                <a:cubicBezTo>
                  <a:pt x="772461" y="1"/>
                  <a:pt x="805743" y="33283"/>
                  <a:pt x="805744" y="74339"/>
                </a:cubicBezTo>
                <a:lnTo>
                  <a:pt x="805743" y="731407"/>
                </a:lnTo>
                <a:cubicBezTo>
                  <a:pt x="805745" y="772462"/>
                  <a:pt x="772462" y="805745"/>
                  <a:pt x="731406" y="805744"/>
                </a:cubicBezTo>
                <a:lnTo>
                  <a:pt x="74339" y="805744"/>
                </a:lnTo>
                <a:cubicBezTo>
                  <a:pt x="33282" y="805743"/>
                  <a:pt x="1" y="772462"/>
                  <a:pt x="0" y="731406"/>
                </a:cubicBezTo>
                <a:lnTo>
                  <a:pt x="0" y="74338"/>
                </a:lnTo>
                <a:cubicBezTo>
                  <a:pt x="1" y="53810"/>
                  <a:pt x="8320" y="35226"/>
                  <a:pt x="21773" y="21773"/>
                </a:cubicBezTo>
                <a:cubicBezTo>
                  <a:pt x="35226" y="8320"/>
                  <a:pt x="53810" y="0"/>
                  <a:pt x="74337" y="1"/>
                </a:cubicBez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cs typeface="+mn-ea"/>
              <a:sym typeface="+mn-lt"/>
            </a:endParaRPr>
          </a:p>
        </p:txBody>
      </p:sp>
      <p:sp>
        <p:nvSpPr>
          <p:cNvPr id="21" name="TextBox 88"/>
          <p:cNvSpPr txBox="1">
            <a:spLocks noChangeArrowheads="1"/>
          </p:cNvSpPr>
          <p:nvPr>
            <p:custDataLst>
              <p:tags r:id="rId6"/>
            </p:custDataLst>
          </p:nvPr>
        </p:nvSpPr>
        <p:spPr bwMode="auto">
          <a:xfrm>
            <a:off x="1760155" y="3251180"/>
            <a:ext cx="10173937" cy="479103"/>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柳州卷烟厂、花红药业等传统老企业“退城进郊”“退城入园”。</a:t>
            </a: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2" name="任意多边形 21"/>
          <p:cNvSpPr/>
          <p:nvPr/>
        </p:nvSpPr>
        <p:spPr>
          <a:xfrm flipV="1">
            <a:off x="1199830" y="3953084"/>
            <a:ext cx="303212" cy="290513"/>
          </a:xfrm>
          <a:custGeom>
            <a:avLst/>
            <a:gdLst>
              <a:gd name="connsiteX0" fmla="*/ 731405 w 805744"/>
              <a:gd name="connsiteY0" fmla="*/ 0 h 805744"/>
              <a:gd name="connsiteX1" fmla="*/ 805744 w 805744"/>
              <a:gd name="connsiteY1" fmla="*/ 74339 h 805744"/>
              <a:gd name="connsiteX2" fmla="*/ 805743 w 805744"/>
              <a:gd name="connsiteY2" fmla="*/ 731407 h 805744"/>
              <a:gd name="connsiteX3" fmla="*/ 731406 w 805744"/>
              <a:gd name="connsiteY3" fmla="*/ 805744 h 805744"/>
              <a:gd name="connsiteX4" fmla="*/ 74339 w 805744"/>
              <a:gd name="connsiteY4" fmla="*/ 805744 h 805744"/>
              <a:gd name="connsiteX5" fmla="*/ 0 w 805744"/>
              <a:gd name="connsiteY5" fmla="*/ 731406 h 805744"/>
              <a:gd name="connsiteX6" fmla="*/ 0 w 805744"/>
              <a:gd name="connsiteY6" fmla="*/ 74338 h 805744"/>
              <a:gd name="connsiteX7" fmla="*/ 21773 w 805744"/>
              <a:gd name="connsiteY7" fmla="*/ 21773 h 805744"/>
              <a:gd name="connsiteX8" fmla="*/ 74337 w 805744"/>
              <a:gd name="connsiteY8" fmla="*/ 1 h 80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744" h="805744">
                <a:moveTo>
                  <a:pt x="731405" y="0"/>
                </a:moveTo>
                <a:cubicBezTo>
                  <a:pt x="772461" y="1"/>
                  <a:pt x="805743" y="33283"/>
                  <a:pt x="805744" y="74339"/>
                </a:cubicBezTo>
                <a:lnTo>
                  <a:pt x="805743" y="731407"/>
                </a:lnTo>
                <a:cubicBezTo>
                  <a:pt x="805745" y="772462"/>
                  <a:pt x="772462" y="805745"/>
                  <a:pt x="731406" y="805744"/>
                </a:cubicBezTo>
                <a:lnTo>
                  <a:pt x="74339" y="805744"/>
                </a:lnTo>
                <a:cubicBezTo>
                  <a:pt x="33282" y="805743"/>
                  <a:pt x="1" y="772462"/>
                  <a:pt x="0" y="731406"/>
                </a:cubicBezTo>
                <a:lnTo>
                  <a:pt x="0" y="74338"/>
                </a:lnTo>
                <a:cubicBezTo>
                  <a:pt x="1" y="53810"/>
                  <a:pt x="8320" y="35226"/>
                  <a:pt x="21773" y="21773"/>
                </a:cubicBezTo>
                <a:cubicBezTo>
                  <a:pt x="35226" y="8320"/>
                  <a:pt x="53810" y="0"/>
                  <a:pt x="74337" y="1"/>
                </a:cubicBez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cs typeface="+mn-ea"/>
              <a:sym typeface="+mn-lt"/>
            </a:endParaRPr>
          </a:p>
        </p:txBody>
      </p:sp>
      <p:sp>
        <p:nvSpPr>
          <p:cNvPr id="23" name="TextBox 88"/>
          <p:cNvSpPr txBox="1">
            <a:spLocks noChangeArrowheads="1"/>
          </p:cNvSpPr>
          <p:nvPr>
            <p:custDataLst>
              <p:tags r:id="rId7"/>
            </p:custDataLst>
          </p:nvPr>
        </p:nvSpPr>
        <p:spPr bwMode="auto">
          <a:xfrm>
            <a:off x="1760155" y="3809722"/>
            <a:ext cx="10173937" cy="518089"/>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在广西率先建立</a:t>
            </a:r>
            <a:r>
              <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PM2.5</a:t>
            </a: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监测系统。</a:t>
            </a: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4" name="任意多边形 23"/>
          <p:cNvSpPr/>
          <p:nvPr/>
        </p:nvSpPr>
        <p:spPr>
          <a:xfrm flipV="1">
            <a:off x="1199830" y="4491867"/>
            <a:ext cx="303212" cy="290513"/>
          </a:xfrm>
          <a:custGeom>
            <a:avLst/>
            <a:gdLst>
              <a:gd name="connsiteX0" fmla="*/ 731405 w 805744"/>
              <a:gd name="connsiteY0" fmla="*/ 0 h 805744"/>
              <a:gd name="connsiteX1" fmla="*/ 805744 w 805744"/>
              <a:gd name="connsiteY1" fmla="*/ 74339 h 805744"/>
              <a:gd name="connsiteX2" fmla="*/ 805743 w 805744"/>
              <a:gd name="connsiteY2" fmla="*/ 731407 h 805744"/>
              <a:gd name="connsiteX3" fmla="*/ 731406 w 805744"/>
              <a:gd name="connsiteY3" fmla="*/ 805744 h 805744"/>
              <a:gd name="connsiteX4" fmla="*/ 74339 w 805744"/>
              <a:gd name="connsiteY4" fmla="*/ 805744 h 805744"/>
              <a:gd name="connsiteX5" fmla="*/ 0 w 805744"/>
              <a:gd name="connsiteY5" fmla="*/ 731406 h 805744"/>
              <a:gd name="connsiteX6" fmla="*/ 0 w 805744"/>
              <a:gd name="connsiteY6" fmla="*/ 74338 h 805744"/>
              <a:gd name="connsiteX7" fmla="*/ 21773 w 805744"/>
              <a:gd name="connsiteY7" fmla="*/ 21773 h 805744"/>
              <a:gd name="connsiteX8" fmla="*/ 74337 w 805744"/>
              <a:gd name="connsiteY8" fmla="*/ 1 h 80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744" h="805744">
                <a:moveTo>
                  <a:pt x="731405" y="0"/>
                </a:moveTo>
                <a:cubicBezTo>
                  <a:pt x="772461" y="1"/>
                  <a:pt x="805743" y="33283"/>
                  <a:pt x="805744" y="74339"/>
                </a:cubicBezTo>
                <a:lnTo>
                  <a:pt x="805743" y="731407"/>
                </a:lnTo>
                <a:cubicBezTo>
                  <a:pt x="805745" y="772462"/>
                  <a:pt x="772462" y="805745"/>
                  <a:pt x="731406" y="805744"/>
                </a:cubicBezTo>
                <a:lnTo>
                  <a:pt x="74339" y="805744"/>
                </a:lnTo>
                <a:cubicBezTo>
                  <a:pt x="33282" y="805743"/>
                  <a:pt x="1" y="772462"/>
                  <a:pt x="0" y="731406"/>
                </a:cubicBezTo>
                <a:lnTo>
                  <a:pt x="0" y="74338"/>
                </a:lnTo>
                <a:cubicBezTo>
                  <a:pt x="1" y="53810"/>
                  <a:pt x="8320" y="35226"/>
                  <a:pt x="21773" y="21773"/>
                </a:cubicBezTo>
                <a:cubicBezTo>
                  <a:pt x="35226" y="8320"/>
                  <a:pt x="53810" y="0"/>
                  <a:pt x="74337" y="1"/>
                </a:cubicBez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cs typeface="+mn-ea"/>
              <a:sym typeface="+mn-lt"/>
            </a:endParaRPr>
          </a:p>
        </p:txBody>
      </p:sp>
      <p:sp>
        <p:nvSpPr>
          <p:cNvPr id="25" name="TextBox 88"/>
          <p:cNvSpPr txBox="1">
            <a:spLocks noChangeArrowheads="1"/>
          </p:cNvSpPr>
          <p:nvPr>
            <p:custDataLst>
              <p:tags r:id="rId8"/>
            </p:custDataLst>
          </p:nvPr>
        </p:nvSpPr>
        <p:spPr bwMode="auto">
          <a:xfrm>
            <a:off x="1760155" y="4372053"/>
            <a:ext cx="10173937" cy="518089"/>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全面启动“史上最严”排污准入机制。</a:t>
            </a: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6" name="任意多边形 25"/>
          <p:cNvSpPr/>
          <p:nvPr/>
        </p:nvSpPr>
        <p:spPr>
          <a:xfrm flipV="1">
            <a:off x="1214438" y="5045060"/>
            <a:ext cx="303212" cy="290513"/>
          </a:xfrm>
          <a:custGeom>
            <a:avLst/>
            <a:gdLst>
              <a:gd name="connsiteX0" fmla="*/ 731405 w 805744"/>
              <a:gd name="connsiteY0" fmla="*/ 0 h 805744"/>
              <a:gd name="connsiteX1" fmla="*/ 805744 w 805744"/>
              <a:gd name="connsiteY1" fmla="*/ 74339 h 805744"/>
              <a:gd name="connsiteX2" fmla="*/ 805743 w 805744"/>
              <a:gd name="connsiteY2" fmla="*/ 731407 h 805744"/>
              <a:gd name="connsiteX3" fmla="*/ 731406 w 805744"/>
              <a:gd name="connsiteY3" fmla="*/ 805744 h 805744"/>
              <a:gd name="connsiteX4" fmla="*/ 74339 w 805744"/>
              <a:gd name="connsiteY4" fmla="*/ 805744 h 805744"/>
              <a:gd name="connsiteX5" fmla="*/ 0 w 805744"/>
              <a:gd name="connsiteY5" fmla="*/ 731406 h 805744"/>
              <a:gd name="connsiteX6" fmla="*/ 0 w 805744"/>
              <a:gd name="connsiteY6" fmla="*/ 74338 h 805744"/>
              <a:gd name="connsiteX7" fmla="*/ 21773 w 805744"/>
              <a:gd name="connsiteY7" fmla="*/ 21773 h 805744"/>
              <a:gd name="connsiteX8" fmla="*/ 74337 w 805744"/>
              <a:gd name="connsiteY8" fmla="*/ 1 h 80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744" h="805744">
                <a:moveTo>
                  <a:pt x="731405" y="0"/>
                </a:moveTo>
                <a:cubicBezTo>
                  <a:pt x="772461" y="1"/>
                  <a:pt x="805743" y="33283"/>
                  <a:pt x="805744" y="74339"/>
                </a:cubicBezTo>
                <a:lnTo>
                  <a:pt x="805743" y="731407"/>
                </a:lnTo>
                <a:cubicBezTo>
                  <a:pt x="805745" y="772462"/>
                  <a:pt x="772462" y="805745"/>
                  <a:pt x="731406" y="805744"/>
                </a:cubicBezTo>
                <a:lnTo>
                  <a:pt x="74339" y="805744"/>
                </a:lnTo>
                <a:cubicBezTo>
                  <a:pt x="33282" y="805743"/>
                  <a:pt x="1" y="772462"/>
                  <a:pt x="0" y="731406"/>
                </a:cubicBezTo>
                <a:lnTo>
                  <a:pt x="0" y="74338"/>
                </a:lnTo>
                <a:cubicBezTo>
                  <a:pt x="1" y="53810"/>
                  <a:pt x="8320" y="35226"/>
                  <a:pt x="21773" y="21773"/>
                </a:cubicBezTo>
                <a:cubicBezTo>
                  <a:pt x="35226" y="8320"/>
                  <a:pt x="53810" y="0"/>
                  <a:pt x="74337" y="1"/>
                </a:cubicBez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cs typeface="+mn-ea"/>
              <a:sym typeface="+mn-lt"/>
            </a:endParaRPr>
          </a:p>
        </p:txBody>
      </p:sp>
      <p:sp>
        <p:nvSpPr>
          <p:cNvPr id="27" name="TextBox 88"/>
          <p:cNvSpPr txBox="1">
            <a:spLocks noChangeArrowheads="1"/>
          </p:cNvSpPr>
          <p:nvPr>
            <p:custDataLst>
              <p:tags r:id="rId9"/>
            </p:custDataLst>
          </p:nvPr>
        </p:nvSpPr>
        <p:spPr bwMode="auto">
          <a:xfrm>
            <a:off x="1760155" y="4947466"/>
            <a:ext cx="10173937" cy="479103"/>
          </a:xfrm>
          <a:prstGeom prst="rect">
            <a:avLst/>
          </a:prstGeom>
          <a:noFill/>
          <a:ln w="9525">
            <a:noFill/>
            <a:miter lim="800000"/>
          </a:ln>
        </p:spPr>
        <p:txBody>
          <a:bodyPr wrap="square" lIns="68504" tIns="34289" rIns="68504" bIns="34289">
            <a:spAutoFit/>
          </a:bodyPr>
          <a:lstStyle/>
          <a:p>
            <a:pPr algn="just">
              <a:lnSpc>
                <a:spcPts val="3500"/>
              </a:lnSpc>
              <a:spcBef>
                <a:spcPts val="205"/>
              </a:spcBef>
              <a:spcAft>
                <a:spcPts val="205"/>
              </a:spcAft>
              <a:buClr>
                <a:srgbClr val="1F497D">
                  <a:lumMod val="75000"/>
                </a:srgbClr>
              </a:buClr>
              <a:defRPr/>
            </a:pPr>
            <a:r>
              <a:rPr lang="zh-CN" altLang="en-US"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与来宾市、河池市签署“柳来河一体化”环境保护合作框架协议。</a:t>
            </a:r>
            <a:endParaRPr lang="en-US" altLang="zh-CN" sz="2400" b="1" spc="38" dirty="0" smtClean="0">
              <a:ln w="11430"/>
              <a:solidFill>
                <a:schemeClr val="bg1"/>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anim calcmode="lin" valueType="num">
                                      <p:cBhvr>
                                        <p:cTn id="72" dur="1000" fill="hold"/>
                                        <p:tgtEl>
                                          <p:spTgt spid="27"/>
                                        </p:tgtEl>
                                        <p:attrNameLst>
                                          <p:attrName>ppt_x</p:attrName>
                                        </p:attrNameLst>
                                      </p:cBhvr>
                                      <p:tavLst>
                                        <p:tav tm="0">
                                          <p:val>
                                            <p:strVal val="#ppt_x"/>
                                          </p:val>
                                        </p:tav>
                                        <p:tav tm="100000">
                                          <p:val>
                                            <p:strVal val="#ppt_x"/>
                                          </p:val>
                                        </p:tav>
                                      </p:tavLst>
                                    </p:anim>
                                    <p:anim calcmode="lin" valueType="num">
                                      <p:cBhvr>
                                        <p:cTn id="7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7" grpId="0"/>
      <p:bldP spid="19" grpId="0"/>
      <p:bldP spid="21" grpId="0"/>
      <p:bldP spid="23"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648696" y="379051"/>
            <a:ext cx="3007611" cy="461665"/>
            <a:chOff x="8705715" y="300351"/>
            <a:chExt cx="3007611" cy="461665"/>
          </a:xfrm>
        </p:grpSpPr>
        <p:grpSp>
          <p:nvGrpSpPr>
            <p:cNvPr id="3" name="组合 2"/>
            <p:cNvGrpSpPr/>
            <p:nvPr/>
          </p:nvGrpSpPr>
          <p:grpSpPr>
            <a:xfrm>
              <a:off x="9023280" y="300351"/>
              <a:ext cx="2690046" cy="461665"/>
              <a:chOff x="5217886" y="550317"/>
              <a:chExt cx="1913413" cy="429560"/>
            </a:xfrm>
          </p:grpSpPr>
          <p:sp>
            <p:nvSpPr>
              <p:cNvPr id="5" name="文本框 4"/>
              <p:cNvSpPr txBox="1"/>
              <p:nvPr/>
            </p:nvSpPr>
            <p:spPr>
              <a:xfrm>
                <a:off x="5217886" y="550317"/>
                <a:ext cx="1756229" cy="429560"/>
              </a:xfrm>
              <a:prstGeom prst="rect">
                <a:avLst/>
              </a:prstGeom>
              <a:noFill/>
            </p:spPr>
            <p:txBody>
              <a:bodyPr wrap="square" rtlCol="0">
                <a:spAutoFit/>
              </a:bodyPr>
              <a:lstStyle/>
              <a:p>
                <a:pPr algn="ctr"/>
                <a:r>
                  <a:rPr lang="zh-CN" altLang="en-US" sz="2400" dirty="0" smtClean="0">
                    <a:solidFill>
                      <a:srgbClr val="2E75B6"/>
                    </a:solidFill>
                    <a:latin typeface="黑体" panose="02010609060101010101" pitchFamily="49" charset="-122"/>
                    <a:ea typeface="黑体" panose="02010609060101010101" pitchFamily="49" charset="-122"/>
                  </a:rPr>
                  <a:t>中国</a:t>
                </a:r>
                <a:r>
                  <a:rPr lang="en-US" altLang="zh-CN" sz="2400" dirty="0" smtClean="0">
                    <a:solidFill>
                      <a:srgbClr val="2E75B6"/>
                    </a:solidFill>
                    <a:latin typeface="黑体" panose="02010609060101010101" pitchFamily="49" charset="-122"/>
                    <a:ea typeface="黑体" panose="02010609060101010101" pitchFamily="49" charset="-122"/>
                  </a:rPr>
                  <a:t>·</a:t>
                </a:r>
                <a:r>
                  <a:rPr lang="zh-CN" altLang="en-US" sz="2400" dirty="0" smtClean="0">
                    <a:solidFill>
                      <a:srgbClr val="2E75B6"/>
                    </a:solidFill>
                    <a:latin typeface="黑体" panose="02010609060101010101" pitchFamily="49" charset="-122"/>
                    <a:ea typeface="黑体" panose="02010609060101010101" pitchFamily="49" charset="-122"/>
                  </a:rPr>
                  <a:t>柳州</a:t>
                </a:r>
                <a:endParaRPr lang="zh-CN" altLang="en-US" sz="2400" dirty="0">
                  <a:solidFill>
                    <a:srgbClr val="2E75B6"/>
                  </a:solidFill>
                  <a:latin typeface="黑体" panose="02010609060101010101" pitchFamily="49" charset="-122"/>
                  <a:ea typeface="黑体" panose="02010609060101010101" pitchFamily="49" charset="-122"/>
                </a:endParaRPr>
              </a:p>
            </p:txBody>
          </p:sp>
          <p:cxnSp>
            <p:nvCxnSpPr>
              <p:cNvPr id="6" name="直接连接符 5"/>
              <p:cNvCxnSpPr/>
              <p:nvPr/>
            </p:nvCxnSpPr>
            <p:spPr>
              <a:xfrm>
                <a:off x="6679534" y="789062"/>
                <a:ext cx="451765" cy="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8705715" y="545648"/>
              <a:ext cx="635131" cy="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611187" y="261275"/>
            <a:ext cx="666069" cy="664458"/>
            <a:chOff x="611187" y="261275"/>
            <a:chExt cx="666069" cy="664458"/>
          </a:xfrm>
        </p:grpSpPr>
        <p:sp>
          <p:nvSpPr>
            <p:cNvPr id="8" name="矩形 7"/>
            <p:cNvSpPr>
              <a:spLocks noChangeAspect="1"/>
            </p:cNvSpPr>
            <p:nvPr/>
          </p:nvSpPr>
          <p:spPr>
            <a:xfrm>
              <a:off x="611187" y="261275"/>
              <a:ext cx="538925" cy="5376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a:spLocks noChangeAspect="1"/>
            </p:cNvSpPr>
            <p:nvPr/>
          </p:nvSpPr>
          <p:spPr>
            <a:xfrm>
              <a:off x="880650" y="530086"/>
              <a:ext cx="396606" cy="395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1277256" y="444816"/>
            <a:ext cx="7113238" cy="523220"/>
          </a:xfrm>
          <a:prstGeom prst="rect">
            <a:avLst/>
          </a:prstGeom>
          <a:noFill/>
        </p:spPr>
        <p:txBody>
          <a:bodyPr wrap="square" rtlCol="0">
            <a:spAutoFit/>
          </a:bodyPr>
          <a:lstStyle/>
          <a:p>
            <a:pPr lvl="0" indent="95250" eaLnBrk="0" fontAlgn="base" hangingPunct="0">
              <a:spcBef>
                <a:spcPct val="0"/>
              </a:spcBef>
              <a:spcAft>
                <a:spcPct val="0"/>
              </a:spcAft>
            </a:pPr>
            <a:r>
              <a:rPr lang="zh-CN" altLang="en-US" sz="2800" dirty="0" smtClean="0">
                <a:solidFill>
                  <a:schemeClr val="accent1">
                    <a:lumMod val="50000"/>
                  </a:schemeClr>
                </a:solidFill>
                <a:latin typeface="黑体" panose="02010609060101010101" pitchFamily="49" charset="-122"/>
                <a:ea typeface="黑体" panose="02010609060101010101" pitchFamily="49" charset="-122"/>
                <a:cs typeface="宋体" panose="02010600030101010101" pitchFamily="2" charset="-122"/>
              </a:rPr>
              <a:t>成果显现，绿色智慧城市发展的典范</a:t>
            </a:r>
            <a:endParaRPr lang="zh-CN" altLang="en-US" sz="2800" dirty="0">
              <a:solidFill>
                <a:schemeClr val="accent1">
                  <a:lumMod val="50000"/>
                </a:schemeClr>
              </a:solidFill>
              <a:latin typeface="黑体" panose="02010609060101010101" pitchFamily="49" charset="-122"/>
              <a:ea typeface="黑体" panose="02010609060101010101" pitchFamily="49" charset="-122"/>
              <a:cs typeface="宋体" panose="02010600030101010101" pitchFamily="2" charset="-122"/>
            </a:endParaRPr>
          </a:p>
        </p:txBody>
      </p:sp>
      <p:pic>
        <p:nvPicPr>
          <p:cNvPr id="40" name="图片 3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171030"/>
            <a:ext cx="12192000" cy="5686970"/>
          </a:xfrm>
          <a:prstGeom prst="rect">
            <a:avLst/>
          </a:prstGeom>
        </p:spPr>
      </p:pic>
      <p:grpSp>
        <p:nvGrpSpPr>
          <p:cNvPr id="21" name="Group 7"/>
          <p:cNvGrpSpPr/>
          <p:nvPr/>
        </p:nvGrpSpPr>
        <p:grpSpPr bwMode="auto">
          <a:xfrm>
            <a:off x="-6123751" y="4925568"/>
            <a:ext cx="27073227" cy="1722832"/>
            <a:chOff x="-5647" y="-833"/>
            <a:chExt cx="17054" cy="816"/>
          </a:xfrm>
        </p:grpSpPr>
        <p:sp>
          <p:nvSpPr>
            <p:cNvPr id="22" name="Rectangle 8"/>
            <p:cNvSpPr>
              <a:spLocks noChangeArrowheads="1"/>
            </p:cNvSpPr>
            <p:nvPr/>
          </p:nvSpPr>
          <p:spPr bwMode="auto">
            <a:xfrm>
              <a:off x="68" y="-821"/>
              <a:ext cx="1111" cy="804"/>
            </a:xfrm>
            <a:prstGeom prst="rect">
              <a:avLst/>
            </a:prstGeom>
            <a:blipFill dpi="0" rotWithShape="1">
              <a:blip r:embed="rId2"/>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23" name="Rectangle 9"/>
            <p:cNvSpPr>
              <a:spLocks noChangeArrowheads="1"/>
            </p:cNvSpPr>
            <p:nvPr/>
          </p:nvSpPr>
          <p:spPr bwMode="auto">
            <a:xfrm>
              <a:off x="1252" y="-821"/>
              <a:ext cx="1084" cy="804"/>
            </a:xfrm>
            <a:prstGeom prst="rect">
              <a:avLst/>
            </a:prstGeom>
            <a:blipFill dpi="0" rotWithShape="1">
              <a:blip r:embed="rId3"/>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24" name="Rectangle 10"/>
            <p:cNvSpPr>
              <a:spLocks noChangeArrowheads="1"/>
            </p:cNvSpPr>
            <p:nvPr/>
          </p:nvSpPr>
          <p:spPr bwMode="auto">
            <a:xfrm>
              <a:off x="2363" y="-821"/>
              <a:ext cx="1084" cy="804"/>
            </a:xfrm>
            <a:prstGeom prst="rect">
              <a:avLst/>
            </a:prstGeom>
            <a:blipFill dpi="0" rotWithShape="1">
              <a:blip r:embed="rId4"/>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25" name="Rectangle 11"/>
            <p:cNvSpPr>
              <a:spLocks noChangeArrowheads="1"/>
            </p:cNvSpPr>
            <p:nvPr/>
          </p:nvSpPr>
          <p:spPr bwMode="auto">
            <a:xfrm>
              <a:off x="3497" y="-821"/>
              <a:ext cx="1084" cy="804"/>
            </a:xfrm>
            <a:prstGeom prst="rect">
              <a:avLst/>
            </a:prstGeom>
            <a:blipFill dpi="0" rotWithShape="1">
              <a:blip r:embed="rId5"/>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26" name="Rectangle 12"/>
            <p:cNvSpPr>
              <a:spLocks noChangeArrowheads="1"/>
            </p:cNvSpPr>
            <p:nvPr/>
          </p:nvSpPr>
          <p:spPr bwMode="auto">
            <a:xfrm>
              <a:off x="4631" y="-821"/>
              <a:ext cx="1084" cy="804"/>
            </a:xfrm>
            <a:prstGeom prst="rect">
              <a:avLst/>
            </a:prstGeom>
            <a:blipFill dpi="0" rotWithShape="1">
              <a:blip r:embed="rId6"/>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27" name="Rectangle 13"/>
            <p:cNvSpPr>
              <a:spLocks noChangeArrowheads="1"/>
            </p:cNvSpPr>
            <p:nvPr/>
          </p:nvSpPr>
          <p:spPr bwMode="auto">
            <a:xfrm>
              <a:off x="-5647" y="-833"/>
              <a:ext cx="1111" cy="804"/>
            </a:xfrm>
            <a:prstGeom prst="rect">
              <a:avLst/>
            </a:prstGeom>
            <a:blipFill dpi="0" rotWithShape="1">
              <a:blip r:embed="rId7"/>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28" name="Rectangle 14"/>
            <p:cNvSpPr>
              <a:spLocks noChangeArrowheads="1"/>
            </p:cNvSpPr>
            <p:nvPr/>
          </p:nvSpPr>
          <p:spPr bwMode="auto">
            <a:xfrm>
              <a:off x="-4486" y="-833"/>
              <a:ext cx="1084" cy="804"/>
            </a:xfrm>
            <a:prstGeom prst="rect">
              <a:avLst/>
            </a:prstGeom>
            <a:blipFill dpi="0" rotWithShape="1">
              <a:blip r:embed="rId8"/>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29" name="Rectangle 15"/>
            <p:cNvSpPr>
              <a:spLocks noChangeArrowheads="1"/>
            </p:cNvSpPr>
            <p:nvPr/>
          </p:nvSpPr>
          <p:spPr bwMode="auto">
            <a:xfrm>
              <a:off x="-3352" y="-833"/>
              <a:ext cx="1084" cy="804"/>
            </a:xfrm>
            <a:prstGeom prst="rect">
              <a:avLst/>
            </a:prstGeom>
            <a:blipFill dpi="0" rotWithShape="1">
              <a:blip r:embed="rId9"/>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30" name="Rectangle 16"/>
            <p:cNvSpPr>
              <a:spLocks noChangeArrowheads="1"/>
            </p:cNvSpPr>
            <p:nvPr/>
          </p:nvSpPr>
          <p:spPr bwMode="auto">
            <a:xfrm>
              <a:off x="-2218" y="-833"/>
              <a:ext cx="1084" cy="804"/>
            </a:xfrm>
            <a:prstGeom prst="rect">
              <a:avLst/>
            </a:prstGeom>
            <a:blipFill dpi="0" rotWithShape="1">
              <a:blip r:embed="rId10"/>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31" name="Rectangle 17" descr="200512291017581128787"/>
            <p:cNvSpPr>
              <a:spLocks noChangeArrowheads="1"/>
            </p:cNvSpPr>
            <p:nvPr/>
          </p:nvSpPr>
          <p:spPr bwMode="auto">
            <a:xfrm>
              <a:off x="-1075" y="-823"/>
              <a:ext cx="1084" cy="804"/>
            </a:xfrm>
            <a:prstGeom prst="rect">
              <a:avLst/>
            </a:prstGeom>
            <a:blipFill dpi="0" rotWithShape="1">
              <a:blip r:embed="rId11"/>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32" name="Rectangle 18"/>
            <p:cNvSpPr>
              <a:spLocks noChangeArrowheads="1"/>
            </p:cNvSpPr>
            <p:nvPr/>
          </p:nvSpPr>
          <p:spPr bwMode="auto">
            <a:xfrm>
              <a:off x="5760" y="-833"/>
              <a:ext cx="1111" cy="804"/>
            </a:xfrm>
            <a:prstGeom prst="rect">
              <a:avLst/>
            </a:prstGeom>
            <a:blipFill dpi="0" rotWithShape="1">
              <a:blip r:embed="rId7"/>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33" name="Rectangle 19"/>
            <p:cNvSpPr>
              <a:spLocks noChangeArrowheads="1"/>
            </p:cNvSpPr>
            <p:nvPr/>
          </p:nvSpPr>
          <p:spPr bwMode="auto">
            <a:xfrm>
              <a:off x="6921" y="-833"/>
              <a:ext cx="1084" cy="804"/>
            </a:xfrm>
            <a:prstGeom prst="rect">
              <a:avLst/>
            </a:prstGeom>
            <a:blipFill dpi="0" rotWithShape="1">
              <a:blip r:embed="rId8"/>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34" name="Rectangle 20"/>
            <p:cNvSpPr>
              <a:spLocks noChangeArrowheads="1"/>
            </p:cNvSpPr>
            <p:nvPr/>
          </p:nvSpPr>
          <p:spPr bwMode="auto">
            <a:xfrm>
              <a:off x="8055" y="-833"/>
              <a:ext cx="1084" cy="804"/>
            </a:xfrm>
            <a:prstGeom prst="rect">
              <a:avLst/>
            </a:prstGeom>
            <a:blipFill dpi="0" rotWithShape="1">
              <a:blip r:embed="rId9"/>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35" name="Rectangle 21"/>
            <p:cNvSpPr>
              <a:spLocks noChangeArrowheads="1"/>
            </p:cNvSpPr>
            <p:nvPr/>
          </p:nvSpPr>
          <p:spPr bwMode="auto">
            <a:xfrm>
              <a:off x="9189" y="-833"/>
              <a:ext cx="1084" cy="804"/>
            </a:xfrm>
            <a:prstGeom prst="rect">
              <a:avLst/>
            </a:prstGeom>
            <a:blipFill dpi="0" rotWithShape="1">
              <a:blip r:embed="rId10"/>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sp>
          <p:nvSpPr>
            <p:cNvPr id="36" name="Rectangle 22" descr="200512291017581128787"/>
            <p:cNvSpPr>
              <a:spLocks noChangeArrowheads="1"/>
            </p:cNvSpPr>
            <p:nvPr/>
          </p:nvSpPr>
          <p:spPr bwMode="auto">
            <a:xfrm>
              <a:off x="10323" y="-833"/>
              <a:ext cx="1084" cy="804"/>
            </a:xfrm>
            <a:prstGeom prst="rect">
              <a:avLst/>
            </a:prstGeom>
            <a:blipFill dpi="0" rotWithShape="1">
              <a:blip r:embed="rId11"/>
              <a:srcRect/>
              <a:stretch>
                <a:fillRect/>
              </a:stretch>
            </a:blipFill>
            <a:ln w="9525">
              <a:solidFill>
                <a:schemeClr val="tx1"/>
              </a:solidFill>
              <a:miter lim="800000"/>
            </a:ln>
          </p:spPr>
          <p:txBody>
            <a:bodyPr wrap="none" anchor="ctr"/>
            <a:lstStyle/>
            <a:p>
              <a:pPr eaLnBrk="1" hangingPunct="1"/>
              <a:endParaRPr lang="zh-CN" altLang="en-US">
                <a:solidFill>
                  <a:prstClr val="black"/>
                </a:solidFill>
                <a:latin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35" presetClass="path" presetSubtype="0" repeatCount="indefinite" fill="hold" nodeType="withEffect">
                                  <p:stCondLst>
                                    <p:cond delay="0"/>
                                  </p:stCondLst>
                                  <p:childTnLst>
                                    <p:animMotion origin="layout" path="M 0.99219 1.11022E-16 L -0.98424 1.11022E-16 " pathEditMode="relative" rAng="0" ptsTypes="AA">
                                      <p:cBhvr>
                                        <p:cTn id="9" dur="20000" fill="hold"/>
                                        <p:tgtEl>
                                          <p:spTgt spid="21"/>
                                        </p:tgtEl>
                                        <p:attrNameLst>
                                          <p:attrName>ppt_x</p:attrName>
                                          <p:attrName>ppt_y</p:attrName>
                                        </p:attrNameLst>
                                      </p:cBhvr>
                                      <p:rCtr x="-988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THINKCELLSHAPEDONOTDELETE" val="pHPMKr4RI80eU1AoBmMai0w"/>
</p:tagLst>
</file>

<file path=ppt/tags/tag10.xml><?xml version="1.0" encoding="utf-8"?>
<p:tagLst xmlns:p="http://schemas.openxmlformats.org/presentationml/2006/main">
  <p:tag name="THINKCELLSHAPEDONOTDELETE" val="pHPMKr4RI80eU1AoBmMai0w"/>
</p:tagLst>
</file>

<file path=ppt/tags/tag11.xml><?xml version="1.0" encoding="utf-8"?>
<p:tagLst xmlns:p="http://schemas.openxmlformats.org/presentationml/2006/main">
  <p:tag name="THINKCELLSHAPEDONOTDELETE" val="pHPMKr4RI80eU1AoBmMai0w"/>
</p:tagLst>
</file>

<file path=ppt/tags/tag12.xml><?xml version="1.0" encoding="utf-8"?>
<p:tagLst xmlns:p="http://schemas.openxmlformats.org/presentationml/2006/main">
  <p:tag name="THINKCELLSHAPEDONOTDELETE" val="pHPMKr4RI80eU1AoBmMai0w"/>
</p:tagLst>
</file>

<file path=ppt/tags/tag13.xml><?xml version="1.0" encoding="utf-8"?>
<p:tagLst xmlns:p="http://schemas.openxmlformats.org/presentationml/2006/main">
  <p:tag name="THINKCELLSHAPEDONOTDELETE" val="pHPMKr4RI80eU1AoBmMai0w"/>
</p:tagLst>
</file>

<file path=ppt/tags/tag14.xml><?xml version="1.0" encoding="utf-8"?>
<p:tagLst xmlns:p="http://schemas.openxmlformats.org/presentationml/2006/main">
  <p:tag name="THINKCELLSHAPEDONOTDELETE" val="pHPMKr4RI80eU1AoBmMai0w"/>
</p:tagLst>
</file>

<file path=ppt/tags/tag15.xml><?xml version="1.0" encoding="utf-8"?>
<p:tagLst xmlns:p="http://schemas.openxmlformats.org/presentationml/2006/main">
  <p:tag name="THINKCELLSHAPEDONOTDELETE" val="pHPMKr4RI80eU1AoBmMai0w"/>
</p:tagLst>
</file>

<file path=ppt/tags/tag16.xml><?xml version="1.0" encoding="utf-8"?>
<p:tagLst xmlns:p="http://schemas.openxmlformats.org/presentationml/2006/main">
  <p:tag name="THINKCELLSHAPEDONOTDELETE" val="pHPMKr4RI80eU1AoBmMai0w"/>
</p:tagLst>
</file>

<file path=ppt/tags/tag17.xml><?xml version="1.0" encoding="utf-8"?>
<p:tagLst xmlns:p="http://schemas.openxmlformats.org/presentationml/2006/main">
  <p:tag name="THINKCELLSHAPEDONOTDELETE" val="pHPMKr4RI80eU1AoBmMai0w"/>
</p:tagLst>
</file>

<file path=ppt/tags/tag18.xml><?xml version="1.0" encoding="utf-8"?>
<p:tagLst xmlns:p="http://schemas.openxmlformats.org/presentationml/2006/main">
  <p:tag name="THINKCELLSHAPEDONOTDELETE" val="pHPMKr4RI80eU1AoBmMai0w"/>
</p:tagLst>
</file>

<file path=ppt/tags/tag19.xml><?xml version="1.0" encoding="utf-8"?>
<p:tagLst xmlns:p="http://schemas.openxmlformats.org/presentationml/2006/main">
  <p:tag name="THINKCELLSHAPEDONOTDELETE" val="pHPMKr4RI80eU1AoBmMai0w"/>
</p:tagLst>
</file>

<file path=ppt/tags/tag2.xml><?xml version="1.0" encoding="utf-8"?>
<p:tagLst xmlns:p="http://schemas.openxmlformats.org/presentationml/2006/main">
  <p:tag name="THINKCELLSHAPEDONOTDELETE" val="pHPMKr4RI80eU1AoBmMai0w"/>
</p:tagLst>
</file>

<file path=ppt/tags/tag20.xml><?xml version="1.0" encoding="utf-8"?>
<p:tagLst xmlns:p="http://schemas.openxmlformats.org/presentationml/2006/main">
  <p:tag name="THINKCELLSHAPEDONOTDELETE" val="pHPMKr4RI80eU1AoBmMai0w"/>
</p:tagLst>
</file>

<file path=ppt/tags/tag21.xml><?xml version="1.0" encoding="utf-8"?>
<p:tagLst xmlns:p="http://schemas.openxmlformats.org/presentationml/2006/main">
  <p:tag name="THINKCELLSHAPEDONOTDELETE" val="pHPMKr4RI80eU1AoBmMai0w"/>
</p:tagLst>
</file>

<file path=ppt/tags/tag22.xml><?xml version="1.0" encoding="utf-8"?>
<p:tagLst xmlns:p="http://schemas.openxmlformats.org/presentationml/2006/main">
  <p:tag name="THINKCELLSHAPEDONOTDELETE" val="pHPMKr4RI80eU1AoBmMai0w"/>
</p:tagLst>
</file>

<file path=ppt/tags/tag23.xml><?xml version="1.0" encoding="utf-8"?>
<p:tagLst xmlns:p="http://schemas.openxmlformats.org/presentationml/2006/main">
  <p:tag name="THINKCELLSHAPEDONOTDELETE" val="pHPMKr4RI80eU1AoBmMai0w"/>
</p:tagLst>
</file>

<file path=ppt/tags/tag24.xml><?xml version="1.0" encoding="utf-8"?>
<p:tagLst xmlns:p="http://schemas.openxmlformats.org/presentationml/2006/main">
  <p:tag name="THINKCELLSHAPEDONOTDELETE" val="pHPMKr4RI80eU1AoBmMai0w"/>
</p:tagLst>
</file>

<file path=ppt/tags/tag25.xml><?xml version="1.0" encoding="utf-8"?>
<p:tagLst xmlns:p="http://schemas.openxmlformats.org/presentationml/2006/main">
  <p:tag name="THINKCELLSHAPEDONOTDELETE" val="pHPMKr4RI80eU1AoBmMai0w"/>
</p:tagLst>
</file>

<file path=ppt/tags/tag26.xml><?xml version="1.0" encoding="utf-8"?>
<p:tagLst xmlns:p="http://schemas.openxmlformats.org/presentationml/2006/main">
  <p:tag name="THINKCELLSHAPEDONOTDELETE" val="pHPMKr4RI80eU1AoBmMai0w"/>
</p:tagLst>
</file>

<file path=ppt/tags/tag3.xml><?xml version="1.0" encoding="utf-8"?>
<p:tagLst xmlns:p="http://schemas.openxmlformats.org/presentationml/2006/main">
  <p:tag name="THINKCELLSHAPEDONOTDELETE" val="pHPMKr4RI80eU1AoBmMai0w"/>
</p:tagLst>
</file>

<file path=ppt/tags/tag4.xml><?xml version="1.0" encoding="utf-8"?>
<p:tagLst xmlns:p="http://schemas.openxmlformats.org/presentationml/2006/main">
  <p:tag name="THINKCELLSHAPEDONOTDELETE" val="pHPMKr4RI80eU1AoBmMai0w"/>
</p:tagLst>
</file>

<file path=ppt/tags/tag5.xml><?xml version="1.0" encoding="utf-8"?>
<p:tagLst xmlns:p="http://schemas.openxmlformats.org/presentationml/2006/main">
  <p:tag name="THINKCELLSHAPEDONOTDELETE" val="pHPMKr4RI80eU1AoBmMai0w"/>
</p:tagLst>
</file>

<file path=ppt/tags/tag6.xml><?xml version="1.0" encoding="utf-8"?>
<p:tagLst xmlns:p="http://schemas.openxmlformats.org/presentationml/2006/main">
  <p:tag name="THINKCELLSHAPEDONOTDELETE" val="pHPMKr4RI80eU1AoBmMai0w"/>
</p:tagLst>
</file>

<file path=ppt/tags/tag7.xml><?xml version="1.0" encoding="utf-8"?>
<p:tagLst xmlns:p="http://schemas.openxmlformats.org/presentationml/2006/main">
  <p:tag name="THINKCELLSHAPEDONOTDELETE" val="pHPMKr4RI80eU1AoBmMai0w"/>
</p:tagLst>
</file>

<file path=ppt/tags/tag8.xml><?xml version="1.0" encoding="utf-8"?>
<p:tagLst xmlns:p="http://schemas.openxmlformats.org/presentationml/2006/main">
  <p:tag name="THINKCELLSHAPEDONOTDELETE" val="pHPMKr4RI80eU1AoBmMai0w"/>
</p:tagLst>
</file>

<file path=ppt/tags/tag9.xml><?xml version="1.0" encoding="utf-8"?>
<p:tagLst xmlns:p="http://schemas.openxmlformats.org/presentationml/2006/main">
  <p:tag name="THINKCELLSHAPEDONOTDELETE" val="pHPMKr4RI80eU1AoBmMai0w"/>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1207</Words>
  <Application>WPS 演示</Application>
  <PresentationFormat>宽屏</PresentationFormat>
  <Paragraphs>105</Paragraphs>
  <Slides>17</Slides>
  <Notes>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17</vt:i4>
      </vt:variant>
    </vt:vector>
  </HeadingPairs>
  <TitlesOfParts>
    <vt:vector size="27" baseType="lpstr">
      <vt:lpstr>Arial</vt:lpstr>
      <vt:lpstr>宋体</vt:lpstr>
      <vt:lpstr>Wingdings</vt:lpstr>
      <vt:lpstr>微软雅黑</vt:lpstr>
      <vt:lpstr>黑体</vt:lpstr>
      <vt:lpstr>方正粗倩简体</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Lenovo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lenovo</cp:lastModifiedBy>
  <cp:revision>44</cp:revision>
  <dcterms:created xsi:type="dcterms:W3CDTF">2018-07-17T08:07:00Z</dcterms:created>
  <dcterms:modified xsi:type="dcterms:W3CDTF">2018-07-18T06:19:49Z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