
<file path=[Content_Types].xml><?xml version="1.0" encoding="utf-8"?>
<Types xmlns="http://schemas.openxmlformats.org/package/2006/content-types">
  <Default Extension="emf" ContentType="image/x-emf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76" r:id="rId3"/>
    <p:sldId id="640" r:id="rId4"/>
    <p:sldId id="678" r:id="rId5"/>
    <p:sldId id="679" r:id="rId6"/>
    <p:sldId id="772" r:id="rId7"/>
    <p:sldId id="688" r:id="rId8"/>
    <p:sldId id="445" r:id="rId9"/>
    <p:sldId id="641" r:id="rId10"/>
    <p:sldId id="421" r:id="rId11"/>
    <p:sldId id="786" r:id="rId13"/>
    <p:sldId id="790" r:id="rId14"/>
    <p:sldId id="807" r:id="rId15"/>
    <p:sldId id="806" r:id="rId16"/>
    <p:sldId id="793" r:id="rId17"/>
    <p:sldId id="811" r:id="rId18"/>
    <p:sldId id="812" r:id="rId19"/>
    <p:sldId id="446" r:id="rId20"/>
    <p:sldId id="810" r:id="rId21"/>
    <p:sldId id="813" r:id="rId22"/>
    <p:sldId id="718" r:id="rId23"/>
    <p:sldId id="808" r:id="rId24"/>
    <p:sldId id="802" r:id="rId25"/>
    <p:sldId id="803" r:id="rId26"/>
    <p:sldId id="804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2" autoAdjust="0"/>
    <p:restoredTop sz="94660"/>
  </p:normalViewPr>
  <p:slideViewPr>
    <p:cSldViewPr snapToGrid="0">
      <p:cViewPr varScale="1">
        <p:scale>
          <a:sx n="77" d="100"/>
          <a:sy n="77" d="100"/>
        </p:scale>
        <p:origin x="84" y="7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AA0C2-EAA7-475C-A53E-C12E534C74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E6E5F-3C93-4ED1-BD23-DDC0E2AAA5C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altLang="zh-CN">
              <a:latin typeface="Times" pitchFamily="18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195"/>
            <a:fld id="{1EB9C724-3B78-4E3F-99A1-7248EE34258B}" type="slidenum">
              <a:rPr lang="en-GB" altLang="zh-CN">
                <a:solidFill>
                  <a:srgbClr val="000000"/>
                </a:solidFill>
                <a:latin typeface="Times" pitchFamily="18" charset="0"/>
                <a:cs typeface="Arial" panose="020B0604020202020204" pitchFamily="34" charset="0"/>
              </a:rPr>
            </a:fld>
            <a:endParaRPr lang="en-GB" altLang="zh-CN">
              <a:solidFill>
                <a:srgbClr val="000000"/>
              </a:solidFill>
              <a:latin typeface="Times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39939" name="Rectangle 2"/>
          <p:cNvSpPr>
            <a:spLocks noTextEdit="1"/>
          </p:cNvSpPr>
          <p:nvPr>
            <p:ph type="sldImg"/>
          </p:nvPr>
        </p:nvSpPr>
        <p:spPr>
          <a:solidFill>
            <a:srgbClr val="FFFFFF">
              <a:alpha val="100000"/>
            </a:srgbClr>
          </a:solidFill>
        </p:spPr>
      </p:sp>
      <p:sp>
        <p:nvSpPr>
          <p:cNvPr id="39940" name="Rectangle 3"/>
          <p:cNvSpPr/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/>
          </a:ln>
        </p:spPr>
        <p:txBody>
          <a:bodyPr wrap="square" lIns="91440" tIns="45720" rIns="91440" bIns="45720" anchor="t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073-580E-4DB7-BCF8-6C357590791D}" type="slidenum">
              <a:rPr lang="en-NZ" smtClean="0"/>
            </a:fld>
            <a:endParaRPr lang="en-N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39939" name="Rectangle 2"/>
          <p:cNvSpPr>
            <a:spLocks noTextEdit="1"/>
          </p:cNvSpPr>
          <p:nvPr>
            <p:ph type="sldImg"/>
          </p:nvPr>
        </p:nvSpPr>
        <p:spPr>
          <a:solidFill>
            <a:srgbClr val="FFFFFF">
              <a:alpha val="100000"/>
            </a:srgbClr>
          </a:solidFill>
        </p:spPr>
      </p:sp>
      <p:sp>
        <p:nvSpPr>
          <p:cNvPr id="39940" name="Rectangle 3"/>
          <p:cNvSpPr/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/>
          </a:ln>
        </p:spPr>
        <p:txBody>
          <a:bodyPr wrap="square" lIns="91440" tIns="45720" rIns="91440" bIns="45720" anchor="t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75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 txBox="1">
            <a:spLocks noGrp="1"/>
          </p:cNvSpPr>
          <p:nvPr>
            <p:ph type="sldNum" sz="quarter"/>
          </p:nvPr>
        </p:nvSpPr>
        <p:spPr>
          <a:noFill/>
        </p:spPr>
        <p:txBody>
          <a:bodyPr lIns="91440" tIns="45720" rIns="91440" bIns="45720" rtlCol="0"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67E1-4E37-4B14-B712-4734D27C59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9247-9EC5-42E9-8B34-85565E400A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67E1-4E37-4B14-B712-4734D27C59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9247-9EC5-42E9-8B34-85565E400A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67E1-4E37-4B14-B712-4734D27C59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9247-9EC5-42E9-8B34-85565E400A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67E1-4E37-4B14-B712-4734D27C59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9247-9EC5-42E9-8B34-85565E400A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67E1-4E37-4B14-B712-4734D27C59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9247-9EC5-42E9-8B34-85565E400A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67E1-4E37-4B14-B712-4734D27C59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9247-9EC5-42E9-8B34-85565E400A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67E1-4E37-4B14-B712-4734D27C59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9247-9EC5-42E9-8B34-85565E400A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67E1-4E37-4B14-B712-4734D27C59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9247-9EC5-42E9-8B34-85565E400A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67E1-4E37-4B14-B712-4734D27C59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9247-9EC5-42E9-8B34-85565E400A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67E1-4E37-4B14-B712-4734D27C59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9247-9EC5-42E9-8B34-85565E400A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67E1-4E37-4B14-B712-4734D27C59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9247-9EC5-42E9-8B34-85565E400A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867E1-4E37-4B14-B712-4734D27C59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69247-9EC5-42E9-8B34-85565E400A1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5.jpeg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7.pn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tags" Target="../tags/tag1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26170" y="2872740"/>
            <a:ext cx="3465830" cy="2596515"/>
          </a:xfrm>
          <a:prstGeom prst="rect">
            <a:avLst/>
          </a:prstGeom>
        </p:spPr>
      </p:pic>
      <p:sp>
        <p:nvSpPr>
          <p:cNvPr id="2052" name="矩形 4"/>
          <p:cNvSpPr>
            <a:spLocks noChangeArrowheads="1"/>
          </p:cNvSpPr>
          <p:nvPr/>
        </p:nvSpPr>
        <p:spPr bwMode="auto">
          <a:xfrm>
            <a:off x="60325" y="6488430"/>
            <a:ext cx="1203769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dirty="0"/>
              <a:t>	IUC 2</a:t>
            </a:r>
            <a:r>
              <a:rPr lang="en-US" altLang="zh-CN" baseline="30000" dirty="0">
                <a:solidFill>
                  <a:schemeClr val="tx1"/>
                </a:solidFill>
                <a:uFillTx/>
              </a:rPr>
              <a:t>nd </a:t>
            </a:r>
            <a:r>
              <a:rPr lang="en-US" altLang="zh-CN" dirty="0"/>
              <a:t>Webinar									2020.11.5</a:t>
            </a:r>
            <a:endParaRPr lang="zh-CN" altLang="en-US" dirty="0"/>
          </a:p>
        </p:txBody>
      </p:sp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1045845" y="2401570"/>
            <a:ext cx="9875520" cy="3538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endParaRPr lang="zh-CN" altLang="en-US" sz="4400" b="1" dirty="0"/>
          </a:p>
          <a:p>
            <a:pPr algn="ctr"/>
            <a:r>
              <a:rPr lang="en-US" altLang="zh-CN" sz="4400" b="1" dirty="0"/>
              <a:t>YE Qian</a:t>
            </a:r>
            <a:endParaRPr lang="en-US" altLang="zh-CN" sz="4400" b="1" dirty="0"/>
          </a:p>
          <a:p>
            <a:pPr algn="ctr"/>
            <a:r>
              <a:rPr lang="zh-CN" altLang="en-US" sz="4400" b="1" dirty="0"/>
              <a:t>叶谦</a:t>
            </a:r>
            <a:endParaRPr lang="zh-CN" altLang="en-US" sz="4400" b="1" dirty="0"/>
          </a:p>
          <a:p>
            <a:pPr algn="ctr"/>
            <a:endParaRPr lang="en-US" altLang="zh-CN" sz="4400" b="1" dirty="0"/>
          </a:p>
          <a:p>
            <a:pPr algn="ctr"/>
            <a:r>
              <a:rPr lang="en-US" altLang="zh-CN" sz="1600" dirty="0"/>
              <a:t>Integrated Risk Governance Project</a:t>
            </a:r>
            <a:endParaRPr lang="en-US" altLang="zh-CN" sz="1600" dirty="0"/>
          </a:p>
          <a:p>
            <a:pPr algn="ctr"/>
            <a:r>
              <a:rPr lang="en-US" altLang="zh-CN" sz="1600" dirty="0"/>
              <a:t>Beijing Normal University</a:t>
            </a:r>
            <a:endParaRPr lang="zh-CN" altLang="en-US" sz="1600" dirty="0"/>
          </a:p>
          <a:p>
            <a:pPr algn="ctr"/>
            <a:endParaRPr lang="zh-CN" altLang="en-US" sz="1600" dirty="0"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7800" y="404495"/>
            <a:ext cx="11857990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600" b="1" spc="50" dirty="0"/>
              <a:t>Using Blockchain Technology</a:t>
            </a:r>
            <a:endParaRPr lang="en-US" altLang="zh-CN" sz="3600" b="1" spc="50" dirty="0"/>
          </a:p>
          <a:p>
            <a:pPr algn="ctr">
              <a:defRPr/>
            </a:pPr>
            <a:r>
              <a:rPr lang="en-US" altLang="zh-CN" sz="3600" b="1" spc="50" dirty="0"/>
              <a:t> in Risk Governance of Circular Economy Development</a:t>
            </a:r>
            <a:endParaRPr lang="en-US" altLang="zh-CN" sz="3600" b="1" spc="50" dirty="0"/>
          </a:p>
        </p:txBody>
      </p:sp>
      <p:pic>
        <p:nvPicPr>
          <p:cNvPr id="4198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795" y="2563495"/>
            <a:ext cx="3751580" cy="326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 1"/>
          <p:cNvSpPr>
            <a:spLocks noGrp="1"/>
          </p:cNvSpPr>
          <p:nvPr>
            <p:ph type="title"/>
          </p:nvPr>
        </p:nvSpPr>
        <p:spPr>
          <a:xfrm>
            <a:off x="338455" y="0"/>
            <a:ext cx="10666730" cy="1289685"/>
          </a:xfrm>
        </p:spPr>
        <p:txBody>
          <a:bodyPr>
            <a:normAutofit/>
          </a:bodyPr>
          <a:lstStyle/>
          <a:p>
            <a:r>
              <a:rPr lang="en-US" sz="4445" b="1" dirty="0">
                <a:latin typeface="Times New Roman" panose="02020603050405020304" pitchFamily="18" charset="0"/>
                <a:ea typeface="华文琥珀" panose="02010800040101010101" charset="-122"/>
                <a:cs typeface="Times New Roman" panose="02020603050405020304" pitchFamily="18" charset="0"/>
                <a:sym typeface="+mn-ea"/>
              </a:rPr>
              <a:t>Fact and Challenge </a:t>
            </a:r>
            <a:r>
              <a:rPr lang="en-US" altLang="zh-CN" sz="4445" b="1">
                <a:latin typeface="Times New Roman" panose="02020603050405020304" pitchFamily="18" charset="0"/>
                <a:ea typeface="华文琥珀" panose="02010800040101010101" charset="-122"/>
                <a:cs typeface="Times New Roman" panose="02020603050405020304" pitchFamily="18" charset="0"/>
              </a:rPr>
              <a:t>4: New Technology</a:t>
            </a:r>
            <a:endParaRPr lang="en-US" altLang="zh-CN" sz="4445" b="1">
              <a:latin typeface="Times New Roman" panose="02020603050405020304" pitchFamily="18" charset="0"/>
              <a:ea typeface="华文琥珀" panose="02010800040101010101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 descr="citytechnolog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51170" y="4055110"/>
            <a:ext cx="4528820" cy="26200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174605" y="4055110"/>
            <a:ext cx="21031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Smart City</a:t>
            </a:r>
            <a:endParaRPr lang="en-US" altLang="zh-CN"/>
          </a:p>
          <a:p>
            <a:r>
              <a:rPr lang="en-US" altLang="zh-CN"/>
              <a:t>Digital City</a:t>
            </a:r>
            <a:endParaRPr lang="en-US" altLang="zh-CN"/>
          </a:p>
          <a:p>
            <a:r>
              <a:rPr lang="en-US" altLang="zh-CN"/>
              <a:t>Circular Economy</a:t>
            </a:r>
            <a:endParaRPr lang="en-US" altLang="zh-CN"/>
          </a:p>
          <a:p>
            <a:r>
              <a:rPr lang="en-US" altLang="zh-CN"/>
              <a:t>....</a:t>
            </a:r>
            <a:endParaRPr lang="en-US" altLang="zh-CN"/>
          </a:p>
        </p:txBody>
      </p:sp>
      <p:pic>
        <p:nvPicPr>
          <p:cNvPr id="27650" name="Picture 2" descr="http://www.netpremacy.com/media/107185/network_cover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495" y="2286000"/>
            <a:ext cx="4919345" cy="2691130"/>
          </a:xfrm>
          <a:prstGeom prst="rect">
            <a:avLst/>
          </a:prstGeom>
          <a:noFill/>
        </p:spPr>
      </p:pic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535" y="1148715"/>
            <a:ext cx="4529455" cy="2701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74605" y="0"/>
            <a:ext cx="201739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595" y="260985"/>
            <a:ext cx="11836400" cy="1084580"/>
          </a:xfrm>
        </p:spPr>
        <p:txBody>
          <a:bodyPr>
            <a:noAutofit/>
          </a:bodyPr>
          <a:p>
            <a:pPr algn="ctr"/>
            <a:r>
              <a:rPr lang="en-US" altLang="zh-CN" sz="5400" b="1"/>
              <a:t>Circula Economy</a:t>
            </a:r>
            <a:br>
              <a:rPr lang="en-US" altLang="zh-CN" sz="5400" b="1"/>
            </a:br>
            <a:r>
              <a:rPr lang="en-US" altLang="zh-CN" sz="5400" b="1"/>
              <a:t>from concept to reality</a:t>
            </a:r>
            <a:endParaRPr lang="en-US" altLang="zh-CN" sz="5400" b="1"/>
          </a:p>
        </p:txBody>
      </p:sp>
      <p:pic>
        <p:nvPicPr>
          <p:cNvPr id="3" name="图片 2" descr="61278ce753cea3d30b97d4c279fda9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855" y="2321560"/>
            <a:ext cx="4705985" cy="32810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280" y="1769745"/>
            <a:ext cx="4495800" cy="4385945"/>
          </a:xfrm>
          <a:prstGeom prst="rect">
            <a:avLst/>
          </a:prstGeom>
        </p:spPr>
      </p:pic>
      <p:sp>
        <p:nvSpPr>
          <p:cNvPr id="8" name="右箭头 7"/>
          <p:cNvSpPr/>
          <p:nvPr/>
        </p:nvSpPr>
        <p:spPr>
          <a:xfrm>
            <a:off x="5180330" y="3375025"/>
            <a:ext cx="1598295" cy="1174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2095500" y="734695"/>
            <a:ext cx="8001000" cy="1143000"/>
          </a:xfrm>
        </p:spPr>
        <p:txBody>
          <a:bodyPr vert="horz" wrap="square" lIns="91440" tIns="45720" rIns="91440" bIns="45720" anchor="ctr">
            <a:normAutofit fontScale="90000"/>
          </a:bodyPr>
          <a:p>
            <a:pPr eaLnBrk="1" hangingPunct="1"/>
            <a:r>
              <a:rPr lang="en-US" altLang="zh-CN" b="1" dirty="0">
                <a:solidFill>
                  <a:srgbClr val="CC0000"/>
                </a:solidFill>
                <a:sym typeface="+mn-ea"/>
              </a:rPr>
              <a:t>Commoner’s “4 Laws of Ecology”</a:t>
            </a:r>
            <a:br>
              <a:rPr lang="en-US" altLang="zh-CN" dirty="0"/>
            </a:br>
            <a:endParaRPr lang="en-US" altLang="zh-CN" dirty="0"/>
          </a:p>
        </p:txBody>
      </p:sp>
      <p:sp>
        <p:nvSpPr>
          <p:cNvPr id="7171" name="Text Box 3"/>
          <p:cNvSpPr txBox="1"/>
          <p:nvPr/>
        </p:nvSpPr>
        <p:spPr>
          <a:xfrm>
            <a:off x="683895" y="1786890"/>
            <a:ext cx="10625455" cy="57543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457200" indent="-457200">
              <a:buAutoNum type="arabicPeriod"/>
            </a:pPr>
            <a:r>
              <a:rPr lang="en-US" altLang="zh-CN" sz="3600" dirty="0">
                <a:latin typeface="Times" pitchFamily="18" charset="0"/>
              </a:rPr>
              <a:t>   </a:t>
            </a:r>
            <a:r>
              <a:rPr lang="en-US" altLang="zh-CN" sz="3600" b="1" dirty="0">
                <a:latin typeface="Times" pitchFamily="18" charset="0"/>
              </a:rPr>
              <a:t>Everything is connected to everything else. </a:t>
            </a:r>
            <a:endParaRPr lang="en-US" altLang="zh-CN" sz="3600" b="1" dirty="0">
              <a:latin typeface="Times" pitchFamily="18" charset="0"/>
            </a:endParaRPr>
          </a:p>
          <a:p>
            <a:pPr marL="457200" indent="-457200">
              <a:buAutoNum type="arabicPeriod"/>
            </a:pPr>
            <a:endParaRPr lang="en-US" altLang="zh-CN" sz="3600" b="1" dirty="0">
              <a:latin typeface="Times" pitchFamily="18" charset="0"/>
            </a:endParaRPr>
          </a:p>
          <a:p>
            <a:pPr marL="457200" indent="-457200">
              <a:buAutoNum type="arabicPeriod"/>
            </a:pPr>
            <a:r>
              <a:rPr lang="en-US" altLang="zh-CN" sz="3600" b="1" dirty="0">
                <a:latin typeface="Times" pitchFamily="18" charset="0"/>
              </a:rPr>
              <a:t>   Everything has to go somewhere or there is no such place as away. </a:t>
            </a:r>
            <a:endParaRPr lang="en-US" altLang="zh-CN" sz="3600" b="1" dirty="0">
              <a:latin typeface="Times" pitchFamily="18" charset="0"/>
            </a:endParaRPr>
          </a:p>
          <a:p>
            <a:pPr marL="457200" indent="-457200">
              <a:buAutoNum type="arabicPeriod"/>
            </a:pPr>
            <a:endParaRPr lang="en-US" altLang="zh-CN" sz="3600" b="1" dirty="0">
              <a:latin typeface="Times" pitchFamily="18" charset="0"/>
            </a:endParaRPr>
          </a:p>
          <a:p>
            <a:pPr marL="457200" indent="-457200">
              <a:buAutoNum type="arabicPeriod"/>
            </a:pPr>
            <a:r>
              <a:rPr lang="en-US" altLang="zh-CN" sz="3600" b="1" dirty="0">
                <a:latin typeface="Times" pitchFamily="18" charset="0"/>
              </a:rPr>
              <a:t>   Everything is always changing. </a:t>
            </a:r>
            <a:endParaRPr lang="en-US" altLang="zh-CN" sz="3600" b="1" dirty="0">
              <a:latin typeface="Times" pitchFamily="18" charset="0"/>
            </a:endParaRPr>
          </a:p>
          <a:p>
            <a:pPr marL="457200" indent="-457200">
              <a:buAutoNum type="arabicPeriod"/>
            </a:pPr>
            <a:endParaRPr lang="en-US" altLang="zh-CN" sz="3600" b="1" dirty="0">
              <a:latin typeface="Times" pitchFamily="18" charset="0"/>
            </a:endParaRPr>
          </a:p>
          <a:p>
            <a:pPr marL="457200" indent="-457200">
              <a:buAutoNum type="arabicPeriod"/>
            </a:pPr>
            <a:r>
              <a:rPr lang="en-US" altLang="zh-CN" sz="3600" b="1" dirty="0">
                <a:latin typeface="Times" pitchFamily="18" charset="0"/>
              </a:rPr>
              <a:t>   </a:t>
            </a:r>
            <a:r>
              <a:rPr lang="en-US" altLang="zh-CN" sz="4400" b="1" i="1" dirty="0">
                <a:solidFill>
                  <a:srgbClr val="FF0000"/>
                </a:solidFill>
                <a:latin typeface="Times" pitchFamily="18" charset="0"/>
              </a:rPr>
              <a:t>There is no such thing as a free lunch. </a:t>
            </a:r>
            <a:endParaRPr lang="en-US" altLang="zh-CN" sz="3600" b="1" dirty="0">
              <a:latin typeface="Times" pitchFamily="18" charset="0"/>
            </a:endParaRPr>
          </a:p>
          <a:p>
            <a:pPr marL="457200" indent="-457200"/>
            <a:endParaRPr lang="en-US" altLang="zh-CN" sz="3600" dirty="0">
              <a:latin typeface="Times" pitchFamily="18" charset="0"/>
            </a:endParaRPr>
          </a:p>
          <a:p>
            <a:pPr marL="457200" indent="-457200"/>
            <a:endParaRPr lang="en-US" altLang="zh-CN" sz="3600" dirty="0">
              <a:latin typeface="Times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图片 12" descr="iceber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3120" y="774065"/>
            <a:ext cx="8959215" cy="59734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595" y="260985"/>
            <a:ext cx="9996805" cy="1084580"/>
          </a:xfrm>
        </p:spPr>
        <p:txBody>
          <a:bodyPr>
            <a:noAutofit/>
          </a:bodyPr>
          <a:p>
            <a:pPr algn="ctr"/>
            <a:r>
              <a:rPr lang="en-US" altLang="zh-CN" sz="5400" b="1"/>
              <a:t>Circula Economy and Risks</a:t>
            </a:r>
            <a:br>
              <a:rPr lang="en-US" altLang="zh-CN" sz="5400" b="1"/>
            </a:br>
            <a:endParaRPr lang="en-US" altLang="zh-CN" sz="5400" b="1"/>
          </a:p>
        </p:txBody>
      </p:sp>
      <p:grpSp>
        <p:nvGrpSpPr>
          <p:cNvPr id="32" name="组合 31"/>
          <p:cNvGrpSpPr/>
          <p:nvPr/>
        </p:nvGrpSpPr>
        <p:grpSpPr>
          <a:xfrm>
            <a:off x="5135245" y="2157730"/>
            <a:ext cx="4749800" cy="4249668"/>
            <a:chOff x="154" y="1545"/>
            <a:chExt cx="9507" cy="8590"/>
          </a:xfrm>
        </p:grpSpPr>
        <p:grpSp>
          <p:nvGrpSpPr>
            <p:cNvPr id="5" name="Group 4"/>
            <p:cNvGrpSpPr/>
            <p:nvPr/>
          </p:nvGrpSpPr>
          <p:grpSpPr>
            <a:xfrm>
              <a:off x="154" y="1545"/>
              <a:ext cx="9507" cy="8590"/>
              <a:chOff x="137443" y="799283"/>
              <a:chExt cx="6036851" cy="5454837"/>
            </a:xfrm>
          </p:grpSpPr>
          <p:grpSp>
            <p:nvGrpSpPr>
              <p:cNvPr id="7" name="Group 2"/>
              <p:cNvGrpSpPr/>
              <p:nvPr/>
            </p:nvGrpSpPr>
            <p:grpSpPr>
              <a:xfrm>
                <a:off x="137443" y="799283"/>
                <a:ext cx="6036851" cy="5454837"/>
                <a:chOff x="2885917" y="214165"/>
                <a:chExt cx="6655173" cy="6155228"/>
              </a:xfrm>
            </p:grpSpPr>
            <p:sp>
              <p:nvSpPr>
                <p:cNvPr id="8" name="Oval 1"/>
                <p:cNvSpPr/>
                <p:nvPr/>
              </p:nvSpPr>
              <p:spPr>
                <a:xfrm>
                  <a:off x="5177807" y="214165"/>
                  <a:ext cx="2032893" cy="319019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p>
                  <a:pPr algn="ctr"/>
                  <a:endParaRPr lang="en-NZ" sz="1600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 rot="3983568">
                  <a:off x="6822356" y="1270362"/>
                  <a:ext cx="2032893" cy="340457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p>
                  <a:pPr algn="ctr"/>
                  <a:endParaRPr lang="en-NZ" sz="1600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 rot="13642943">
                  <a:off x="4144069" y="3133640"/>
                  <a:ext cx="2080789" cy="322150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p>
                  <a:pPr algn="ctr"/>
                  <a:endParaRPr lang="en-NZ" sz="1600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 rot="17078462">
                  <a:off x="3578605" y="1263514"/>
                  <a:ext cx="2032893" cy="341826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p>
                  <a:pPr algn="ctr"/>
                  <a:endParaRPr lang="en-NZ" sz="1600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 rot="19182647">
                  <a:off x="6231760" y="3118195"/>
                  <a:ext cx="2032893" cy="32511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n>
                  <a:solidFill>
                    <a:schemeClr val="accent6"/>
                  </a:solidFill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p>
                  <a:pPr algn="ctr"/>
                  <a:endParaRPr lang="en-NZ" sz="1600"/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148617" y="1309335"/>
                <a:ext cx="5626678" cy="4491057"/>
                <a:chOff x="9390929" y="1476015"/>
                <a:chExt cx="6130187" cy="4051283"/>
              </a:xfrm>
            </p:grpSpPr>
            <p:sp>
              <p:nvSpPr>
                <p:cNvPr id="14" name="TextBox 13"/>
                <p:cNvSpPr txBox="1"/>
                <p:nvPr/>
              </p:nvSpPr>
              <p:spPr>
                <a:xfrm>
                  <a:off x="11875789" y="1476015"/>
                  <a:ext cx="1427921" cy="6043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NZ" sz="1400" b="1" dirty="0"/>
                    <a:t>Earth Systems</a:t>
                  </a:r>
                  <a:endParaRPr lang="en-NZ" sz="1400" b="1" dirty="0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9390929" y="2770083"/>
                  <a:ext cx="1864967" cy="6043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NZ" sz="1400" b="1" dirty="0"/>
                    <a:t>Institutional Systems</a:t>
                  </a:r>
                  <a:endParaRPr lang="en-NZ" sz="1400" b="1" dirty="0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10483003" y="4598690"/>
                  <a:ext cx="1677679" cy="6043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NZ" sz="1400" b="1" dirty="0"/>
                    <a:t>Sociological Systems</a:t>
                  </a:r>
                  <a:endParaRPr lang="en-NZ" sz="1400" b="1" dirty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14093195" y="2783187"/>
                  <a:ext cx="1427921" cy="6043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NZ" sz="1400" b="1" dirty="0"/>
                    <a:t>Economic Systems</a:t>
                  </a:r>
                  <a:endParaRPr lang="en-NZ" sz="1400" b="1" dirty="0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13155156" y="4922943"/>
                  <a:ext cx="1988947" cy="6043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NZ" sz="1400" b="1" dirty="0"/>
                    <a:t>Technological Systems</a:t>
                  </a:r>
                  <a:endParaRPr lang="en-NZ" sz="1400" b="1" dirty="0"/>
                </a:p>
              </p:txBody>
            </p:sp>
          </p:grpSp>
        </p:grpSp>
        <p:grpSp>
          <p:nvGrpSpPr>
            <p:cNvPr id="12" name="Group 11"/>
            <p:cNvGrpSpPr/>
            <p:nvPr/>
          </p:nvGrpSpPr>
          <p:grpSpPr>
            <a:xfrm>
              <a:off x="1471" y="2776"/>
              <a:ext cx="7205" cy="6645"/>
              <a:chOff x="881055" y="1612538"/>
              <a:chExt cx="4575037" cy="4219601"/>
            </a:xfrm>
          </p:grpSpPr>
          <p:sp>
            <p:nvSpPr>
              <p:cNvPr id="9" name="Oval 5"/>
              <p:cNvSpPr/>
              <p:nvPr/>
            </p:nvSpPr>
            <p:spPr>
              <a:xfrm rot="20522428">
                <a:off x="881055" y="3456608"/>
                <a:ext cx="2182469" cy="11529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p>
                <a:pPr algn="ctr"/>
                <a:r>
                  <a:rPr lang="en-NZ" dirty="0"/>
                  <a:t>Emergence</a:t>
                </a:r>
                <a:endParaRPr lang="en-NZ" dirty="0"/>
              </a:p>
            </p:txBody>
          </p:sp>
          <p:sp>
            <p:nvSpPr>
              <p:cNvPr id="25" name="Oval 24"/>
              <p:cNvSpPr/>
              <p:nvPr/>
            </p:nvSpPr>
            <p:spPr>
              <a:xfrm rot="2786661">
                <a:off x="1358392" y="2089628"/>
                <a:ext cx="1955708" cy="11529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p>
                <a:pPr algn="ctr"/>
                <a:r>
                  <a:rPr lang="en-NZ" dirty="0"/>
                  <a:t>Emergence</a:t>
                </a:r>
                <a:endParaRPr lang="en-NZ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 rot="7591604">
                <a:off x="2929562" y="1996013"/>
                <a:ext cx="1919926" cy="11529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p>
                <a:pPr algn="ctr"/>
                <a:r>
                  <a:rPr lang="en-NZ" dirty="0"/>
                  <a:t>Emergence</a:t>
                </a:r>
                <a:endParaRPr lang="en-NZ" dirty="0"/>
              </a:p>
            </p:txBody>
          </p:sp>
          <p:sp>
            <p:nvSpPr>
              <p:cNvPr id="31" name="Oval 30"/>
              <p:cNvSpPr/>
              <p:nvPr/>
            </p:nvSpPr>
            <p:spPr>
              <a:xfrm rot="5400000">
                <a:off x="2218669" y="4299920"/>
                <a:ext cx="1911462" cy="11529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p>
                <a:pPr algn="ctr"/>
                <a:r>
                  <a:rPr lang="en-NZ" dirty="0"/>
                  <a:t>  Emergence</a:t>
                </a:r>
                <a:endParaRPr lang="en-NZ" dirty="0"/>
              </a:p>
            </p:txBody>
          </p:sp>
          <p:sp>
            <p:nvSpPr>
              <p:cNvPr id="30" name="Oval 29"/>
              <p:cNvSpPr/>
              <p:nvPr/>
            </p:nvSpPr>
            <p:spPr>
              <a:xfrm rot="1240382">
                <a:off x="3391479" y="3402515"/>
                <a:ext cx="2064613" cy="11529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p>
                <a:pPr algn="ctr"/>
                <a:r>
                  <a:rPr lang="en-NZ"/>
                  <a:t>Emergence</a:t>
                </a:r>
                <a:endParaRPr lang="en-NZ" dirty="0"/>
              </a:p>
            </p:txBody>
          </p:sp>
        </p:grpSp>
        <p:sp>
          <p:nvSpPr>
            <p:cNvPr id="10" name="Star: 12 Points 3"/>
            <p:cNvSpPr/>
            <p:nvPr/>
          </p:nvSpPr>
          <p:spPr>
            <a:xfrm>
              <a:off x="2480" y="4654"/>
              <a:ext cx="4677" cy="2495"/>
            </a:xfrm>
            <a:prstGeom prst="star12">
              <a:avLst/>
            </a:prstGeom>
            <a:gradFill flip="none" rotWithShape="1">
              <a:gsLst>
                <a:gs pos="0">
                  <a:srgbClr val="FF0000"/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Complexity and Connectity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6098540" y="1428750"/>
            <a:ext cx="30156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b="1" dirty="0">
                <a:sym typeface="+mn-ea"/>
              </a:rPr>
              <a:t>(ISEETS)  </a:t>
            </a:r>
            <a:endParaRPr lang="en-US" b="1" dirty="0"/>
          </a:p>
          <a:p>
            <a:pPr algn="ctr"/>
            <a:r>
              <a:rPr lang="en-US" b="1" dirty="0">
                <a:sym typeface="+mn-ea"/>
              </a:rPr>
              <a:t>An Analytic Framework</a:t>
            </a:r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2254885" y="941705"/>
            <a:ext cx="1986280" cy="11322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3550285" y="941705"/>
            <a:ext cx="1801495" cy="11322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2254885" y="1247140"/>
            <a:ext cx="1209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Economy</a:t>
            </a:r>
            <a:endParaRPr lang="en-US" altLang="zh-CN"/>
          </a:p>
        </p:txBody>
      </p:sp>
      <p:sp>
        <p:nvSpPr>
          <p:cNvPr id="28" name="文本框 27"/>
          <p:cNvSpPr txBox="1"/>
          <p:nvPr/>
        </p:nvSpPr>
        <p:spPr>
          <a:xfrm>
            <a:off x="4142105" y="1323340"/>
            <a:ext cx="1209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Ecosystem</a:t>
            </a:r>
            <a:endParaRPr lang="en-US" altLang="zh-CN"/>
          </a:p>
        </p:txBody>
      </p:sp>
      <p:sp>
        <p:nvSpPr>
          <p:cNvPr id="33" name="文本框 32"/>
          <p:cNvSpPr txBox="1"/>
          <p:nvPr/>
        </p:nvSpPr>
        <p:spPr>
          <a:xfrm>
            <a:off x="3698875" y="1323340"/>
            <a:ext cx="4432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CE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2260" y="0"/>
            <a:ext cx="1155827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Institutional-Socio-Earth-Economical-Technical-Systems </a:t>
            </a:r>
            <a:endParaRPr lang="en-US" sz="2800" b="1" dirty="0"/>
          </a:p>
          <a:p>
            <a:pPr algn="ctr"/>
            <a:r>
              <a:rPr lang="en-US" sz="2800" b="1" dirty="0"/>
              <a:t>ISEETS Framework</a:t>
            </a:r>
            <a:endParaRPr lang="en-US" sz="2800" b="1" dirty="0"/>
          </a:p>
          <a:p>
            <a:pPr algn="ctr"/>
            <a:r>
              <a:rPr lang="en-US" sz="2800" b="1" dirty="0"/>
              <a:t> </a:t>
            </a:r>
            <a:endParaRPr lang="en-US" sz="2800" b="1" dirty="0"/>
          </a:p>
        </p:txBody>
      </p:sp>
      <p:grpSp>
        <p:nvGrpSpPr>
          <p:cNvPr id="32" name="组合 31"/>
          <p:cNvGrpSpPr/>
          <p:nvPr/>
        </p:nvGrpSpPr>
        <p:grpSpPr>
          <a:xfrm>
            <a:off x="97790" y="1610995"/>
            <a:ext cx="5639435" cy="4824730"/>
            <a:chOff x="154" y="1545"/>
            <a:chExt cx="9507" cy="8590"/>
          </a:xfrm>
        </p:grpSpPr>
        <p:grpSp>
          <p:nvGrpSpPr>
            <p:cNvPr id="5" name="Group 4"/>
            <p:cNvGrpSpPr/>
            <p:nvPr/>
          </p:nvGrpSpPr>
          <p:grpSpPr>
            <a:xfrm>
              <a:off x="154" y="1545"/>
              <a:ext cx="9507" cy="8590"/>
              <a:chOff x="137443" y="799283"/>
              <a:chExt cx="6036851" cy="5454837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37443" y="799283"/>
                <a:ext cx="6036851" cy="5454837"/>
                <a:chOff x="2885917" y="214165"/>
                <a:chExt cx="6655173" cy="6155228"/>
              </a:xfrm>
            </p:grpSpPr>
            <p:sp>
              <p:nvSpPr>
                <p:cNvPr id="2" name="Oval 1"/>
                <p:cNvSpPr/>
                <p:nvPr/>
              </p:nvSpPr>
              <p:spPr>
                <a:xfrm>
                  <a:off x="5177807" y="214165"/>
                  <a:ext cx="2032893" cy="319019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NZ" sz="1600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 rot="3983568">
                  <a:off x="6822356" y="1270362"/>
                  <a:ext cx="2032893" cy="340457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NZ" sz="1600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 rot="13642943">
                  <a:off x="4144069" y="3133640"/>
                  <a:ext cx="2080789" cy="322150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NZ" sz="1600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 rot="17078462">
                  <a:off x="3578605" y="1263514"/>
                  <a:ext cx="2032893" cy="341826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NZ" sz="1600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 rot="19182647">
                  <a:off x="6231760" y="3118195"/>
                  <a:ext cx="2032893" cy="32511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n>
                  <a:solidFill>
                    <a:schemeClr val="accent6"/>
                  </a:solidFill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NZ" sz="1600"/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411720" y="1309335"/>
                <a:ext cx="5363575" cy="4553874"/>
                <a:chOff x="9677576" y="1476015"/>
                <a:chExt cx="5843540" cy="4107949"/>
              </a:xfrm>
            </p:grpSpPr>
            <p:sp>
              <p:nvSpPr>
                <p:cNvPr id="14" name="TextBox 13"/>
                <p:cNvSpPr txBox="1"/>
                <p:nvPr/>
              </p:nvSpPr>
              <p:spPr>
                <a:xfrm>
                  <a:off x="11875789" y="1476015"/>
                  <a:ext cx="1427921" cy="6579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NZ" dirty="0"/>
                    <a:t>Earth Systems</a:t>
                  </a:r>
                  <a:endParaRPr lang="en-NZ" dirty="0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9677576" y="2769726"/>
                  <a:ext cx="1578037" cy="6579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NZ" dirty="0"/>
                    <a:t>Institutional Systems</a:t>
                  </a:r>
                  <a:endParaRPr lang="en-NZ" dirty="0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10293736" y="4634504"/>
                  <a:ext cx="1669261" cy="6579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NZ" dirty="0"/>
                    <a:t>Sociological Systems</a:t>
                  </a:r>
                  <a:endParaRPr lang="en-NZ" dirty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14093195" y="2802281"/>
                  <a:ext cx="1427921" cy="6579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NZ" dirty="0"/>
                    <a:t>EconomicSystems</a:t>
                  </a:r>
                  <a:endParaRPr lang="en-NZ" dirty="0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13281224" y="4925937"/>
                  <a:ext cx="1859589" cy="6580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NZ" dirty="0"/>
                    <a:t>Technological Systems</a:t>
                  </a:r>
                  <a:endParaRPr lang="en-NZ" dirty="0"/>
                </a:p>
              </p:txBody>
            </p:sp>
          </p:grpSp>
        </p:grpSp>
        <p:grpSp>
          <p:nvGrpSpPr>
            <p:cNvPr id="12" name="Group 11"/>
            <p:cNvGrpSpPr/>
            <p:nvPr/>
          </p:nvGrpSpPr>
          <p:grpSpPr>
            <a:xfrm>
              <a:off x="829" y="2209"/>
              <a:ext cx="8026" cy="7919"/>
              <a:chOff x="473177" y="1252160"/>
              <a:chExt cx="5096528" cy="5028848"/>
            </a:xfrm>
          </p:grpSpPr>
          <p:sp>
            <p:nvSpPr>
              <p:cNvPr id="6" name="Oval 5"/>
              <p:cNvSpPr/>
              <p:nvPr/>
            </p:nvSpPr>
            <p:spPr>
              <a:xfrm rot="20522428">
                <a:off x="473177" y="3634970"/>
                <a:ext cx="2182469" cy="11529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NZ" dirty="0"/>
                  <a:t>Emergence</a:t>
                </a:r>
                <a:endParaRPr lang="en-NZ" dirty="0"/>
              </a:p>
            </p:txBody>
          </p:sp>
          <p:sp>
            <p:nvSpPr>
              <p:cNvPr id="25" name="Oval 24"/>
              <p:cNvSpPr/>
              <p:nvPr/>
            </p:nvSpPr>
            <p:spPr>
              <a:xfrm rot="2786661">
                <a:off x="1214680" y="2027228"/>
                <a:ext cx="2127913" cy="1153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NZ" dirty="0"/>
                  <a:t>Emergence</a:t>
                </a:r>
                <a:endParaRPr lang="en-NZ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 rot="7591604">
                <a:off x="2844992" y="1835343"/>
                <a:ext cx="2319432" cy="1153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NZ" dirty="0"/>
                  <a:t>Emergence</a:t>
                </a:r>
                <a:endParaRPr lang="en-NZ" dirty="0"/>
              </a:p>
            </p:txBody>
          </p:sp>
          <p:sp>
            <p:nvSpPr>
              <p:cNvPr id="31" name="Oval 30"/>
              <p:cNvSpPr/>
              <p:nvPr/>
            </p:nvSpPr>
            <p:spPr>
              <a:xfrm rot="5400000">
                <a:off x="1993949" y="4524291"/>
                <a:ext cx="2360368" cy="1153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NZ" dirty="0"/>
                  <a:t>  Emergence</a:t>
                </a:r>
                <a:endParaRPr lang="en-NZ" dirty="0"/>
              </a:p>
            </p:txBody>
          </p:sp>
          <p:sp>
            <p:nvSpPr>
              <p:cNvPr id="30" name="Oval 29"/>
              <p:cNvSpPr/>
              <p:nvPr/>
            </p:nvSpPr>
            <p:spPr>
              <a:xfrm rot="1240382">
                <a:off x="3505092" y="3409825"/>
                <a:ext cx="2064613" cy="11529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NZ"/>
                  <a:t>Emergence</a:t>
                </a:r>
                <a:endParaRPr lang="en-NZ" dirty="0"/>
              </a:p>
            </p:txBody>
          </p:sp>
        </p:grpSp>
        <p:sp>
          <p:nvSpPr>
            <p:cNvPr id="4" name="Star: 12 Points 3"/>
            <p:cNvSpPr/>
            <p:nvPr/>
          </p:nvSpPr>
          <p:spPr>
            <a:xfrm>
              <a:off x="3170" y="4654"/>
              <a:ext cx="3377" cy="2496"/>
            </a:xfrm>
            <a:prstGeom prst="star12">
              <a:avLst/>
            </a:prstGeom>
            <a:gradFill flip="none" rotWithShape="1">
              <a:gsLst>
                <a:gs pos="0">
                  <a:srgbClr val="FF0000"/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Tipping Points</a:t>
              </a:r>
              <a:endParaRPr lang="en-NZ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24" name="Group 1023"/>
          <p:cNvGrpSpPr/>
          <p:nvPr/>
        </p:nvGrpSpPr>
        <p:grpSpPr>
          <a:xfrm>
            <a:off x="6468150" y="4952715"/>
            <a:ext cx="5641975" cy="1479074"/>
            <a:chOff x="6217325" y="5125435"/>
            <a:chExt cx="5641975" cy="1479074"/>
          </a:xfrm>
        </p:grpSpPr>
        <p:sp>
          <p:nvSpPr>
            <p:cNvPr id="11" name="Rectangle 10"/>
            <p:cNvSpPr/>
            <p:nvPr/>
          </p:nvSpPr>
          <p:spPr>
            <a:xfrm>
              <a:off x="6217325" y="5125435"/>
              <a:ext cx="5641975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NZ" sz="2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08867" y="6236209"/>
              <a:ext cx="309880" cy="3683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NZ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468106" y="2850408"/>
            <a:ext cx="5723890" cy="1772680"/>
            <a:chOff x="6603361" y="2861838"/>
            <a:chExt cx="5723890" cy="1772680"/>
          </a:xfrm>
        </p:grpSpPr>
        <p:sp>
          <p:nvSpPr>
            <p:cNvPr id="9" name="Rectangle 8"/>
            <p:cNvSpPr/>
            <p:nvPr/>
          </p:nvSpPr>
          <p:spPr>
            <a:xfrm>
              <a:off x="6603361" y="2861838"/>
              <a:ext cx="5723890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NZ" sz="24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08867" y="4266218"/>
              <a:ext cx="4642972" cy="368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NZ" dirty="0"/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5643880" y="1134110"/>
            <a:ext cx="6388735" cy="57238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 dirty="0">
                <a:sym typeface="+mn-ea"/>
              </a:rPr>
              <a:t>Factors Inducing Systematic Risks in </a:t>
            </a:r>
            <a:endParaRPr lang="en-US" sz="2400" b="1" dirty="0">
              <a:sym typeface="+mn-ea"/>
            </a:endParaRPr>
          </a:p>
          <a:p>
            <a:pPr algn="ctr"/>
            <a:r>
              <a:rPr lang="en-US" sz="2400" b="1" dirty="0">
                <a:sym typeface="+mn-ea"/>
              </a:rPr>
              <a:t>Development of Circular Economy</a:t>
            </a:r>
            <a:endParaRPr lang="en-US" sz="2400" b="1" dirty="0">
              <a:sym typeface="+mn-ea"/>
            </a:endParaRPr>
          </a:p>
          <a:p>
            <a:pPr algn="ctr"/>
            <a:endParaRPr lang="en-US" sz="2400" b="1" dirty="0">
              <a:sym typeface="+mn-ea"/>
            </a:endParaRPr>
          </a:p>
          <a:p>
            <a:pPr marL="342900" indent="-342900" algn="just">
              <a:buAutoNum type="arabicPeriod"/>
            </a:pPr>
            <a:r>
              <a:rPr lang="en-US" sz="2000" b="1" dirty="0">
                <a:sym typeface="+mn-ea"/>
              </a:rPr>
              <a:t>Complexity</a:t>
            </a:r>
            <a:r>
              <a:rPr lang="en-US" sz="2000" dirty="0">
                <a:sym typeface="+mn-ea"/>
              </a:rPr>
              <a:t>: Elements in five </a:t>
            </a:r>
            <a:r>
              <a:rPr lang="en-US" altLang="zh-CN" sz="2000" dirty="0">
                <a:sym typeface="+mn-ea"/>
              </a:rPr>
              <a:t>intrinsically </a:t>
            </a:r>
            <a:r>
              <a:rPr lang="en-US" sz="2000" dirty="0">
                <a:sym typeface="+mn-ea"/>
              </a:rPr>
              <a:t>interlinked sub-systems in the Anthropocene</a:t>
            </a:r>
            <a:endParaRPr lang="en-US" sz="2000" dirty="0">
              <a:sym typeface="+mn-ea"/>
            </a:endParaRPr>
          </a:p>
          <a:p>
            <a:pPr marL="342900" indent="-342900" algn="just">
              <a:buAutoNum type="arabicPeriod"/>
            </a:pPr>
            <a:endParaRPr lang="en-US" sz="2000" dirty="0">
              <a:sym typeface="+mn-ea"/>
            </a:endParaRPr>
          </a:p>
          <a:p>
            <a:pPr marL="342900" indent="-342900" algn="just">
              <a:buAutoNum type="arabicPeriod"/>
            </a:pPr>
            <a:r>
              <a:rPr lang="en-US" sz="2000" b="1" dirty="0">
                <a:sym typeface="+mn-ea"/>
              </a:rPr>
              <a:t>Connectivity</a:t>
            </a:r>
            <a:r>
              <a:rPr lang="en-US" sz="2000" dirty="0">
                <a:sym typeface="+mn-ea"/>
              </a:rPr>
              <a:t>: Non-linear </a:t>
            </a:r>
            <a:r>
              <a:rPr lang="en-US" sz="2000" b="1" i="1" dirty="0">
                <a:sym typeface="+mn-ea"/>
              </a:rPr>
              <a:t>DYNAMIC</a:t>
            </a:r>
            <a:r>
              <a:rPr lang="en-US" sz="2000" dirty="0">
                <a:sym typeface="+mn-ea"/>
              </a:rPr>
              <a:t> relationships among the elements lead to ‘‘tipping points’’ which commonly refers to a critical threshold at which a tiny perturbation can qualitatively alter the state or development of a system (</a:t>
            </a:r>
            <a:r>
              <a:rPr lang="en-US" sz="2000" dirty="0" err="1">
                <a:sym typeface="+mn-ea"/>
              </a:rPr>
              <a:t>Lenton</a:t>
            </a:r>
            <a:r>
              <a:rPr lang="en-US" sz="2000" dirty="0">
                <a:sym typeface="+mn-ea"/>
              </a:rPr>
              <a:t> et al. 2012).</a:t>
            </a:r>
            <a:endParaRPr lang="en-US" sz="2000" dirty="0">
              <a:sym typeface="+mn-ea"/>
            </a:endParaRPr>
          </a:p>
          <a:p>
            <a:pPr marL="342900" indent="-342900" algn="just">
              <a:buAutoNum type="arabicPeriod"/>
            </a:pPr>
            <a:endParaRPr lang="en-US" sz="2000" dirty="0">
              <a:sym typeface="+mn-ea"/>
            </a:endParaRPr>
          </a:p>
          <a:p>
            <a:pPr marL="342900" indent="-342900" algn="just">
              <a:buAutoNum type="arabicPeriod"/>
            </a:pPr>
            <a:r>
              <a:rPr lang="en-US" sz="2000" b="1" dirty="0">
                <a:sym typeface="+mn-ea"/>
              </a:rPr>
              <a:t>Emergence:</a:t>
            </a:r>
            <a:r>
              <a:rPr lang="en-US" sz="2000" dirty="0">
                <a:sym typeface="+mn-ea"/>
              </a:rPr>
              <a:t>  Ability of individual components of a large system to work together to give rise to dramatic and diverse behavior </a:t>
            </a:r>
            <a:r>
              <a:rPr lang="en-NZ" sz="2000" dirty="0">
                <a:sym typeface="+mn-ea"/>
              </a:rPr>
              <a:t>and new features</a:t>
            </a:r>
            <a:r>
              <a:rPr lang="en-US" sz="2000" dirty="0">
                <a:sym typeface="+mn-ea"/>
              </a:rPr>
              <a:t>.</a:t>
            </a:r>
            <a:endParaRPr lang="en-NZ" sz="2000" dirty="0"/>
          </a:p>
          <a:p>
            <a:pPr marL="342900" indent="-342900" algn="ctr"/>
            <a:endParaRPr lang="en-NZ" dirty="0"/>
          </a:p>
          <a:p>
            <a:pPr algn="ctr"/>
            <a:endParaRPr lang="en-US" b="1" dirty="0"/>
          </a:p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76630" y="1515745"/>
            <a:ext cx="10238740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	The lesson learned from successful experiences is that the transition towards CE comes from the involvement of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ACTORS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of the society and their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CAPACITY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to link and creat suitable collaboration and exchange patterns.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/>
              <a:t>	-Ghisellini, et al, 2016: A review on cicular economy: The expected tranistion to a balanced interplay of environmental and economic systems</a:t>
            </a:r>
            <a:endParaRPr lang="en-US" altLang="zh-CN"/>
          </a:p>
        </p:txBody>
      </p:sp>
      <p:sp>
        <p:nvSpPr>
          <p:cNvPr id="3" name="标题 2"/>
          <p:cNvSpPr/>
          <p:nvPr>
            <p:ph type="title"/>
          </p:nvPr>
        </p:nvSpPr>
        <p:spPr>
          <a:xfrm>
            <a:off x="838200" y="189865"/>
            <a:ext cx="10515600" cy="1325563"/>
          </a:xfrm>
        </p:spPr>
        <p:txBody>
          <a:bodyPr/>
          <a:p>
            <a:r>
              <a:rPr lang="en-US" altLang="zh-CN"/>
              <a:t>Key Risk</a:t>
            </a:r>
            <a:endParaRPr lang="en-US" altLang="zh-C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New mechanism to deal with three issues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pPr>
              <a:lnSpc>
                <a:spcPct val="210000"/>
              </a:lnSpc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get all stakeholders' involvement (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Trust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10000"/>
              </a:lnSpc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How to strengthen their capacity (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Self-learning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210000"/>
              </a:lnSpc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How to creat collaboration/exchange patterns (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Awarding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3060" y="1594485"/>
            <a:ext cx="11486515" cy="1143000"/>
          </a:xfrm>
        </p:spPr>
        <p:txBody>
          <a:bodyPr>
            <a:noAutofit/>
          </a:bodyPr>
          <a:lstStyle/>
          <a:p>
            <a:pPr algn="ctr"/>
            <a:br>
              <a:rPr lang="zh-CN" altLang="en-US" sz="7200" b="1" dirty="0"/>
            </a:br>
            <a:br>
              <a:rPr lang="zh-CN" altLang="en-US" sz="7200" b="1" dirty="0"/>
            </a:br>
            <a:r>
              <a:rPr lang="en-US" altLang="zh-CN" sz="7200" b="1" dirty="0">
                <a:sym typeface="+mn-ea"/>
              </a:rPr>
              <a:t>Blockchain Technology</a:t>
            </a:r>
            <a:br>
              <a:rPr lang="en-US" altLang="zh-CN" sz="7200" b="1" dirty="0"/>
            </a:br>
            <a:br>
              <a:rPr lang="zh-CN" altLang="en-US" sz="7200" b="1" dirty="0"/>
            </a:br>
            <a:r>
              <a:rPr lang="zh-CN" altLang="en-US" b="1" dirty="0"/>
              <a:t>t</a:t>
            </a:r>
            <a:r>
              <a:rPr lang="en-US" altLang="zh-CN" b="1" dirty="0"/>
              <a:t>o support </a:t>
            </a:r>
            <a:r>
              <a:rPr lang="en-US" altLang="zh-CN" b="1" i="1" dirty="0"/>
              <a:t>Systematic Risk Governance </a:t>
            </a:r>
            <a:br>
              <a:rPr lang="en-US" altLang="zh-CN" b="1" i="1" dirty="0"/>
            </a:br>
            <a:r>
              <a:rPr lang="en-US" altLang="zh-CN" b="1" i="1" dirty="0"/>
              <a:t>in the Development of CE</a:t>
            </a:r>
            <a:br>
              <a:rPr lang="zh-CN" altLang="en-US" b="1" i="1" dirty="0"/>
            </a:br>
            <a:endParaRPr lang="en-US" altLang="zh-CN" b="1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105" y="226060"/>
            <a:ext cx="11716385" cy="1325880"/>
          </a:xfrm>
        </p:spPr>
        <p:txBody>
          <a:bodyPr>
            <a:normAutofit/>
          </a:bodyPr>
          <a:p>
            <a:pPr algn="ctr"/>
            <a:r>
              <a:rPr lang="zh-CN" altLang="en-US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Three Pillars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of Blockchain Technology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5615" y="1691005"/>
            <a:ext cx="10611485" cy="4023995"/>
          </a:xfrm>
        </p:spPr>
        <p:txBody>
          <a:bodyPr>
            <a:normAutofit lnSpcReduction="20000"/>
          </a:bodyPr>
          <a:p>
            <a:pPr lvl="1">
              <a:lnSpc>
                <a:spcPct val="140000"/>
              </a:lnSpc>
            </a:pPr>
            <a:r>
              <a:rPr lang="zh-CN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Decentralization</a:t>
            </a:r>
            <a:r>
              <a:rPr lang="en-US" altLang="zh-CN" sz="40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zh-C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40000"/>
              </a:lnSpc>
            </a:pPr>
            <a:r>
              <a:rPr lang="zh-CN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Transparency</a:t>
            </a:r>
            <a:endParaRPr lang="zh-CN" altLang="en-US" sz="333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40000"/>
              </a:lnSpc>
            </a:pPr>
            <a:r>
              <a:rPr lang="zh-CN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Immutability</a:t>
            </a:r>
            <a:endParaRPr lang="zh-CN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2105" y="2459990"/>
            <a:ext cx="6274435" cy="387286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9120" y="88265"/>
            <a:ext cx="11336020" cy="1325880"/>
          </a:xfrm>
        </p:spPr>
        <p:txBody>
          <a:bodyPr>
            <a:normAutofit fontScale="90000"/>
          </a:bodyPr>
          <a:p>
            <a:pPr algn="ctr"/>
            <a:r>
              <a:rPr lang="en-US" altLang="zh-CN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 “Risk Credit” system </a:t>
            </a:r>
            <a:br>
              <a:rPr lang="en-US" altLang="zh-CN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build-upon Blockchain Technology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14780"/>
            <a:ext cx="10835640" cy="5443220"/>
          </a:xfrm>
        </p:spPr>
        <p:txBody>
          <a:bodyPr>
            <a:normAutofit fontScale="90000"/>
          </a:bodyPr>
          <a:p>
            <a:pPr>
              <a:lnSpc>
                <a:spcPct val="160000"/>
              </a:lnSpc>
            </a:pPr>
            <a:r>
              <a:rPr lang="en-US" altLang="zh-CN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Step 1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: Identify and Co-design actions needed from all stakeholders for development of CE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en-US" altLang="zh-CN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Step 2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: Put value on actions, especially on  involvement, capacity building and collaboration/exchange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en-US" altLang="zh-CN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Step 3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: Setup rules to award or punish the action taken by the stakeholder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en-US" altLang="zh-CN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Step 4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: Using Blockchain technology to monitor and measure actions and progress of development of CE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3735" y="183515"/>
            <a:ext cx="10515600" cy="1325563"/>
          </a:xfrm>
        </p:spPr>
        <p:txBody>
          <a:bodyPr/>
          <a:p>
            <a:r>
              <a:rPr lang="en-US" altLang="zh-CN" sz="5400" b="1">
                <a:latin typeface="华文琥珀" panose="02010800040101010101" charset="-122"/>
                <a:ea typeface="华文琥珀" panose="02010800040101010101" charset="-122"/>
              </a:rPr>
              <a:t>Outline</a:t>
            </a:r>
            <a:endParaRPr lang="en-US" altLang="zh-CN" sz="5400" b="1"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169670"/>
            <a:ext cx="10942955" cy="5436870"/>
          </a:xfrm>
        </p:spPr>
        <p:txBody>
          <a:bodyPr>
            <a:normAutofit fontScale="90000"/>
          </a:bodyPr>
          <a:p>
            <a:pPr>
              <a:lnSpc>
                <a:spcPct val="200000"/>
              </a:lnSpc>
            </a:pPr>
            <a:r>
              <a:rPr lang="en-US" altLang="zh-CN" sz="4000">
                <a:latin typeface="Times New Roman" panose="02020603050405020304" pitchFamily="18" charset="0"/>
                <a:cs typeface="Times New Roman" panose="02020603050405020304" pitchFamily="18" charset="0"/>
              </a:rPr>
              <a:t>Background: Anthropocene - New Challenge</a:t>
            </a:r>
            <a:endParaRPr lang="en-US" altLang="zh-C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4000">
                <a:latin typeface="Times New Roman" panose="02020603050405020304" pitchFamily="18" charset="0"/>
                <a:cs typeface="Times New Roman" panose="02020603050405020304" pitchFamily="18" charset="0"/>
              </a:rPr>
              <a:t>Circular Economy: a Systematic Analytic Framework </a:t>
            </a:r>
            <a:endParaRPr lang="en-US" altLang="zh-C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4000">
                <a:latin typeface="Times New Roman" panose="02020603050405020304" pitchFamily="18" charset="0"/>
                <a:cs typeface="Times New Roman" panose="02020603050405020304" pitchFamily="18" charset="0"/>
              </a:rPr>
              <a:t>Blockchain technology: Risk Credit </a:t>
            </a:r>
            <a:endParaRPr lang="en-US" altLang="zh-C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4000">
                <a:latin typeface="Times New Roman" panose="02020603050405020304" pitchFamily="18" charset="0"/>
                <a:cs typeface="Times New Roman" panose="02020603050405020304" pitchFamily="18" charset="0"/>
              </a:rPr>
              <a:t>Some thoughts</a:t>
            </a:r>
            <a:endParaRPr lang="en-US" altLang="zh-C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1"/>
          <p:cNvSpPr>
            <a:spLocks noGrp="1"/>
          </p:cNvSpPr>
          <p:nvPr>
            <p:ph type="title"/>
          </p:nvPr>
        </p:nvSpPr>
        <p:spPr/>
        <p:txBody>
          <a:bodyPr vert="horz" anchor="t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altLang="zh-CN" sz="6000" b="1" spc="-100" dirty="0">
                <a:solidFill>
                  <a:schemeClr val="tx1"/>
                </a:solidFill>
              </a:rPr>
              <a:t>Summary: Anthropocene</a:t>
            </a:r>
            <a:endParaRPr lang="en-US" altLang="zh-CN" sz="6000" b="1" spc="-100" dirty="0">
              <a:solidFill>
                <a:schemeClr val="tx1"/>
              </a:solidFill>
            </a:endParaRPr>
          </a:p>
        </p:txBody>
      </p:sp>
      <p:sp>
        <p:nvSpPr>
          <p:cNvPr id="34819" name="内容占位符 2"/>
          <p:cNvSpPr>
            <a:spLocks noGrp="1"/>
          </p:cNvSpPr>
          <p:nvPr>
            <p:ph idx="1"/>
          </p:nvPr>
        </p:nvSpPr>
        <p:spPr>
          <a:xfrm>
            <a:off x="704850" y="1854835"/>
            <a:ext cx="7308850" cy="4702175"/>
          </a:xfrm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marL="68580" indent="0">
              <a:lnSpc>
                <a:spcPct val="13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/>
              <a:buNone/>
              <a:defRPr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We are NOW in the era of Anthropocene, to meet the challenges from systematic risks which are induced by high complexity and connetivity, having an ability of system think is a MUST</a:t>
            </a:r>
            <a:endParaRPr lang="en-US" altLang="zh-CN" sz="32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68580" indent="0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/>
              <a:buNone/>
              <a:defRPr/>
            </a:pPr>
            <a:endParaRPr lang="zh-CN" altLang="en-US" sz="32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1987" name="Picture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176260" y="3182620"/>
            <a:ext cx="3699510" cy="321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标题 1"/>
          <p:cNvSpPr>
            <a:spLocks noGrp="1" noChangeArrowheads="1"/>
          </p:cNvSpPr>
          <p:nvPr>
            <p:ph type="title"/>
          </p:nvPr>
        </p:nvSpPr>
        <p:spPr>
          <a:xfrm>
            <a:off x="492125" y="92075"/>
            <a:ext cx="11374755" cy="1605915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ea typeface="宋体" panose="02010600030101010101" pitchFamily="2" charset="-122"/>
              </a:rPr>
              <a:t>Summary : Incorporating DRR, CCA and SDG in the development of Circular Economy</a:t>
            </a:r>
            <a:br>
              <a:rPr lang="en-US" altLang="zh-CN" b="1" dirty="0">
                <a:ea typeface="宋体" panose="02010600030101010101" pitchFamily="2" charset="-122"/>
              </a:rPr>
            </a:br>
            <a:endParaRPr lang="en-US" altLang="zh-CN" b="1" dirty="0">
              <a:ea typeface="宋体" panose="02010600030101010101" pitchFamily="2" charset="-122"/>
            </a:endParaRPr>
          </a:p>
        </p:txBody>
      </p:sp>
      <p:sp>
        <p:nvSpPr>
          <p:cNvPr id="65542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7705E4-9370-4D32-83F0-1367CD2C4274}" type="slidenum">
              <a:rPr lang="zh-CN" altLang="en-US" sz="1400">
                <a:latin typeface="Times New Roman" panose="02020603050405020304" pitchFamily="18" charset="0"/>
              </a:rPr>
            </a:fld>
            <a:endParaRPr lang="en-US" altLang="zh-CN" sz="1400">
              <a:latin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92017" y="2071151"/>
            <a:ext cx="6588888" cy="3861795"/>
            <a:chOff x="775" y="1825"/>
            <a:chExt cx="18945" cy="8761"/>
          </a:xfrm>
        </p:grpSpPr>
        <p:pic>
          <p:nvPicPr>
            <p:cNvPr id="65539" name="Picture 2" descr="http://proteccionmexico.mx/wp-content/uploads/2015/02/poster2.jp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" y="6847"/>
              <a:ext cx="4485" cy="2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40" name="Picture 4" descr="http://www.greenreport.it/wp-content/uploads/2015/02/Paris-201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2" y="1825"/>
              <a:ext cx="5117" cy="3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41" name="Picture 6" descr="https://tse1-mm.cn.bing.net/th?id=OIP.Mddfebdeb6ee3071fa075f3042f72cfaeo0&amp;pid=15.1&amp;P=0&amp;w=238&amp;h=15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604"/>
              <a:ext cx="4309" cy="2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直接箭头连接符 2"/>
            <p:cNvCxnSpPr/>
            <p:nvPr/>
          </p:nvCxnSpPr>
          <p:spPr>
            <a:xfrm flipV="1">
              <a:off x="4360" y="2875"/>
              <a:ext cx="12239" cy="7424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组合 8"/>
            <p:cNvGrpSpPr/>
            <p:nvPr/>
          </p:nvGrpSpPr>
          <p:grpSpPr>
            <a:xfrm>
              <a:off x="11333" y="5637"/>
              <a:ext cx="8386" cy="4948"/>
              <a:chOff x="741" y="4125"/>
              <a:chExt cx="10885" cy="6512"/>
            </a:xfrm>
          </p:grpSpPr>
          <p:pic>
            <p:nvPicPr>
              <p:cNvPr id="10" name="图片 9" descr="GEC-Research1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1" y="5050"/>
                <a:ext cx="8019" cy="5587"/>
              </a:xfrm>
              <a:prstGeom prst="rect">
                <a:avLst/>
              </a:prstGeom>
            </p:spPr>
          </p:pic>
          <p:sp>
            <p:nvSpPr>
              <p:cNvPr id="11" name="Right Arrow 9"/>
              <p:cNvSpPr/>
              <p:nvPr/>
            </p:nvSpPr>
            <p:spPr>
              <a:xfrm rot="20886170">
                <a:off x="5462" y="4125"/>
                <a:ext cx="6164" cy="193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sz="1200" b="1"/>
                  <a:t>Future Earth Program</a:t>
                </a:r>
                <a:endParaRPr lang="en-US" sz="1200" b="1"/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 rot="20460000">
              <a:off x="9763" y="5753"/>
              <a:ext cx="8755" cy="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 i="1">
                  <a:solidFill>
                    <a:srgbClr val="FF0000"/>
                  </a:solidFill>
                </a:rPr>
                <a:t>I</a:t>
              </a:r>
              <a:r>
                <a:rPr lang="en-US" altLang="zh-CN" sz="1400" b="1" i="1">
                  <a:solidFill>
                    <a:srgbClr val="FF0000"/>
                  </a:solidFill>
                </a:rPr>
                <a:t>nternational Scientific Community</a:t>
              </a:r>
              <a:endParaRPr lang="en-US" altLang="zh-CN" sz="1400" b="1" i="1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609840" y="2595880"/>
            <a:ext cx="4064635" cy="3681095"/>
            <a:chOff x="4546" y="1896"/>
            <a:chExt cx="10808" cy="8903"/>
          </a:xfrm>
        </p:grpSpPr>
        <p:grpSp>
          <p:nvGrpSpPr>
            <p:cNvPr id="4" name="组合 3"/>
            <p:cNvGrpSpPr/>
            <p:nvPr/>
          </p:nvGrpSpPr>
          <p:grpSpPr>
            <a:xfrm>
              <a:off x="4546" y="3247"/>
              <a:ext cx="10808" cy="7552"/>
              <a:chOff x="2146" y="3247"/>
              <a:chExt cx="10808" cy="7552"/>
            </a:xfrm>
          </p:grpSpPr>
          <p:pic>
            <p:nvPicPr>
              <p:cNvPr id="23558" name="Picture 14" descr="c:\users\lenovo\appdata\roaming\360se6\USERDA~1\Temp\GLOBAL~3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20211129">
                <a:off x="7872" y="3247"/>
                <a:ext cx="5083" cy="3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59" name="图片 10" descr="可持续发展.jpg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839" y="7257"/>
                <a:ext cx="3545" cy="35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60" name="Picture 12" descr="c:\users\lenovo\appdata\roaming\360se6\USERDA~1\Temp\WEINFO~1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1303121">
                <a:off x="2146" y="3411"/>
                <a:ext cx="4950" cy="3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组合 5"/>
            <p:cNvGrpSpPr/>
            <p:nvPr/>
          </p:nvGrpSpPr>
          <p:grpSpPr>
            <a:xfrm>
              <a:off x="5494" y="1896"/>
              <a:ext cx="8898" cy="8870"/>
              <a:chOff x="3094" y="1896"/>
              <a:chExt cx="8898" cy="8870"/>
            </a:xfrm>
          </p:grpSpPr>
          <p:sp>
            <p:nvSpPr>
              <p:cNvPr id="5" name="右弧形箭头 4"/>
              <p:cNvSpPr/>
              <p:nvPr/>
            </p:nvSpPr>
            <p:spPr>
              <a:xfrm rot="8340000">
                <a:off x="3094" y="5941"/>
                <a:ext cx="1324" cy="4574"/>
              </a:xfrm>
              <a:prstGeom prst="curvedLef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右弧形箭头 7"/>
              <p:cNvSpPr/>
              <p:nvPr/>
            </p:nvSpPr>
            <p:spPr>
              <a:xfrm rot="15960000">
                <a:off x="7117" y="35"/>
                <a:ext cx="1324" cy="5046"/>
              </a:xfrm>
              <a:prstGeom prst="curvedLef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右弧形箭头 12"/>
              <p:cNvSpPr/>
              <p:nvPr/>
            </p:nvSpPr>
            <p:spPr>
              <a:xfrm rot="1740000">
                <a:off x="10668" y="6192"/>
                <a:ext cx="1324" cy="4574"/>
              </a:xfrm>
              <a:prstGeom prst="curvedLef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4" name="文本框 13"/>
          <p:cNvSpPr txBox="1"/>
          <p:nvPr/>
        </p:nvSpPr>
        <p:spPr>
          <a:xfrm>
            <a:off x="8422640" y="1611630"/>
            <a:ext cx="26098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en-US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New Global Governance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74370" y="1528445"/>
            <a:ext cx="481203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b="1" dirty="0">
                <a:ea typeface="宋体" panose="02010600030101010101" pitchFamily="2" charset="-122"/>
                <a:sym typeface="+mn-ea"/>
              </a:rPr>
              <a:t>2015: The Peak  Year for Global Environment</a:t>
            </a:r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4040" y="1572260"/>
            <a:ext cx="7319010" cy="3713480"/>
          </a:xfrm>
        </p:spPr>
        <p:txBody>
          <a:bodyPr>
            <a:normAutofit fontScale="90000"/>
          </a:bodyPr>
          <a:p>
            <a:pPr marL="68580" indent="0">
              <a:lnSpc>
                <a:spcPct val="14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/>
              <a:buNone/>
              <a:defRPr/>
            </a:pPr>
            <a:r>
              <a:rPr lang="en-US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Utilizing blockchain</a:t>
            </a:r>
            <a:r>
              <a:rPr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technology with the support</a:t>
            </a:r>
            <a:r>
              <a:rPr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system science theory,</a:t>
            </a:r>
            <a:r>
              <a:rPr lang="en-US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analytic framework such as ISEET could help </a:t>
            </a:r>
            <a:r>
              <a:rPr lang="en-US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dealing with emerging risks in the development of CE</a:t>
            </a:r>
            <a:endParaRPr lang="en-US" sz="36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5538" name="标题 1"/>
          <p:cNvSpPr>
            <a:spLocks noGrp="1" noChangeArrowheads="1"/>
          </p:cNvSpPr>
          <p:nvPr>
            <p:ph type="title"/>
          </p:nvPr>
        </p:nvSpPr>
        <p:spPr>
          <a:xfrm>
            <a:off x="492125" y="92075"/>
            <a:ext cx="11374755" cy="1605915"/>
          </a:xfrm>
        </p:spPr>
        <p:txBody>
          <a:bodyPr>
            <a:normAutofit/>
          </a:bodyPr>
          <a:p>
            <a:r>
              <a:rPr lang="en-US" altLang="zh-CN" b="1" dirty="0">
                <a:ea typeface="宋体" panose="02010600030101010101" pitchFamily="2" charset="-122"/>
              </a:rPr>
              <a:t>Summary : “No Free Lunch” in Risk Society</a:t>
            </a:r>
            <a:br>
              <a:rPr lang="en-US" altLang="zh-CN" b="1" dirty="0">
                <a:ea typeface="宋体" panose="02010600030101010101" pitchFamily="2" charset="-122"/>
              </a:rPr>
            </a:br>
            <a:endParaRPr lang="en-US" altLang="zh-CN" b="1" dirty="0"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00595" y="3366135"/>
            <a:ext cx="4566285" cy="322707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b="1">
                <a:latin typeface="Times New Roman" panose="02020603050405020304" pitchFamily="18" charset="0"/>
                <a:ea typeface="华文琥珀" panose="02010800040101010101" charset="-122"/>
                <a:cs typeface="Times New Roman" panose="02020603050405020304" pitchFamily="18" charset="0"/>
              </a:rPr>
              <a:t>Last but the Most important</a:t>
            </a:r>
            <a:endParaRPr lang="en-US" altLang="zh-CN" b="1">
              <a:latin typeface="Times New Roman" panose="02020603050405020304" pitchFamily="18" charset="0"/>
              <a:ea typeface="华文琥珀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411480" indent="-342900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/>
              <a:buChar char=""/>
              <a:defRPr/>
            </a:pPr>
            <a:r>
              <a:rPr sz="4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It is </a:t>
            </a:r>
            <a:r>
              <a:rPr lang="en-US" sz="4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REALLY, REALLY, REALLY</a:t>
            </a:r>
            <a:r>
              <a:rPr sz="4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urgent to </a:t>
            </a:r>
            <a:r>
              <a:rPr lang="en-US" sz="4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educate and train</a:t>
            </a:r>
            <a:r>
              <a:rPr sz="4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K</a:t>
            </a:r>
            <a:r>
              <a:rPr sz="4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nowledge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</a:t>
            </a:r>
            <a:r>
              <a:rPr sz="4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rokers</a:t>
            </a:r>
            <a:r>
              <a:rPr sz="4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with multidisciplinary, interdisciplinary and interdisciplinary abilities</a:t>
            </a:r>
            <a:endParaRPr sz="40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endParaRPr lang="zh-CN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4890" y="2885440"/>
            <a:ext cx="10515600" cy="1325563"/>
          </a:xfrm>
        </p:spPr>
        <p:txBody>
          <a:bodyPr/>
          <a:p>
            <a:pPr algn="ctr"/>
            <a:r>
              <a:rPr lang="en-US" altLang="zh-CN"/>
              <a:t>Thank you!</a:t>
            </a:r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0835" y="401320"/>
            <a:ext cx="11642090" cy="142938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489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Background</a:t>
            </a:r>
            <a:br>
              <a:rPr lang="zh-CN" altLang="en-US" sz="489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en-US" altLang="zh-CN" sz="3555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International Geophysical Year(</a:t>
            </a:r>
            <a:r>
              <a:rPr lang="en-US" altLang="zh-CN" sz="3555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1957-1958)</a:t>
            </a:r>
            <a:br>
              <a:rPr lang="en-US" altLang="zh-CN" sz="3555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</a:br>
            <a:endParaRPr lang="en-US" altLang="zh-CN" sz="3555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 descr="igylogo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16725" y="2412365"/>
            <a:ext cx="3394710" cy="33782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75945" y="1635125"/>
            <a:ext cx="1133856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b="1" dirty="0"/>
              <a:t>	In 1952, proposed by </a:t>
            </a:r>
            <a:r>
              <a:rPr lang="zh-CN" altLang="en-US" b="1" dirty="0"/>
              <a:t>International Council of Scientific Unions </a:t>
            </a:r>
            <a:r>
              <a:rPr lang="en-US" altLang="zh-CN" b="1" dirty="0"/>
              <a:t>(ICSU)</a:t>
            </a:r>
            <a:r>
              <a:rPr lang="zh-CN" altLang="en-US" b="1" dirty="0"/>
              <a:t>  </a:t>
            </a:r>
            <a:r>
              <a:rPr lang="en-US" altLang="zh-CN" b="1" dirty="0"/>
              <a:t>and finally became the first international cooperation program including 67 countries.</a:t>
            </a:r>
            <a:endParaRPr lang="zh-CN" altLang="en-US" b="1" i="1" dirty="0">
              <a:solidFill>
                <a:srgbClr val="FF0000"/>
              </a:solidFill>
            </a:endParaRPr>
          </a:p>
          <a:p>
            <a:endParaRPr lang="zh-CN" altLang="en-US" b="1" dirty="0"/>
          </a:p>
        </p:txBody>
      </p:sp>
      <p:pic>
        <p:nvPicPr>
          <p:cNvPr id="5" name="图片 4" descr="u=396786435,366514389&amp;fm=15&amp;gp=0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80" y="2412365"/>
            <a:ext cx="5225415" cy="34728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00380" y="6202045"/>
            <a:ext cx="113626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</a:rPr>
              <a:t>ONLY 60 YEARS:</a:t>
            </a:r>
            <a:r>
              <a:rPr lang="en-US" altLang="zh-CN" b="1"/>
              <a:t> </a:t>
            </a:r>
            <a:r>
              <a:rPr lang="en-US" altLang="zh-CN"/>
              <a:t>Understanding our Earth at </a:t>
            </a:r>
            <a:r>
              <a:rPr lang="en-US" altLang="zh-CN" sz="4000" b="1" i="1"/>
              <a:t>Global </a:t>
            </a:r>
            <a:r>
              <a:rPr lang="en-US" altLang="zh-CN"/>
              <a:t>scale using modern technologies </a:t>
            </a:r>
            <a:endParaRPr lang="en-US" altLang="zh-C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5" y="1737360"/>
            <a:ext cx="6259830" cy="45319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81710" y="231775"/>
            <a:ext cx="1052957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Earth </a:t>
            </a:r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Sytem</a:t>
            </a: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Science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1987): </a:t>
            </a:r>
            <a:r>
              <a:rPr lang="en-US" altLang="zh-CN" sz="3600">
                <a:solidFill>
                  <a:srgbClr val="FF0000"/>
                </a:solidFill>
              </a:rPr>
              <a:t>a new Earth Science</a:t>
            </a:r>
            <a:endParaRPr lang="en-US" altLang="zh-CN" sz="3600">
              <a:solidFill>
                <a:srgbClr val="FF0000"/>
              </a:solidFill>
            </a:endParaRPr>
          </a:p>
        </p:txBody>
      </p:sp>
      <p:pic>
        <p:nvPicPr>
          <p:cNvPr id="6" name="图片 5" descr="timg[9]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044690" y="1744980"/>
            <a:ext cx="4524375" cy="45243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GEC-Research1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52880" y="387350"/>
            <a:ext cx="9286240" cy="64706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81710" y="231775"/>
            <a:ext cx="1009459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3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International Cooperative Research Programs</a:t>
            </a:r>
            <a:endParaRPr lang="en-US"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 1"/>
          <p:cNvSpPr>
            <a:spLocks noGrp="1"/>
          </p:cNvSpPr>
          <p:nvPr>
            <p:ph type="title"/>
          </p:nvPr>
        </p:nvSpPr>
        <p:spPr>
          <a:xfrm>
            <a:off x="-97790" y="0"/>
            <a:ext cx="12289790" cy="1450340"/>
          </a:xfrm>
        </p:spPr>
        <p:txBody>
          <a:bodyPr>
            <a:normAutofit/>
          </a:bodyPr>
          <a:lstStyle/>
          <a:p>
            <a:pPr algn="ctr"/>
            <a:r>
              <a:rPr lang="en-US" altLang="zh-CN" sz="4890" b="1" dirty="0">
                <a:latin typeface="Times New Roman" panose="02020603050405020304" pitchFamily="18" charset="0"/>
                <a:ea typeface="华文琥珀" panose="02010800040101010101" charset="-122"/>
                <a:cs typeface="Times New Roman" panose="02020603050405020304" pitchFamily="18" charset="0"/>
              </a:rPr>
              <a:t>Anthropocene: a new Geological Era</a:t>
            </a:r>
            <a:br>
              <a:rPr lang="zh-CN" altLang="en-US" sz="4890" b="1" dirty="0">
                <a:latin typeface="Times New Roman" panose="02020603050405020304" pitchFamily="18" charset="0"/>
                <a:ea typeface="华文琥珀" panose="02010800040101010101" charset="-122"/>
                <a:cs typeface="Times New Roman" panose="02020603050405020304" pitchFamily="18" charset="0"/>
              </a:rPr>
            </a:br>
            <a:r>
              <a:rPr lang="zh-CN" altLang="en-US" sz="2665" b="1" dirty="0">
                <a:ea typeface="宋体" panose="02010600030101010101" pitchFamily="2" charset="-122"/>
              </a:rPr>
              <a:t>（</a:t>
            </a:r>
            <a:r>
              <a:rPr lang="en-US" altLang="zh-CN" sz="2665" b="1" dirty="0">
                <a:ea typeface="宋体" panose="02010600030101010101" pitchFamily="2" charset="-122"/>
              </a:rPr>
              <a:t>Proposed in 2000 and approved in 2019</a:t>
            </a:r>
            <a:r>
              <a:rPr lang="zh-CN" altLang="en-US" sz="2665" b="1" dirty="0">
                <a:ea typeface="宋体" panose="02010600030101010101" pitchFamily="2" charset="-122"/>
              </a:rPr>
              <a:t>）</a:t>
            </a:r>
            <a:endParaRPr lang="zh-CN" altLang="en-US" sz="2665" b="1" dirty="0">
              <a:ea typeface="宋体" panose="02010600030101010101" pitchFamily="2" charset="-122"/>
            </a:endParaRPr>
          </a:p>
        </p:txBody>
      </p:sp>
      <p:pic>
        <p:nvPicPr>
          <p:cNvPr id="41987" name="Picture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107690" y="1450340"/>
            <a:ext cx="6130925" cy="532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38430" y="-68580"/>
            <a:ext cx="10285095" cy="1420495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华文琥珀" panose="02010800040101010101" charset="-122"/>
                <a:cs typeface="Times New Roman" panose="02020603050405020304" pitchFamily="18" charset="0"/>
              </a:rPr>
              <a:t>Fact and Challenge 1: Great Acceleration</a:t>
            </a:r>
            <a:endParaRPr lang="en-US" b="1" dirty="0">
              <a:latin typeface="Times New Roman" panose="02020603050405020304" pitchFamily="18" charset="0"/>
              <a:ea typeface="华文琥珀" panose="02010800040101010101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9395" y="1217930"/>
            <a:ext cx="7837805" cy="5406390"/>
          </a:xfrm>
          <a:prstGeom prst="rect">
            <a:avLst/>
          </a:prstGeom>
        </p:spPr>
      </p:pic>
      <p:pic>
        <p:nvPicPr>
          <p:cNvPr id="4198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68585" y="0"/>
            <a:ext cx="1923415" cy="167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50" y="0"/>
            <a:ext cx="11306810" cy="1420495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华文琥珀" panose="02010800040101010101" charset="-122"/>
                <a:cs typeface="Times New Roman" panose="02020603050405020304" pitchFamily="18" charset="0"/>
                <a:sym typeface="+mn-ea"/>
              </a:rPr>
              <a:t>Fact and Challenge </a:t>
            </a:r>
            <a:r>
              <a:rPr lang="en-US" b="1" dirty="0">
                <a:latin typeface="Times New Roman" panose="02020603050405020304" pitchFamily="18" charset="0"/>
                <a:ea typeface="华文琥珀" panose="02010800040101010101" charset="-122"/>
                <a:cs typeface="Times New Roman" panose="02020603050405020304" pitchFamily="18" charset="0"/>
              </a:rPr>
              <a:t>2: </a:t>
            </a:r>
            <a:br>
              <a:rPr lang="en-US" b="1" dirty="0">
                <a:latin typeface="Times New Roman" panose="02020603050405020304" pitchFamily="18" charset="0"/>
                <a:ea typeface="华文琥珀" panose="02010800040101010101" charset="-122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ea typeface="华文琥珀" panose="02010800040101010101" charset="-122"/>
                <a:cs typeface="Times New Roman" panose="02020603050405020304" pitchFamily="18" charset="0"/>
              </a:rPr>
              <a:t>Complex and High Connetivity</a:t>
            </a:r>
            <a:endParaRPr lang="en-US" b="1" dirty="0">
              <a:latin typeface="Times New Roman" panose="02020603050405020304" pitchFamily="18" charset="0"/>
              <a:ea typeface="华文琥珀" panose="02010800040101010101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1330" y="1534160"/>
            <a:ext cx="6334125" cy="47447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985" y="1594485"/>
            <a:ext cx="4827270" cy="462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8862060" y="6489700"/>
            <a:ext cx="2730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引自</a:t>
            </a:r>
            <a:r>
              <a:rPr lang="zh-CN" altLang="en-US"/>
              <a:t>世界经济论坛</a:t>
            </a:r>
            <a:endParaRPr lang="zh-CN" altLang="en-US"/>
          </a:p>
        </p:txBody>
      </p:sp>
      <p:pic>
        <p:nvPicPr>
          <p:cNvPr id="4198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15905" y="0"/>
            <a:ext cx="177609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>
          <a:xfrm>
            <a:off x="355601" y="1981836"/>
            <a:ext cx="3508375" cy="2894013"/>
          </a:xfrm>
        </p:spPr>
      </p:pic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63976" y="6453188"/>
            <a:ext cx="5903913" cy="260350"/>
          </a:xfrm>
          <a:noFill/>
        </p:spPr>
        <p:txBody>
          <a:bodyPr/>
          <a:lstStyle/>
          <a:p>
            <a:pPr algn="ctr"/>
            <a:fld id="{512FB1E2-B316-480B-A70B-1F01D7C0CCCD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5" name="Title 1"/>
          <p:cNvSpPr>
            <a:spLocks noGrp="1"/>
          </p:cNvSpPr>
          <p:nvPr>
            <p:ph type="title"/>
          </p:nvPr>
        </p:nvSpPr>
        <p:spPr>
          <a:xfrm>
            <a:off x="635" y="145415"/>
            <a:ext cx="9930130" cy="13176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zh-CN" altLang="en-US" sz="3600" b="1" dirty="0">
                <a:solidFill>
                  <a:srgbClr val="FFFFFF"/>
                </a:solidFill>
                <a:latin typeface="Myriad Pro"/>
                <a:ea typeface="宋体" panose="02010600030101010101" pitchFamily="2" charset="-122"/>
              </a:rPr>
              <a:t>：</a:t>
            </a:r>
            <a:br>
              <a:rPr lang="en-US" altLang="zh-CN" sz="3600" b="1" dirty="0">
                <a:solidFill>
                  <a:srgbClr val="FFFFFF"/>
                </a:solidFill>
                <a:latin typeface="Myriad Pro"/>
                <a:ea typeface="宋体" panose="02010600030101010101" pitchFamily="2" charset="-122"/>
              </a:rPr>
            </a:br>
            <a:r>
              <a:rPr lang="en-US" sz="4890" b="1" dirty="0">
                <a:latin typeface="Times New Roman" panose="02020603050405020304" pitchFamily="18" charset="0"/>
                <a:ea typeface="华文琥珀" panose="02010800040101010101" charset="-122"/>
                <a:cs typeface="Times New Roman" panose="02020603050405020304" pitchFamily="18" charset="0"/>
                <a:sym typeface="+mn-ea"/>
              </a:rPr>
              <a:t>Fact and Challenge </a:t>
            </a:r>
            <a:r>
              <a:rPr lang="en-US" sz="4890" b="1" dirty="0">
                <a:latin typeface="Times New Roman" panose="02020603050405020304" pitchFamily="18" charset="0"/>
                <a:ea typeface="华文琥珀" panose="02010800040101010101" charset="-122"/>
                <a:cs typeface="Times New Roman" panose="02020603050405020304" pitchFamily="18" charset="0"/>
                <a:sym typeface="+mn-ea"/>
              </a:rPr>
              <a:t>3: </a:t>
            </a:r>
            <a:br>
              <a:rPr lang="en-US" sz="4890" b="1" dirty="0">
                <a:latin typeface="Times New Roman" panose="02020603050405020304" pitchFamily="18" charset="0"/>
                <a:ea typeface="华文琥珀" panose="02010800040101010101" charset="-122"/>
                <a:cs typeface="Times New Roman" panose="02020603050405020304" pitchFamily="18" charset="0"/>
                <a:sym typeface="+mn-ea"/>
              </a:rPr>
            </a:br>
            <a:r>
              <a:rPr lang="en-US" sz="4890" b="1" dirty="0">
                <a:latin typeface="Times New Roman" panose="02020603050405020304" pitchFamily="18" charset="0"/>
                <a:ea typeface="华文琥珀" panose="02010800040101010101" charset="-122"/>
                <a:cs typeface="Times New Roman" panose="02020603050405020304" pitchFamily="18" charset="0"/>
                <a:sym typeface="+mn-ea"/>
              </a:rPr>
              <a:t>Irreversible Processes and Tipping Point</a:t>
            </a:r>
            <a:br>
              <a:rPr lang="zh-CN" altLang="en-US" sz="3600" b="1" dirty="0"/>
            </a:br>
            <a:endParaRPr lang="en-GB" altLang="zh-CN" sz="3600" b="1" i="1" dirty="0">
              <a:solidFill>
                <a:srgbClr val="FF0000"/>
              </a:solidFill>
              <a:latin typeface="Myriad Pro"/>
              <a:ea typeface="宋体" panose="02010600030101010101" pitchFamily="2" charset="-122"/>
            </a:endParaRPr>
          </a:p>
        </p:txBody>
      </p:sp>
      <p:pic>
        <p:nvPicPr>
          <p:cNvPr id="38919" name="Picture 5" descr="[image - population growth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395" y="2110105"/>
            <a:ext cx="371348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0002bezgzy7lTCde4KL43&amp;690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2960" y="2331085"/>
            <a:ext cx="3509010" cy="21971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17245" y="5525135"/>
            <a:ext cx="19900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Planet Boundary</a:t>
            </a:r>
            <a:endParaRPr lang="en-US" altLang="zh-CN" b="1"/>
          </a:p>
        </p:txBody>
      </p:sp>
      <p:sp>
        <p:nvSpPr>
          <p:cNvPr id="3" name="文本框 2"/>
          <p:cNvSpPr txBox="1"/>
          <p:nvPr/>
        </p:nvSpPr>
        <p:spPr>
          <a:xfrm>
            <a:off x="4945380" y="5541010"/>
            <a:ext cx="276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Demography</a:t>
            </a:r>
            <a:endParaRPr lang="en-US" altLang="zh-CN" b="1"/>
          </a:p>
        </p:txBody>
      </p:sp>
      <p:sp>
        <p:nvSpPr>
          <p:cNvPr id="4" name="文本框 3"/>
          <p:cNvSpPr txBox="1"/>
          <p:nvPr/>
        </p:nvSpPr>
        <p:spPr>
          <a:xfrm>
            <a:off x="9098280" y="5569585"/>
            <a:ext cx="16516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Urbanization</a:t>
            </a:r>
            <a:endParaRPr lang="en-US" altLang="zh-CN" b="1"/>
          </a:p>
        </p:txBody>
      </p:sp>
      <p:pic>
        <p:nvPicPr>
          <p:cNvPr id="4198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74605" y="52070"/>
            <a:ext cx="201739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7632,&quot;width&quot;:7632}"/>
</p:tagLst>
</file>

<file path=ppt/tags/tag2.xml><?xml version="1.0" encoding="utf-8"?>
<p:tagLst xmlns:p="http://schemas.openxmlformats.org/presentationml/2006/main">
  <p:tag name="KSO_WM_UNIT_PLACING_PICTURE_USER_VIEWPORT" val="{&quot;height&quot;:10190,&quot;width&quot;:1462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4279</Words>
  <Application>WPS 演示</Application>
  <PresentationFormat>宽屏</PresentationFormat>
  <Paragraphs>197</Paragraphs>
  <Slides>24</Slides>
  <Notes>7</Notes>
  <HiddenSlides>0</HiddenSlides>
  <MMClips>4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1" baseType="lpstr">
      <vt:lpstr>Arial</vt:lpstr>
      <vt:lpstr>宋体</vt:lpstr>
      <vt:lpstr>Wingdings</vt:lpstr>
      <vt:lpstr>Times New Roman</vt:lpstr>
      <vt:lpstr>华文琥珀</vt:lpstr>
      <vt:lpstr>Myriad Pro</vt:lpstr>
      <vt:lpstr>Segoe Print</vt:lpstr>
      <vt:lpstr>Times</vt:lpstr>
      <vt:lpstr>等线</vt:lpstr>
      <vt:lpstr>微软雅黑</vt:lpstr>
      <vt:lpstr>Arial Unicode MS</vt:lpstr>
      <vt:lpstr>等线 Light</vt:lpstr>
      <vt:lpstr>Wingdings</vt:lpstr>
      <vt:lpstr>Abadi MT Condensed Extra Bold</vt:lpstr>
      <vt:lpstr>Snap ITC</vt:lpstr>
      <vt:lpstr>Calibri</vt:lpstr>
      <vt:lpstr>Office 主题​​</vt:lpstr>
      <vt:lpstr>PowerPoint 演示文稿</vt:lpstr>
      <vt:lpstr>Outline</vt:lpstr>
      <vt:lpstr>Background International Geophysical Year(1957-1958) </vt:lpstr>
      <vt:lpstr>PowerPoint 演示文稿</vt:lpstr>
      <vt:lpstr>PowerPoint 演示文稿</vt:lpstr>
      <vt:lpstr>Anthropocene: a new Geological Era （Proposed in 2000 and approved in 2019）</vt:lpstr>
      <vt:lpstr>Fact and Challenge 1: Great Acceleration</vt:lpstr>
      <vt:lpstr>Fact and Challenge 2:  Complex and High Connetivity</vt:lpstr>
      <vt:lpstr>： Fact and Challenge 3:  Irreversible Processes </vt:lpstr>
      <vt:lpstr>Fact and Challenge 4: New Technology</vt:lpstr>
      <vt:lpstr>Circula Economy  A Systematic Risk </vt:lpstr>
      <vt:lpstr>Commoner’s “4 Laws of Ecology”</vt:lpstr>
      <vt:lpstr>Circula Economy from concept to reality</vt:lpstr>
      <vt:lpstr>PowerPoint 演示文稿</vt:lpstr>
      <vt:lpstr>Commoner’s “4 Laws of Ecology” </vt:lpstr>
      <vt:lpstr>PowerPoint 演示文稿</vt:lpstr>
      <vt:lpstr>  Blockchain Technique  Systematic Risks </vt:lpstr>
      <vt:lpstr>PowerPoint 演示文稿</vt:lpstr>
      <vt:lpstr>Three Issues</vt:lpstr>
      <vt:lpstr>Summary</vt:lpstr>
      <vt:lpstr>2015: The Peak  Year for Global Environment</vt:lpstr>
      <vt:lpstr>Summary : Incorporating DRR, CCA and SDG in the development of Circular Economy </vt:lpstr>
      <vt:lpstr>Last but the Most important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核心思想</dc:title>
  <dc:creator>lenovo</dc:creator>
  <cp:lastModifiedBy>口十言兼</cp:lastModifiedBy>
  <cp:revision>104</cp:revision>
  <dcterms:created xsi:type="dcterms:W3CDTF">2018-07-25T03:00:00Z</dcterms:created>
  <dcterms:modified xsi:type="dcterms:W3CDTF">2020-11-01T01:29:01Z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