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84" r:id="rId5"/>
    <p:sldId id="428" r:id="rId6"/>
    <p:sldId id="411" r:id="rId7"/>
    <p:sldId id="1406" r:id="rId8"/>
    <p:sldId id="374" r:id="rId9"/>
    <p:sldId id="266" r:id="rId10"/>
    <p:sldId id="409" r:id="rId11"/>
    <p:sldId id="1405" r:id="rId12"/>
    <p:sldId id="1407" r:id="rId13"/>
    <p:sldId id="280" r:id="rId14"/>
  </p:sldIdLst>
  <p:sldSz cx="9144000" cy="5143500" type="screen16x9"/>
  <p:notesSz cx="6858000" cy="9144000"/>
  <p:defaultTextStyle>
    <a:defPPr>
      <a:defRPr lang="nl-NL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Open San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065"/>
    <a:srgbClr val="26BBDB"/>
    <a:srgbClr val="0ECDFF"/>
    <a:srgbClr val="7EFF2D"/>
    <a:srgbClr val="FF6CE8"/>
    <a:srgbClr val="FF8E19"/>
    <a:srgbClr val="34B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004"/>
    <p:restoredTop sz="88376" autoAdjust="0"/>
  </p:normalViewPr>
  <p:slideViewPr>
    <p:cSldViewPr snapToGrid="0">
      <p:cViewPr varScale="1">
        <p:scale>
          <a:sx n="93" d="100"/>
          <a:sy n="93" d="100"/>
        </p:scale>
        <p:origin x="96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8628"/>
    </p:cViewPr>
  </p:sorterViewPr>
  <p:notesViewPr>
    <p:cSldViewPr snapToGrid="0">
      <p:cViewPr varScale="1">
        <p:scale>
          <a:sx n="101" d="100"/>
          <a:sy n="101" d="100"/>
        </p:scale>
        <p:origin x="-4096" y="-12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EA7EAE-2863-EC42-AD45-417B90172A2E}" type="datetimeFigureOut">
              <a:rPr lang="nl-NL"/>
              <a:pPr>
                <a:defRPr/>
              </a:pPr>
              <a:t>3-11-2020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803DFB-B0E0-2C42-BD04-42CF88B30B7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7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76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28397-265F-C847-B1A4-9FCE0E5C7236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7DA5-461D-8649-B47D-7282308967FA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79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4" y="273844"/>
            <a:ext cx="1971675" cy="4358879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49" y="273844"/>
            <a:ext cx="5800725" cy="435887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3ABA-994A-F04E-9A74-F897F5B4F62A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CB83-12E4-464A-AAD4-8AB71A953280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8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9229-E39C-0441-891F-8CED67CEFF58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6CD4-1569-C647-921C-83731F4F88E4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36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90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90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108F-92FC-4F4A-AD70-EBF50FFBB3DB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C3E03-2C55-1E49-8F8E-1AA2DE82EE92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73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F524C-91B7-A847-8322-5F0C954BB669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D9B5-3F06-2F40-AB4A-01E2FEBCAE0C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426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4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4" y="1878807"/>
            <a:ext cx="3868340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2" y="1878807"/>
            <a:ext cx="3887391" cy="276344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1F72-B037-0F40-B36D-CD1586922B91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C255-0DA5-C246-87F9-CDE83FECC7C1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9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9CF2D-5D1A-B941-8391-ABADFE9D8C4B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355F-0733-E843-9BFC-45C85B670758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11">
            <a:extLst>
              <a:ext uri="{FF2B5EF4-FFF2-40B4-BE49-F238E27FC236}">
                <a16:creationId xmlns:a16="http://schemas.microsoft.com/office/drawing/2014/main" id="{07ABAA83-E679-3942-B4AD-F8DF834BE212}"/>
              </a:ext>
            </a:extLst>
          </p:cNvPr>
          <p:cNvSpPr txBox="1"/>
          <p:nvPr userDrawn="1"/>
        </p:nvSpPr>
        <p:spPr>
          <a:xfrm>
            <a:off x="0" y="4962539"/>
            <a:ext cx="9144000" cy="19208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© </a:t>
            </a:r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2019, SEMiLLA IPStar</a:t>
            </a: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46951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2" y="740571"/>
            <a:ext cx="462915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BE3B-B302-3847-A739-F1F2BC6F1048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42798-BA20-2C43-8BDF-A2307345BD7D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44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2" y="740571"/>
            <a:ext cx="4629151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3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62A1-CE9E-4047-AB3C-626513FCBE8C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157E-7850-7E42-8DE2-B2C956AADD59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7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7F3E7A-0081-A943-A7D7-D55D5792D27B}" type="datetimeFigureOut">
              <a:rPr lang="nl-NL"/>
              <a:pPr>
                <a:defRPr/>
              </a:pPr>
              <a:t>3-11-2020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397293-1167-504E-B8E8-8F0EE0F02560}" type="slidenum">
              <a:rPr lang="nl-NL"/>
              <a:pPr>
                <a:defRPr/>
              </a:pPr>
              <a:t>‹Nº›</a:t>
            </a:fld>
            <a:endParaRPr lang="nl-NL"/>
          </a:p>
        </p:txBody>
      </p:sp>
      <p:pic>
        <p:nvPicPr>
          <p:cNvPr id="11" name="Afbeelding 2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6471" y="103030"/>
            <a:ext cx="989295" cy="4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6310" y="-55001"/>
            <a:ext cx="989295" cy="73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BD7B10-E79C-9644-A95F-F374F6DC50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90" y="88837"/>
            <a:ext cx="1440000" cy="4133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Open Sans" charset="0"/>
          <a:ea typeface="ＭＳ Ｐゴシック" charset="0"/>
          <a:cs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lara.plata@semilla.i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plata@uma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Logo_HEC_Lausanne.png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hyperlink" Target="https://en.wikipedia.org/wiki/SCK%E2%80%A2CEN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7.emf"/><Relationship Id="rId17" Type="http://schemas.openxmlformats.org/officeDocument/2006/relationships/image" Target="../media/image22.png"/><Relationship Id="rId2" Type="http://schemas.openxmlformats.org/officeDocument/2006/relationships/image" Target="../media/image9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tiff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21">
            <a:extLst>
              <a:ext uri="{FF2B5EF4-FFF2-40B4-BE49-F238E27FC236}">
                <a16:creationId xmlns:a16="http://schemas.microsoft.com/office/drawing/2014/main" id="{A67D0682-EFC2-BE42-9A57-9A6FEF5A50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650" y="887842"/>
            <a:ext cx="9152649" cy="31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119115" y="1114850"/>
            <a:ext cx="2065820" cy="46935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SEMiLLA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IPStar</a:t>
            </a:r>
            <a:endParaRPr lang="en-US" sz="2600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0" y="4286250"/>
            <a:ext cx="9144000" cy="857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ekstvak 9"/>
          <p:cNvSpPr txBox="1">
            <a:spLocks noChangeArrowheads="1"/>
          </p:cNvSpPr>
          <p:nvPr/>
        </p:nvSpPr>
        <p:spPr bwMode="auto">
          <a:xfrm>
            <a:off x="895350" y="4295775"/>
            <a:ext cx="7994650" cy="106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 algn="just" eaLnBrk="1" hangingPunct="1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Terrestrial Applications of the MELiSSA Space research Consortium</a:t>
            </a:r>
          </a:p>
          <a:p>
            <a:pPr algn="just" eaLnBrk="1" hangingPunct="1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 eaLnBrk="1" hangingPunct="1"/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0" y="4954588"/>
            <a:ext cx="9144000" cy="19208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© </a:t>
            </a:r>
            <a:r>
              <a:rPr lang="is-I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2020, </a:t>
            </a:r>
            <a:r>
              <a:rPr lang="is-I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SEMiLLA IPStar</a:t>
            </a:r>
            <a:r>
              <a:rPr lang="nl-NL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val="18007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rebuchet MS"/>
              <a:cs typeface="Trebuchet MS"/>
            </a:endParaRPr>
          </a:p>
        </p:txBody>
      </p:sp>
      <p:sp>
        <p:nvSpPr>
          <p:cNvPr id="44" name="Rechthoek 43"/>
          <p:cNvSpPr/>
          <p:nvPr/>
        </p:nvSpPr>
        <p:spPr>
          <a:xfrm>
            <a:off x="0" y="1820863"/>
            <a:ext cx="9144000" cy="450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rebuchet MS"/>
              <a:cs typeface="Trebuchet MS"/>
            </a:endParaRPr>
          </a:p>
        </p:txBody>
      </p:sp>
      <p:sp>
        <p:nvSpPr>
          <p:cNvPr id="43" name="Rechthoek 42"/>
          <p:cNvSpPr/>
          <p:nvPr/>
        </p:nvSpPr>
        <p:spPr>
          <a:xfrm>
            <a:off x="0" y="1833563"/>
            <a:ext cx="9144000" cy="3140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Trebuchet MS"/>
              <a:cs typeface="Trebuchet MS"/>
            </a:endParaRPr>
          </a:p>
        </p:txBody>
      </p:sp>
      <p:pic>
        <p:nvPicPr>
          <p:cNvPr id="10" name="Afbeelding 3">
            <a:extLst>
              <a:ext uri="{FF2B5EF4-FFF2-40B4-BE49-F238E27FC236}">
                <a16:creationId xmlns:a16="http://schemas.microsoft.com/office/drawing/2014/main" id="{7D94674D-0670-204A-8F6D-78517B1B20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5353" y="570883"/>
            <a:ext cx="5436586" cy="438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9" name="Tekstvak 2"/>
          <p:cNvSpPr txBox="1">
            <a:spLocks noChangeArrowheads="1"/>
          </p:cNvSpPr>
          <p:nvPr/>
        </p:nvSpPr>
        <p:spPr bwMode="auto">
          <a:xfrm>
            <a:off x="501222" y="2932140"/>
            <a:ext cx="2305050" cy="157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 eaLnBrk="1" hangingPunct="1"/>
            <a:r>
              <a:rPr lang="nl-NL" dirty="0" smtClean="0">
                <a:latin typeface="Trebuchet MS" charset="0"/>
                <a:cs typeface="Trebuchet MS" charset="0"/>
              </a:rPr>
              <a:t>Clara Plata Ríos</a:t>
            </a:r>
          </a:p>
          <a:p>
            <a:pPr eaLnBrk="1" hangingPunct="1"/>
            <a:r>
              <a:rPr lang="nl-NL" dirty="0" smtClean="0">
                <a:latin typeface="Trebuchet MS" charset="0"/>
                <a:cs typeface="Trebuchet MS" charset="0"/>
                <a:hlinkClick r:id="rId3"/>
              </a:rPr>
              <a:t>clara.plata@semilla.io</a:t>
            </a:r>
            <a:endParaRPr lang="nl-NL" dirty="0" smtClean="0">
              <a:latin typeface="Trebuchet MS" charset="0"/>
              <a:cs typeface="Trebuchet MS" charset="0"/>
            </a:endParaRPr>
          </a:p>
          <a:p>
            <a:pPr eaLnBrk="1" hangingPunct="1"/>
            <a:r>
              <a:rPr lang="nl-NL" dirty="0" smtClean="0">
                <a:latin typeface="Trebuchet MS" charset="0"/>
                <a:cs typeface="Trebuchet MS" charset="0"/>
                <a:hlinkClick r:id="rId4"/>
              </a:rPr>
              <a:t>cplata@uma.es</a:t>
            </a:r>
            <a:r>
              <a:rPr lang="nl-NL" dirty="0" smtClean="0">
                <a:latin typeface="Trebuchet MS" charset="0"/>
                <a:cs typeface="Trebuchet MS" charset="0"/>
              </a:rPr>
              <a:t> </a:t>
            </a:r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r>
              <a:rPr lang="nl-NL" dirty="0" err="1">
                <a:latin typeface="Trebuchet MS" charset="0"/>
                <a:cs typeface="Trebuchet MS" charset="0"/>
              </a:rPr>
              <a:t>www.semilla.io</a:t>
            </a:r>
            <a:endParaRPr lang="nl-NL" dirty="0">
              <a:latin typeface="Trebuchet MS" charset="0"/>
              <a:cs typeface="Trebuchet MS" charset="0"/>
            </a:endParaRPr>
          </a:p>
          <a:p>
            <a:pPr eaLnBrk="1" hangingPunct="1"/>
            <a:r>
              <a:rPr lang="nl-NL" dirty="0" err="1">
                <a:latin typeface="Trebuchet MS" charset="0"/>
                <a:cs typeface="Trebuchet MS" charset="0"/>
              </a:rPr>
              <a:t>info@semilla.io</a:t>
            </a:r>
            <a:endParaRPr lang="nl-NL" dirty="0">
              <a:latin typeface="Trebuchet MS" charset="0"/>
              <a:cs typeface="Trebuchet MS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314325" y="951034"/>
            <a:ext cx="8523288" cy="43858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ebuchet MS" charset="0"/>
                <a:cs typeface="Trebuchet MS" charset="0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/>
          <p:cNvSpPr/>
          <p:nvPr/>
        </p:nvSpPr>
        <p:spPr>
          <a:xfrm>
            <a:off x="4437063" y="2425700"/>
            <a:ext cx="261937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3078163" y="2563813"/>
            <a:ext cx="5879024" cy="240835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founded in 1975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executes European space policies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22 member states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cooperation with NASA, Russia, Japan et cetera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yearly budget &gt; 5.7 </a:t>
            </a:r>
            <a:r>
              <a:rPr lang="nl-NL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billion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EURO (</a:t>
            </a:r>
            <a:r>
              <a:rPr lang="is-I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2019</a:t>
            </a: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)</a:t>
            </a:r>
          </a:p>
          <a:p>
            <a:pPr marL="214313" indent="-214313" fontAlgn="auto"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ESTEC/ESA: largest research facility (Noordwijk, The Netherlands)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4763" y="2101850"/>
            <a:ext cx="9144000" cy="4699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 U R O P E A N   S P A C E   A G E N C 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b="1" spc="225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-3175" y="595313"/>
            <a:ext cx="9144000" cy="1055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346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325"/>
            <a:ext cx="91408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kstvak 27"/>
          <p:cNvSpPr txBox="1"/>
          <p:nvPr/>
        </p:nvSpPr>
        <p:spPr>
          <a:xfrm>
            <a:off x="122238" y="736600"/>
            <a:ext cx="7889875" cy="3937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100" b="1" spc="225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ESA</a:t>
            </a: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4345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1" y="2100256"/>
            <a:ext cx="3043244" cy="30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977914"/>
            <a:ext cx="9144000" cy="25606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465151"/>
            <a:ext cx="9144000" cy="2857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 h e   c h a l l e n g e</a:t>
            </a:r>
          </a:p>
        </p:txBody>
      </p:sp>
      <p:sp>
        <p:nvSpPr>
          <p:cNvPr id="6" name="Rechthoek 5"/>
          <p:cNvSpPr/>
          <p:nvPr/>
        </p:nvSpPr>
        <p:spPr>
          <a:xfrm>
            <a:off x="4394200" y="769951"/>
            <a:ext cx="261938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639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101"/>
            <a:ext cx="9144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317721" y="3840783"/>
            <a:ext cx="7748846" cy="10130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fontAlgn="auto">
              <a:spcBef>
                <a:spcPts val="81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 round trip to Mars takes approximately: 1000 days</a:t>
            </a:r>
          </a:p>
          <a:p>
            <a:pPr fontAlgn="auto">
              <a:spcBef>
                <a:spcPts val="81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Crew of 6 requires 5 kg per day of food, water and 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as the bare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minimum (each)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81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Total minimum required supplies: 30.000 kg</a:t>
            </a:r>
          </a:p>
        </p:txBody>
      </p:sp>
    </p:spTree>
    <p:extLst>
      <p:ext uri="{BB962C8B-B14F-4D97-AF65-F5344CB8AC3E}">
        <p14:creationId xmlns:p14="http://schemas.microsoft.com/office/powerpoint/2010/main" val="212500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2"/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kstvak 27"/>
          <p:cNvSpPr txBox="1"/>
          <p:nvPr/>
        </p:nvSpPr>
        <p:spPr>
          <a:xfrm>
            <a:off x="314325" y="704850"/>
            <a:ext cx="8523288" cy="103874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100" b="1" spc="225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Why</a:t>
            </a:r>
            <a:r>
              <a:rPr lang="nl-NL" sz="2100" b="1" spc="225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is MELiSSA </a:t>
            </a:r>
            <a:r>
              <a:rPr lang="nl-NL" sz="2100" b="1" spc="225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unique</a:t>
            </a:r>
            <a:r>
              <a:rPr lang="nl-NL" sz="2100" b="1" spc="225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029" y="1029638"/>
            <a:ext cx="5821571" cy="41138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  <a:softEdge rad="4826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500062" y="3853387"/>
            <a:ext cx="85248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525"/>
              </a:spcBef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The only initiative that has adopted a </a:t>
            </a:r>
            <a:r>
              <a:rPr lang="en-GB"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system approach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2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hthoek 22">
            <a:extLst>
              <a:ext uri="{FF2B5EF4-FFF2-40B4-BE49-F238E27FC236}">
                <a16:creationId xmlns:a16="http://schemas.microsoft.com/office/drawing/2014/main" id="{61EA07AC-ED6C-464D-B322-AEE15EE70C5C}"/>
              </a:ext>
            </a:extLst>
          </p:cNvPr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33" name="Afbeelding 4" descr="SCK•CEN - Wikipedia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 bwMode="auto">
          <a:xfrm>
            <a:off x="5594685" y="4154736"/>
            <a:ext cx="1106884" cy="75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59" y="2994780"/>
            <a:ext cx="103411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Afbeelding 8" descr="logo_ua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729" y="1866483"/>
            <a:ext cx="9779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Afbeelding 9" descr="logo_vit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43" y="3229976"/>
            <a:ext cx="147240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Afbeelding 10" descr="File:Logo HEC Lausanne.png - Wikimedia Common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/>
          <a:stretch/>
        </p:blipFill>
        <p:spPr bwMode="auto">
          <a:xfrm>
            <a:off x="4106839" y="2023950"/>
            <a:ext cx="1358885" cy="73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Afbeelding 12" descr="Logo_unina.g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062" y="193260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Afbeelding 17" descr="logo_sherpa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74" y="4358247"/>
            <a:ext cx="1323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Afbeelding 22" descr="logo_umons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778" y="4294625"/>
            <a:ext cx="145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Afbeelding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003" y="1990983"/>
            <a:ext cx="1084172" cy="5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Afbeelding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1778" y="3193155"/>
            <a:ext cx="135888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Afbeelding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04" y="2994780"/>
            <a:ext cx="1189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1">
            <a:extLst>
              <a:ext uri="{FF2B5EF4-FFF2-40B4-BE49-F238E27FC236}">
                <a16:creationId xmlns:a16="http://schemas.microsoft.com/office/drawing/2014/main" id="{5F60747D-3A79-9F4F-840A-CE12E2962499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011" y="4134863"/>
            <a:ext cx="952866" cy="952866"/>
          </a:xfrm>
          <a:prstGeom prst="rect">
            <a:avLst/>
          </a:prstGeom>
        </p:spPr>
      </p:pic>
      <p:pic>
        <p:nvPicPr>
          <p:cNvPr id="145" name="Immagine 40">
            <a:extLst>
              <a:ext uri="{FF2B5EF4-FFF2-40B4-BE49-F238E27FC236}">
                <a16:creationId xmlns:a16="http://schemas.microsoft.com/office/drawing/2014/main" id="{EBA9A2E7-FEC5-114D-9343-CD0DE72C31C4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6" y="4346831"/>
            <a:ext cx="1177041" cy="38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Imagen 14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50" y="2095682"/>
            <a:ext cx="1220782" cy="362747"/>
          </a:xfrm>
          <a:prstGeom prst="rect">
            <a:avLst/>
          </a:prstGeom>
        </p:spPr>
      </p:pic>
      <p:pic>
        <p:nvPicPr>
          <p:cNvPr id="147" name="Picture 25">
            <a:extLst>
              <a:ext uri="{FF2B5EF4-FFF2-40B4-BE49-F238E27FC236}">
                <a16:creationId xmlns:a16="http://schemas.microsoft.com/office/drawing/2014/main" id="{FB9C6AD7-5256-BA44-8033-D0717A10EB2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468" y="3189760"/>
            <a:ext cx="1758598" cy="504825"/>
          </a:xfrm>
          <a:prstGeom prst="rect">
            <a:avLst/>
          </a:prstGeom>
        </p:spPr>
      </p:pic>
      <p:sp>
        <p:nvSpPr>
          <p:cNvPr id="148" name="Tekstvak 27">
            <a:extLst>
              <a:ext uri="{FF2B5EF4-FFF2-40B4-BE49-F238E27FC236}">
                <a16:creationId xmlns:a16="http://schemas.microsoft.com/office/drawing/2014/main" id="{9244A84F-E767-CE44-8333-C0371B41EDCA}"/>
              </a:ext>
            </a:extLst>
          </p:cNvPr>
          <p:cNvSpPr txBox="1"/>
          <p:nvPr/>
        </p:nvSpPr>
        <p:spPr>
          <a:xfrm>
            <a:off x="313878" y="704714"/>
            <a:ext cx="48695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225" dirty="0" err="1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MELiSSA</a:t>
            </a:r>
            <a:r>
              <a:rPr lang="en-US" sz="3000" b="1" spc="225" dirty="0" smtClean="0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rPr>
              <a:t>  partners</a:t>
            </a:r>
            <a:endParaRPr lang="en-US" sz="3000" b="1" spc="225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sp>
        <p:nvSpPr>
          <p:cNvPr id="149" name="Rectangle 1">
            <a:extLst>
              <a:ext uri="{FF2B5EF4-FFF2-40B4-BE49-F238E27FC236}">
                <a16:creationId xmlns:a16="http://schemas.microsoft.com/office/drawing/2014/main" id="{49879771-8C1E-EE49-B7E1-0C79FDC6152C}"/>
              </a:ext>
            </a:extLst>
          </p:cNvPr>
          <p:cNvSpPr/>
          <p:nvPr/>
        </p:nvSpPr>
        <p:spPr>
          <a:xfrm>
            <a:off x="5015927" y="3086100"/>
            <a:ext cx="2265347" cy="8229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97589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1011238"/>
            <a:ext cx="9144000" cy="1308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95300" y="2782688"/>
            <a:ext cx="8318500" cy="206533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founded in 2005 to identify technology transfer opportunities</a:t>
            </a:r>
          </a:p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Formal member of the MELiSSA consortium which brings a priviliged position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access to all know-how and technology developed over decades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2 x per year MELiSSA meeting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frequent contacts with members and ESA 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use of facilities ESA (meeting / conference rooms and labs)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0" y="457200"/>
            <a:ext cx="9144000" cy="31591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600" b="1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SEMiLLA IPStar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394200" y="762000"/>
            <a:ext cx="261938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9705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106488"/>
            <a:ext cx="9131300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108075"/>
            <a:ext cx="2146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106488"/>
            <a:ext cx="510222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36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17"/>
          <p:cNvSpPr/>
          <p:nvPr/>
        </p:nvSpPr>
        <p:spPr>
          <a:xfrm>
            <a:off x="4394200" y="762000"/>
            <a:ext cx="261938" cy="74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Rechthoek 22"/>
          <p:cNvSpPr/>
          <p:nvPr/>
        </p:nvSpPr>
        <p:spPr>
          <a:xfrm>
            <a:off x="98242" y="4043007"/>
            <a:ext cx="4284833" cy="970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...to Earth</a:t>
            </a: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Rechthoek 22"/>
          <p:cNvSpPr/>
          <p:nvPr/>
        </p:nvSpPr>
        <p:spPr>
          <a:xfrm>
            <a:off x="4859166" y="555625"/>
            <a:ext cx="4284833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latin typeface="Helvetica Neue" charset="0"/>
                <a:ea typeface="Helvetica Neue" charset="0"/>
                <a:cs typeface="Helvetica Neue" charset="0"/>
              </a:rPr>
              <a:t>From space...</a:t>
            </a:r>
            <a:endParaRPr lang="nl-NL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2" y="812564"/>
            <a:ext cx="4419727" cy="2761909"/>
          </a:xfrm>
          <a:prstGeom prst="rect">
            <a:avLst/>
          </a:prstGeom>
        </p:spPr>
      </p:pic>
      <p:pic>
        <p:nvPicPr>
          <p:cNvPr id="17" name="Picture 2" descr="Resultado de imagen de economÃ­a circul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72" y="2133882"/>
            <a:ext cx="512194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6289" y="980032"/>
            <a:ext cx="3002824" cy="9937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400" dirty="0" err="1" smtClean="0"/>
              <a:t>What’s</a:t>
            </a:r>
            <a:r>
              <a:rPr lang="es-ES" sz="2400" dirty="0" smtClean="0"/>
              <a:t> Circular </a:t>
            </a:r>
            <a:r>
              <a:rPr lang="es-ES" sz="2400" dirty="0" err="1" smtClean="0"/>
              <a:t>Economy</a:t>
            </a:r>
            <a:r>
              <a:rPr lang="es-ES" sz="2400" dirty="0" smtClean="0"/>
              <a:t>?</a:t>
            </a:r>
            <a:endParaRPr lang="es-ES" sz="2400" dirty="0"/>
          </a:p>
        </p:txBody>
      </p:sp>
      <p:pic>
        <p:nvPicPr>
          <p:cNvPr id="3" name="Picture 4" descr="Ideals - Studio florisvanderkleij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89" y="575597"/>
            <a:ext cx="5599594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2"/>
          <p:cNvSpPr/>
          <p:nvPr/>
        </p:nvSpPr>
        <p:spPr>
          <a:xfrm>
            <a:off x="0" y="555625"/>
            <a:ext cx="9144000" cy="1258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" name="Tekstvak 27"/>
          <p:cNvSpPr txBox="1"/>
          <p:nvPr/>
        </p:nvSpPr>
        <p:spPr>
          <a:xfrm>
            <a:off x="314325" y="704850"/>
            <a:ext cx="8523288" cy="10849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2400" b="1" spc="225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And what about blockchain?</a:t>
            </a:r>
            <a:endParaRPr lang="nl-NL" sz="2400" b="1" spc="225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kstvak 8"/>
          <p:cNvSpPr txBox="1"/>
          <p:nvPr/>
        </p:nvSpPr>
        <p:spPr>
          <a:xfrm>
            <a:off x="412750" y="2320351"/>
            <a:ext cx="8318500" cy="205953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Blockchain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is a powerful tool to help achieving the Circular Economy goals</a:t>
            </a:r>
          </a:p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Circular Economy needs a robust infrastructure to share information </a:t>
            </a:r>
          </a:p>
          <a:p>
            <a:pPr marL="214313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Some examples: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Industrial Symbiosis: Exchange of byproducts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Supply chains: localization, agility and digitalization</a:t>
            </a:r>
          </a:p>
          <a:p>
            <a:pPr marL="557213" lvl="1" indent="-214313" fontAlgn="auto">
              <a:spcBef>
                <a:spcPts val="81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tabLst>
                <a:tab pos="255985" algn="l"/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Traceability of materials</a:t>
            </a:r>
          </a:p>
        </p:txBody>
      </p:sp>
    </p:spTree>
    <p:extLst>
      <p:ext uri="{BB962C8B-B14F-4D97-AF65-F5344CB8AC3E}">
        <p14:creationId xmlns:p14="http://schemas.microsoft.com/office/powerpoint/2010/main" val="17699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002A7DEFEE6B4AA2DE0CF559A1E446" ma:contentTypeVersion="0" ma:contentTypeDescription="Create a new document." ma:contentTypeScope="" ma:versionID="c9244b14a459820a2177e48906fd2c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A2F77-DEFE-43C2-8EDE-8B79E310FF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180D58-E973-464E-BD27-5A5DC8349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63F6A88-FFE8-4414-BB32-F763DF468B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196414</TotalTime>
  <Words>260</Words>
  <Application>Microsoft Office PowerPoint</Application>
  <PresentationFormat>Presentación en pantalla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Helvetica Neue</vt:lpstr>
      <vt:lpstr>Open Sans</vt:lpstr>
      <vt:lpstr>Trebuchet MS</vt:lpstr>
      <vt:lpstr>Kantoorthema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IPStar</dc:title>
  <dc:creator>Ankie Pijnenburg</dc:creator>
  <cp:lastModifiedBy>Usuario</cp:lastModifiedBy>
  <cp:revision>614</cp:revision>
  <cp:lastPrinted>2019-05-23T10:56:15Z</cp:lastPrinted>
  <dcterms:created xsi:type="dcterms:W3CDTF">2015-03-19T13:45:24Z</dcterms:created>
  <dcterms:modified xsi:type="dcterms:W3CDTF">2020-11-03T09:11:06Z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0x01010059002A7DEFEE6B4AA2DE0CF559A1E446</vt:lpwstr>
  </property>
</Properties>
</file>