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18"/>
  </p:notesMasterIdLst>
  <p:sldIdLst>
    <p:sldId id="286" r:id="rId7"/>
    <p:sldId id="287" r:id="rId8"/>
    <p:sldId id="300" r:id="rId9"/>
    <p:sldId id="298" r:id="rId10"/>
    <p:sldId id="292" r:id="rId11"/>
    <p:sldId id="293" r:id="rId12"/>
    <p:sldId id="303" r:id="rId13"/>
    <p:sldId id="266" r:id="rId14"/>
    <p:sldId id="278" r:id="rId15"/>
    <p:sldId id="301" r:id="rId16"/>
    <p:sldId id="295" r:id="rId17"/>
  </p:sldIdLst>
  <p:sldSz cx="12192000" cy="6858000"/>
  <p:notesSz cx="6797675" cy="98742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990099"/>
    <a:srgbClr val="CC3399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2043" autoAdjust="0"/>
  </p:normalViewPr>
  <p:slideViewPr>
    <p:cSldViewPr snapToGrid="0">
      <p:cViewPr>
        <p:scale>
          <a:sx n="100" d="100"/>
          <a:sy n="100" d="100"/>
        </p:scale>
        <p:origin x="-1400" y="-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5427"/>
          </a:xfrm>
          <a:prstGeom prst="rect">
            <a:avLst/>
          </a:prstGeom>
        </p:spPr>
        <p:txBody>
          <a:bodyPr vert="horz" lIns="91816" tIns="45909" rIns="91816" bIns="45909" rtlCol="0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5427"/>
          </a:xfrm>
          <a:prstGeom prst="rect">
            <a:avLst/>
          </a:prstGeom>
        </p:spPr>
        <p:txBody>
          <a:bodyPr vert="horz" lIns="91816" tIns="45909" rIns="91816" bIns="45909" rtlCol="0"/>
          <a:lstStyle>
            <a:lvl1pPr algn="r">
              <a:defRPr sz="1300"/>
            </a:lvl1pPr>
          </a:lstStyle>
          <a:p>
            <a:fld id="{9F2C5CF3-4DA6-403E-B372-3C64579506DD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6" tIns="45909" rIns="91816" bIns="45909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984"/>
            <a:ext cx="5438140" cy="3887986"/>
          </a:xfrm>
          <a:prstGeom prst="rect">
            <a:avLst/>
          </a:prstGeom>
        </p:spPr>
        <p:txBody>
          <a:bodyPr vert="horz" lIns="91816" tIns="45909" rIns="91816" bIns="4590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60" cy="495426"/>
          </a:xfrm>
          <a:prstGeom prst="rect">
            <a:avLst/>
          </a:prstGeom>
        </p:spPr>
        <p:txBody>
          <a:bodyPr vert="horz" lIns="91816" tIns="45909" rIns="91816" bIns="45909" rtlCol="0" anchor="b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60" cy="495426"/>
          </a:xfrm>
          <a:prstGeom prst="rect">
            <a:avLst/>
          </a:prstGeom>
        </p:spPr>
        <p:txBody>
          <a:bodyPr vert="horz" lIns="91816" tIns="45909" rIns="91816" bIns="45909" rtlCol="0" anchor="b"/>
          <a:lstStyle>
            <a:lvl1pPr algn="r">
              <a:defRPr sz="1300"/>
            </a:lvl1pPr>
          </a:lstStyle>
          <a:p>
            <a:fld id="{781EE84D-931D-47C2-9F44-2717F7FF318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4852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EE84D-931D-47C2-9F44-2717F7FF3183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5836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848D-FFC8-1C4D-805C-692946BD2949}" type="slidenum">
              <a:rPr lang="fr-FR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3044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8167">
              <a:defRPr/>
            </a:pPr>
            <a:fld id="{781EE84D-931D-47C2-9F44-2717F7FF3183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18167">
                <a:defRPr/>
              </a:pPr>
              <a:t>11</a:t>
            </a:fld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736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7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EE84D-931D-47C2-9F44-2717F7FF3183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883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7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4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EE84D-931D-47C2-9F44-2717F7FF3183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4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2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848D-FFC8-1C4D-805C-692946BD2949}" type="slidenum">
              <a:rPr lang="fr-FR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13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167">
              <a:defRPr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848D-FFC8-1C4D-805C-692946BD2949}" type="slidenum">
              <a:rPr lang="fr-FR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628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848D-FFC8-1C4D-805C-692946BD2949}" type="slidenum">
              <a:rPr lang="fr-FR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3105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848D-FFC8-1C4D-805C-692946BD2949}" type="slidenum">
              <a:rPr lang="fr-FR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4911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848D-FFC8-1C4D-805C-692946BD2949}" type="slidenum">
              <a:rPr lang="fr-FR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643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848D-FFC8-1C4D-805C-692946BD2949}" type="slidenum">
              <a:rPr lang="fr-FR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439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095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746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243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2213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5765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6604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2200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2709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715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909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3425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3519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718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3238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3598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50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146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954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3243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663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188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230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789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D43F-37B2-4960-AB81-BF30409A5A61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BBB59-D95D-4EB9-8A22-CCA74AF3D97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608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7.png"/><Relationship Id="rId4" Type="http://schemas.openxmlformats.org/officeDocument/2006/relationships/image" Target="../media/image8.gif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7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9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00775" y="3286126"/>
            <a:ext cx="5195883" cy="2278822"/>
          </a:xfrm>
        </p:spPr>
        <p:txBody>
          <a:bodyPr anchor="t">
            <a:normAutofit fontScale="90000"/>
          </a:bodyPr>
          <a:lstStyle/>
          <a:p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Granada Water Company (Emasagra)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62191" y="2170752"/>
            <a:ext cx="4805691" cy="838831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es-ES" sz="1600" b="1" dirty="0">
                <a:solidFill>
                  <a:srgbClr val="000000"/>
                </a:solidFill>
              </a:rPr>
              <a:t>Gonzalo Jiménez Espinosa</a:t>
            </a:r>
          </a:p>
          <a:p>
            <a:pPr algn="l"/>
            <a:r>
              <a:rPr lang="en-US" sz="1500" dirty="0">
                <a:solidFill>
                  <a:srgbClr val="000000"/>
                </a:solidFill>
              </a:rPr>
              <a:t>Sustainable Development and Research &amp; Innovation Director -</a:t>
            </a:r>
            <a:r>
              <a:rPr lang="en-GB" sz="1600" dirty="0"/>
              <a:t> Coordinator for Circular Economy</a:t>
            </a:r>
            <a:endParaRPr lang="es-ES" sz="1500" dirty="0">
              <a:solidFill>
                <a:srgbClr val="000000"/>
              </a:solidFill>
            </a:endParaRPr>
          </a:p>
        </p:txBody>
      </p:sp>
      <p:sp>
        <p:nvSpPr>
          <p:cNvPr id="39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B6ADC6-76FC-49C9-8BFD-9C831ACAD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70" y="2108695"/>
            <a:ext cx="4141760" cy="355501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B58D51D-13FA-4481-8134-E5957D245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6" y="5850285"/>
            <a:ext cx="1600200" cy="359664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B2192562-F754-44EB-9525-9091D2CC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12" y="5637522"/>
            <a:ext cx="1065714" cy="12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4F40A3-6D3B-498E-9FB9-472F9ED37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490" y="0"/>
            <a:ext cx="2328567" cy="14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96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2764" y="0"/>
            <a:ext cx="399850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H="1">
            <a:off x="1036553" y="2902557"/>
            <a:ext cx="2123" cy="1032999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1036553" y="6279591"/>
            <a:ext cx="2986436" cy="181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3961628" y="6279591"/>
            <a:ext cx="736589" cy="2125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 flipH="1" flipV="1">
            <a:off x="4120106" y="6167422"/>
            <a:ext cx="470864" cy="2117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4300721" y="6219709"/>
            <a:ext cx="119764" cy="119764"/>
          </a:xfrm>
          <a:prstGeom prst="ellipse">
            <a:avLst/>
          </a:prstGeom>
          <a:solidFill>
            <a:srgbClr val="0004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4264389" y="6187066"/>
            <a:ext cx="216847" cy="216847"/>
          </a:xfrm>
          <a:prstGeom prst="ellipse">
            <a:avLst/>
          </a:prstGeom>
          <a:noFill/>
          <a:ln>
            <a:solidFill>
              <a:srgbClr val="0004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594" y="2758152"/>
            <a:ext cx="239996" cy="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33850" y="3360007"/>
            <a:ext cx="2525323" cy="348876"/>
          </a:xfrm>
          <a:prstGeom prst="rect">
            <a:avLst/>
          </a:prstGeom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Smart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Lock</a:t>
            </a:r>
            <a:endParaRPr lang="es-ES_tradnl" sz="1467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1000193" y="2001947"/>
            <a:ext cx="654067" cy="46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012067" y="2001947"/>
            <a:ext cx="0" cy="4277644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012067" y="1993129"/>
            <a:ext cx="2949561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ES_tradnl" sz="2667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Water</a:t>
            </a:r>
            <a:r>
              <a:rPr lang="es-ES_tradnl" sz="2667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 Management</a:t>
            </a:r>
          </a:p>
        </p:txBody>
      </p:sp>
      <p:sp>
        <p:nvSpPr>
          <p:cNvPr id="22" name="Rectangle 15"/>
          <p:cNvSpPr/>
          <p:nvPr/>
        </p:nvSpPr>
        <p:spPr>
          <a:xfrm>
            <a:off x="4113142" y="109752"/>
            <a:ext cx="7398674" cy="209287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Lines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of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action</a:t>
            </a:r>
            <a:endParaRPr lang="es-ES" sz="16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endParaRPr lang="es-ES" sz="16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-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Facilitate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and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improve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access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control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to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our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facilities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-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Improve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work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safety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procedures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and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interlocks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-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Limit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de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operation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according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to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the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profile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of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the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operator´s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profile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" name="AutoShape 2" descr="Resultado de imagen de ods 1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6A38CB-1A0C-4420-93D6-FA92B4A31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24" y="3699750"/>
            <a:ext cx="2756352" cy="27365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072E5DE-3B13-4678-97EE-3A448F057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354" y="2381252"/>
            <a:ext cx="7258080" cy="36788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5F8ABD-F6AD-4389-8746-EE99C018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043" y="2308797"/>
            <a:ext cx="935476" cy="449355"/>
          </a:xfrm>
          <a:prstGeom prst="rect">
            <a:avLst/>
          </a:prstGeom>
        </p:spPr>
      </p:pic>
      <p:sp>
        <p:nvSpPr>
          <p:cNvPr id="61" name="Rectangle 44">
            <a:extLst>
              <a:ext uri="{FF2B5EF4-FFF2-40B4-BE49-F238E27FC236}">
                <a16:creationId xmlns:a16="http://schemas.microsoft.com/office/drawing/2014/main" id="{788F5645-1818-4385-9795-08FFF4D534E2}"/>
              </a:ext>
            </a:extLst>
          </p:cNvPr>
          <p:cNvSpPr/>
          <p:nvPr/>
        </p:nvSpPr>
        <p:spPr>
          <a:xfrm>
            <a:off x="1115124" y="152021"/>
            <a:ext cx="2791327" cy="991103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dirty="0">
                <a:solidFill>
                  <a:schemeClr val="bg1"/>
                </a:solidFill>
                <a:latin typeface="Arial" charset="0"/>
              </a:rPr>
              <a:t>BLOCKCHAIN FIRST STEPS IN EMASAGRA</a:t>
            </a:r>
          </a:p>
        </p:txBody>
      </p:sp>
    </p:spTree>
    <p:extLst>
      <p:ext uri="{BB962C8B-B14F-4D97-AF65-F5344CB8AC3E}">
        <p14:creationId xmlns:p14="http://schemas.microsoft.com/office/powerpoint/2010/main" val="364869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CEF25A8-6B64-4BA6-A886-FFDEE9916E1D}"/>
              </a:ext>
            </a:extLst>
          </p:cNvPr>
          <p:cNvSpPr/>
          <p:nvPr/>
        </p:nvSpPr>
        <p:spPr>
          <a:xfrm>
            <a:off x="713795" y="4531996"/>
            <a:ext cx="1076441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 you for your attention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8575E1-D918-47D3-AE21-BDE51573F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271" y="6261102"/>
            <a:ext cx="1600200" cy="3596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A251283-C6F2-4762-A7FC-041813E83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4227" y="0"/>
            <a:ext cx="1627773" cy="100592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44D3AB-4BE5-422E-B2E0-F93C1D75D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54" y="5494475"/>
            <a:ext cx="106689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05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32" y="2795669"/>
            <a:ext cx="995075" cy="256521"/>
          </a:xfrm>
          <a:prstGeom prst="rect">
            <a:avLst/>
          </a:prstGeom>
        </p:spPr>
      </p:pic>
      <p:pic>
        <p:nvPicPr>
          <p:cNvPr id="16" name="7 Imagen" descr="http://www.vectorlogo.es/wp-content/uploads/2015/01/logo-vector-unica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10" y="3735098"/>
            <a:ext cx="1374546" cy="6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09778" y="309166"/>
            <a:ext cx="7341897" cy="1442541"/>
          </a:xfrm>
        </p:spPr>
        <p:txBody>
          <a:bodyPr>
            <a:normAutofit/>
          </a:bodyPr>
          <a:lstStyle/>
          <a:p>
            <a:r>
              <a:rPr lang="es-ES" sz="4000" dirty="0" err="1">
                <a:solidFill>
                  <a:srgbClr val="002060"/>
                </a:solidFill>
                <a:latin typeface="Helvetica Neue"/>
              </a:rPr>
              <a:t>Shareholders</a:t>
            </a:r>
            <a:br>
              <a:rPr lang="es-ES" sz="4000" dirty="0">
                <a:solidFill>
                  <a:srgbClr val="002060"/>
                </a:solidFill>
                <a:latin typeface="Helvetica Neue"/>
              </a:rPr>
            </a:br>
            <a:r>
              <a:rPr lang="es-ES" sz="4000" dirty="0">
                <a:solidFill>
                  <a:srgbClr val="002060"/>
                </a:solidFill>
                <a:latin typeface="Helvetica Neue"/>
              </a:rPr>
              <a:t>Emasagra</a:t>
            </a: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60" y="2112761"/>
            <a:ext cx="1065714" cy="12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6 Trapecio"/>
          <p:cNvSpPr/>
          <p:nvPr/>
        </p:nvSpPr>
        <p:spPr>
          <a:xfrm rot="5400000">
            <a:off x="5462825" y="1868284"/>
            <a:ext cx="1895437" cy="2991076"/>
          </a:xfrm>
          <a:prstGeom prst="trapezoid">
            <a:avLst>
              <a:gd name="adj" fmla="val 19459"/>
            </a:avLst>
          </a:prstGeom>
          <a:gradFill>
            <a:gsLst>
              <a:gs pos="0">
                <a:sysClr val="window" lastClr="FFFFFF">
                  <a:lumMod val="75000"/>
                </a:sysClr>
              </a:gs>
              <a:gs pos="59000">
                <a:sysClr val="window" lastClr="FFFFFF">
                  <a:lumMod val="85000"/>
                </a:sysClr>
              </a:gs>
              <a:gs pos="100000">
                <a:srgbClr val="0F6FC6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dirty="0">
              <a:solidFill>
                <a:sysClr val="window" lastClr="FFFFFF"/>
              </a:solidFill>
              <a:latin typeface="Constantia"/>
            </a:endParaRPr>
          </a:p>
        </p:txBody>
      </p:sp>
      <p:graphicFrame>
        <p:nvGraphicFramePr>
          <p:cNvPr id="12" name="18 Gráfico"/>
          <p:cNvGraphicFramePr>
            <a:graphicFrameLocks/>
          </p:cNvGraphicFramePr>
          <p:nvPr/>
        </p:nvGraphicFramePr>
        <p:xfrm>
          <a:off x="6410543" y="2112761"/>
          <a:ext cx="3261719" cy="2570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Chart" r:id="rId7" imgW="1571692" imgH="1143040" progId="Excel.Chart.8">
                  <p:embed/>
                </p:oleObj>
              </mc:Choice>
              <mc:Fallback>
                <p:oleObj name="Chart" r:id="rId7" imgW="1571692" imgH="1143040" progId="Excel.Chart.8">
                  <p:embed/>
                  <p:pic>
                    <p:nvPicPr>
                      <p:cNvPr id="12" name="18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0543" y="2112761"/>
                        <a:ext cx="3261719" cy="25704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19 Gráfico"/>
          <p:cNvGraphicFramePr>
            <a:graphicFrameLocks/>
          </p:cNvGraphicFramePr>
          <p:nvPr/>
        </p:nvGraphicFramePr>
        <p:xfrm>
          <a:off x="1586313" y="1484944"/>
          <a:ext cx="4808751" cy="3826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r:id="rId9" imgW="3871296" imgH="2926334" progId="Excel.Chart.8">
                  <p:embed/>
                </p:oleObj>
              </mc:Choice>
              <mc:Fallback>
                <p:oleObj r:id="rId9" imgW="3871296" imgH="2926334" progId="Excel.Chart.8">
                  <p:embed/>
                  <p:pic>
                    <p:nvPicPr>
                      <p:cNvPr id="13" name="19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6313" y="1484944"/>
                        <a:ext cx="4808751" cy="3826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1 CuadroTexto"/>
          <p:cNvSpPr txBox="1"/>
          <p:nvPr/>
        </p:nvSpPr>
        <p:spPr>
          <a:xfrm>
            <a:off x="7744572" y="3702459"/>
            <a:ext cx="792660" cy="219382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000" kern="0" dirty="0">
              <a:solidFill>
                <a:sysClr val="windowText" lastClr="000000"/>
              </a:solidFill>
              <a:latin typeface="Constantia"/>
            </a:endParaRPr>
          </a:p>
        </p:txBody>
      </p:sp>
      <p:pic>
        <p:nvPicPr>
          <p:cNvPr id="15" name="Picture 5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55" y="3208658"/>
            <a:ext cx="1299465" cy="37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3" y="5711153"/>
            <a:ext cx="1600200" cy="359664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093929" y="5660153"/>
            <a:ext cx="8342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Empresa Municipal de Abastecimiento y Saneamiento de Granada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6C5F93-45F2-4934-A181-4B9360BE7B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65" y="45720"/>
            <a:ext cx="1664352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4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4779C147-1C13-4A2E-A7E9-15252EB56180}"/>
              </a:ext>
            </a:extLst>
          </p:cNvPr>
          <p:cNvSpPr/>
          <p:nvPr/>
        </p:nvSpPr>
        <p:spPr>
          <a:xfrm>
            <a:off x="7740842" y="2663776"/>
            <a:ext cx="1668380" cy="1611463"/>
          </a:xfrm>
          <a:prstGeom prst="flowChartConnector">
            <a:avLst/>
          </a:prstGeom>
          <a:solidFill>
            <a:srgbClr val="A20000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385.677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C7B6594-83C2-49A1-AEFB-9AC77706ED80}"/>
              </a:ext>
            </a:extLst>
          </p:cNvPr>
          <p:cNvSpPr/>
          <p:nvPr/>
        </p:nvSpPr>
        <p:spPr>
          <a:xfrm>
            <a:off x="6871102" y="1198889"/>
            <a:ext cx="1668380" cy="16114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E769DF15-EE9D-4129-B87C-D2F46B3DE4CA}"/>
              </a:ext>
            </a:extLst>
          </p:cNvPr>
          <p:cNvSpPr/>
          <p:nvPr/>
        </p:nvSpPr>
        <p:spPr>
          <a:xfrm>
            <a:off x="2367207" y="2582761"/>
            <a:ext cx="1668380" cy="1611463"/>
          </a:xfrm>
          <a:prstGeom prst="flowChartConnector">
            <a:avLst/>
          </a:prstGeom>
          <a:solidFill>
            <a:srgbClr val="A808C8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213</a:t>
            </a:r>
          </a:p>
        </p:txBody>
      </p: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BEFFCA3F-10B5-46D1-87CA-B473DBB7C3A4}"/>
              </a:ext>
            </a:extLst>
          </p:cNvPr>
          <p:cNvSpPr/>
          <p:nvPr/>
        </p:nvSpPr>
        <p:spPr>
          <a:xfrm>
            <a:off x="7433754" y="4303159"/>
            <a:ext cx="1668380" cy="1611463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221.926</a:t>
            </a:r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9A238BEA-3E6D-4655-B13D-520046F1BCA8}"/>
              </a:ext>
            </a:extLst>
          </p:cNvPr>
          <p:cNvSpPr/>
          <p:nvPr/>
        </p:nvSpPr>
        <p:spPr>
          <a:xfrm>
            <a:off x="5904538" y="5123868"/>
            <a:ext cx="1668380" cy="1611463"/>
          </a:xfrm>
          <a:prstGeom prst="flowChartConnector">
            <a:avLst/>
          </a:prstGeom>
          <a:solidFill>
            <a:srgbClr val="436D6D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E9D3D666-D0DD-4804-A0D4-7460F2EBCE31}"/>
              </a:ext>
            </a:extLst>
          </p:cNvPr>
          <p:cNvSpPr/>
          <p:nvPr/>
        </p:nvSpPr>
        <p:spPr>
          <a:xfrm>
            <a:off x="4070690" y="5099984"/>
            <a:ext cx="1668380" cy="161146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89B8EE6C-987B-4005-A27B-4C2C4A29384B}"/>
              </a:ext>
            </a:extLst>
          </p:cNvPr>
          <p:cNvSpPr/>
          <p:nvPr/>
        </p:nvSpPr>
        <p:spPr>
          <a:xfrm>
            <a:off x="2505704" y="4275239"/>
            <a:ext cx="1668380" cy="1611463"/>
          </a:xfrm>
          <a:prstGeom prst="flowChartConnector">
            <a:avLst/>
          </a:prstGeom>
          <a:solidFill>
            <a:srgbClr val="0070C0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C22E947F-F765-40BC-A8BA-0D0A94253A93}"/>
              </a:ext>
            </a:extLst>
          </p:cNvPr>
          <p:cNvSpPr/>
          <p:nvPr/>
        </p:nvSpPr>
        <p:spPr>
          <a:xfrm>
            <a:off x="3215301" y="1050202"/>
            <a:ext cx="1668380" cy="1611463"/>
          </a:xfrm>
          <a:prstGeom prst="flowChartConnector">
            <a:avLst/>
          </a:prstGeom>
          <a:solidFill>
            <a:srgbClr val="C997D9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7.159 tCO</a:t>
            </a:r>
            <a:r>
              <a:rPr kumimoji="0" lang="es-E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9428DC7-C5AA-4368-BCDF-D63713EF3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24" y="-891252"/>
            <a:ext cx="2865709" cy="401386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E823C6B-C9CB-48F9-BBC9-993CE2BA5F6F}"/>
              </a:ext>
            </a:extLst>
          </p:cNvPr>
          <p:cNvSpPr txBox="1"/>
          <p:nvPr/>
        </p:nvSpPr>
        <p:spPr>
          <a:xfrm>
            <a:off x="5251990" y="1785491"/>
            <a:ext cx="1861625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nnovator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ocial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ustainable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F9957A-2B4D-4268-BBB8-A4C4E27DDDEB}"/>
              </a:ext>
            </a:extLst>
          </p:cNvPr>
          <p:cNvSpPr txBox="1"/>
          <p:nvPr/>
        </p:nvSpPr>
        <p:spPr>
          <a:xfrm>
            <a:off x="9458107" y="3004749"/>
            <a:ext cx="22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Citizens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serve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B4EE91-3748-4548-8B89-BDF058A11C5A}"/>
              </a:ext>
            </a:extLst>
          </p:cNvPr>
          <p:cNvSpPr txBox="1"/>
          <p:nvPr/>
        </p:nvSpPr>
        <p:spPr>
          <a:xfrm flipH="1">
            <a:off x="1020104" y="1648724"/>
            <a:ext cx="218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avoided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94EE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ECB1461-F850-4F0B-806B-87AE70C6C5FB}"/>
              </a:ext>
            </a:extLst>
          </p:cNvPr>
          <p:cNvSpPr txBox="1"/>
          <p:nvPr/>
        </p:nvSpPr>
        <p:spPr>
          <a:xfrm>
            <a:off x="8664396" y="1532769"/>
            <a:ext cx="155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Municipalities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94EE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89E06C3-0895-4784-8D9C-EB34FF2C56E8}"/>
              </a:ext>
            </a:extLst>
          </p:cNvPr>
          <p:cNvSpPr txBox="1"/>
          <p:nvPr/>
        </p:nvSpPr>
        <p:spPr>
          <a:xfrm>
            <a:off x="246706" y="3246186"/>
            <a:ext cx="22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employees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94EE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0F3A7FE-A209-42F4-8499-7580896EF7C5}"/>
              </a:ext>
            </a:extLst>
          </p:cNvPr>
          <p:cNvSpPr txBox="1"/>
          <p:nvPr/>
        </p:nvSpPr>
        <p:spPr>
          <a:xfrm>
            <a:off x="9175553" y="5123868"/>
            <a:ext cx="104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94EE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0405D18-B17C-4ED9-94C1-340A9E31A9B8}"/>
              </a:ext>
            </a:extLst>
          </p:cNvPr>
          <p:cNvSpPr txBox="1"/>
          <p:nvPr/>
        </p:nvSpPr>
        <p:spPr>
          <a:xfrm>
            <a:off x="7582959" y="6035043"/>
            <a:ext cx="225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Supplied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94EE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E6F7D97-EA9D-437C-909D-5A864145F3B2}"/>
              </a:ext>
            </a:extLst>
          </p:cNvPr>
          <p:cNvSpPr txBox="1"/>
          <p:nvPr/>
        </p:nvSpPr>
        <p:spPr>
          <a:xfrm>
            <a:off x="1762975" y="5920335"/>
            <a:ext cx="310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WTP 2018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060BC15-8B61-4D3B-B91B-8685F6C9B020}"/>
              </a:ext>
            </a:extLst>
          </p:cNvPr>
          <p:cNvSpPr txBox="1"/>
          <p:nvPr/>
        </p:nvSpPr>
        <p:spPr>
          <a:xfrm>
            <a:off x="168670" y="4614283"/>
            <a:ext cx="264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WWTP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treated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94EE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84F035E-96AA-46FE-8EFB-CAC4C59E7EEF}"/>
              </a:ext>
            </a:extLst>
          </p:cNvPr>
          <p:cNvSpPr txBox="1"/>
          <p:nvPr/>
        </p:nvSpPr>
        <p:spPr>
          <a:xfrm>
            <a:off x="5843326" y="5686158"/>
            <a:ext cx="187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37.338.119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s-E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C67CB86-C749-4512-8925-26B4631C6872}"/>
              </a:ext>
            </a:extLst>
          </p:cNvPr>
          <p:cNvSpPr txBox="1"/>
          <p:nvPr/>
        </p:nvSpPr>
        <p:spPr>
          <a:xfrm>
            <a:off x="4054161" y="5561740"/>
            <a:ext cx="171574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31.921.141 m</a:t>
            </a:r>
            <a:r>
              <a:rPr kumimoji="0" lang="es-E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856921A-BAFC-4F99-BD32-DCE35ADF7BC4}"/>
              </a:ext>
            </a:extLst>
          </p:cNvPr>
          <p:cNvSpPr txBox="1"/>
          <p:nvPr/>
        </p:nvSpPr>
        <p:spPr>
          <a:xfrm>
            <a:off x="2536541" y="4647916"/>
            <a:ext cx="1715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25.147.608 m</a:t>
            </a:r>
            <a:r>
              <a:rPr kumimoji="0" lang="es-E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/>
          <p:cNvSpPr txBox="1"/>
          <p:nvPr/>
        </p:nvSpPr>
        <p:spPr>
          <a:xfrm flipH="1">
            <a:off x="8575032" y="364927"/>
            <a:ext cx="30350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94E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FIGURES</a:t>
            </a:r>
          </a:p>
        </p:txBody>
      </p:sp>
    </p:spTree>
    <p:extLst>
      <p:ext uri="{BB962C8B-B14F-4D97-AF65-F5344CB8AC3E}">
        <p14:creationId xmlns:p14="http://schemas.microsoft.com/office/powerpoint/2010/main" val="408207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" y="0"/>
            <a:ext cx="399850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93393" y="698680"/>
            <a:ext cx="7456907" cy="508741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s-ES_tradnl" sz="213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Commitment</a:t>
            </a:r>
            <a:r>
              <a:rPr lang="es-ES_tradnl" sz="213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1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. </a:t>
            </a:r>
          </a:p>
          <a:p>
            <a:r>
              <a:rPr lang="en-US" sz="2133" b="1" dirty="0">
                <a:solidFill>
                  <a:schemeClr val="accent1">
                    <a:lumMod val="75000"/>
                  </a:schemeClr>
                </a:solidFill>
              </a:rPr>
              <a:t>We are leading the fight against climate change in water management</a:t>
            </a:r>
            <a:r>
              <a:rPr lang="es-ES_tradnl" sz="2133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es-ES_tradnl" sz="1467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2133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Commitment</a:t>
            </a:r>
            <a:r>
              <a:rPr lang="es-ES_tradnl" sz="2133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2.</a:t>
            </a:r>
          </a:p>
          <a:p>
            <a:r>
              <a:rPr lang="en-US" sz="2133" b="1" dirty="0">
                <a:solidFill>
                  <a:schemeClr val="accent1">
                    <a:lumMod val="75000"/>
                  </a:schemeClr>
                </a:solidFill>
              </a:rPr>
              <a:t>We preserve water as a</a:t>
            </a:r>
          </a:p>
          <a:p>
            <a:r>
              <a:rPr lang="es-ES" sz="2133" b="1" dirty="0" err="1">
                <a:solidFill>
                  <a:schemeClr val="accent1">
                    <a:lumMod val="75000"/>
                  </a:schemeClr>
                </a:solidFill>
              </a:rPr>
              <a:t>source</a:t>
            </a:r>
            <a:r>
              <a:rPr lang="es-ES" sz="2133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133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es-ES" sz="2133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133" b="1" dirty="0" err="1">
                <a:solidFill>
                  <a:schemeClr val="accent1">
                    <a:lumMod val="75000"/>
                  </a:schemeClr>
                </a:solidFill>
              </a:rPr>
              <a:t>life</a:t>
            </a:r>
            <a:r>
              <a:rPr lang="es-ES_tradnl" sz="2133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</a:br>
            <a:endParaRPr lang="es-ES_tradnl" sz="16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_tradnl" sz="1333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_tradnl" sz="2133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Commitment</a:t>
            </a:r>
            <a:r>
              <a:rPr lang="es-ES_tradnl" sz="2133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3.</a:t>
            </a:r>
          </a:p>
          <a:p>
            <a:r>
              <a:rPr lang="es-ES" sz="2133" b="1" dirty="0" err="1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es-ES" sz="2133" b="1" dirty="0">
                <a:solidFill>
                  <a:schemeClr val="accent1">
                    <a:lumMod val="75000"/>
                  </a:schemeClr>
                </a:solidFill>
              </a:rPr>
              <a:t> linear </a:t>
            </a:r>
            <a:r>
              <a:rPr lang="es-ES" sz="2133" b="1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es-ES" sz="2133" b="1" dirty="0">
                <a:solidFill>
                  <a:schemeClr val="accent1">
                    <a:lumMod val="75000"/>
                  </a:schemeClr>
                </a:solidFill>
              </a:rPr>
              <a:t> circular.</a:t>
            </a:r>
          </a:p>
          <a:p>
            <a:endParaRPr lang="es-ES" sz="1333" b="1" dirty="0">
              <a:solidFill>
                <a:schemeClr val="accent1">
                  <a:lumMod val="75000"/>
                </a:schemeClr>
              </a:solidFill>
            </a:endParaRPr>
          </a:p>
          <a:p>
            <a:b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133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Commitment</a:t>
            </a:r>
            <a:r>
              <a:rPr lang="es-ES_tradnl" sz="2133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4.</a:t>
            </a:r>
          </a:p>
          <a:p>
            <a:r>
              <a:rPr lang="en-US" sz="2133" b="1" dirty="0">
                <a:solidFill>
                  <a:schemeClr val="accent1">
                    <a:lumMod val="75000"/>
                  </a:schemeClr>
                </a:solidFill>
              </a:rPr>
              <a:t>We protect and recover natural spaces</a:t>
            </a:r>
            <a:r>
              <a:rPr lang="es-ES" sz="2133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30" name="Connecteur droit 29"/>
          <p:cNvCxnSpPr/>
          <p:nvPr/>
        </p:nvCxnSpPr>
        <p:spPr>
          <a:xfrm flipH="1">
            <a:off x="1036553" y="2902557"/>
            <a:ext cx="2123" cy="1032999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1012067" y="5551803"/>
            <a:ext cx="2986436" cy="181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3998503" y="5553616"/>
            <a:ext cx="736589" cy="2125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 flipH="1" flipV="1">
            <a:off x="4140555" y="5395659"/>
            <a:ext cx="470864" cy="2117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4310813" y="5501735"/>
            <a:ext cx="119764" cy="119764"/>
          </a:xfrm>
          <a:prstGeom prst="ellipse">
            <a:avLst/>
          </a:prstGeom>
          <a:solidFill>
            <a:srgbClr val="0004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4264389" y="5451337"/>
            <a:ext cx="216847" cy="216847"/>
          </a:xfrm>
          <a:prstGeom prst="ellipse">
            <a:avLst/>
          </a:prstGeom>
          <a:noFill/>
          <a:ln>
            <a:solidFill>
              <a:srgbClr val="0004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594" y="2758152"/>
            <a:ext cx="239996" cy="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02996" y="3006852"/>
            <a:ext cx="2423937" cy="1703478"/>
          </a:xfrm>
          <a:prstGeom prst="rect">
            <a:avLst/>
          </a:prstGeom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Trough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Strategic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Plan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for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Sustainable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Development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(2017-2021),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Emasagra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DISS,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we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reinforce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circular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economy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model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our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activity</a:t>
            </a:r>
            <a:endParaRPr lang="es-ES_tradnl" sz="1467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1000193" y="2001947"/>
            <a:ext cx="654067" cy="46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012067" y="2001947"/>
            <a:ext cx="0" cy="35498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435237" y="173930"/>
            <a:ext cx="2563265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dirty="0">
                <a:solidFill>
                  <a:schemeClr val="bg1"/>
                </a:solidFill>
                <a:latin typeface="Arial" charset="0"/>
              </a:rPr>
              <a:t>CIRCULAR ECONOMY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435237" y="1993129"/>
            <a:ext cx="2526391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Water</a:t>
            </a:r>
            <a:r>
              <a:rPr lang="es-ES_tradnl" sz="2667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 Management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E740265-D14B-4CEE-A95D-7767B1607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707" y="5810915"/>
            <a:ext cx="1628292" cy="10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7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6365" y="0"/>
            <a:ext cx="287019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>
            <a:off x="114445" y="6279591"/>
            <a:ext cx="3908544" cy="181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2863831" y="6279589"/>
            <a:ext cx="580692" cy="3748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 flipH="1" flipV="1">
            <a:off x="3165337" y="6043098"/>
            <a:ext cx="470864" cy="2117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3339828" y="6219708"/>
            <a:ext cx="119764" cy="119764"/>
          </a:xfrm>
          <a:prstGeom prst="ellipse">
            <a:avLst/>
          </a:prstGeom>
          <a:solidFill>
            <a:srgbClr val="0004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3264349" y="6171166"/>
            <a:ext cx="216847" cy="216847"/>
          </a:xfrm>
          <a:prstGeom prst="ellipse">
            <a:avLst/>
          </a:prstGeom>
          <a:noFill/>
          <a:ln>
            <a:solidFill>
              <a:srgbClr val="0004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14264" y="2625155"/>
            <a:ext cx="239996" cy="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129" y="3661250"/>
            <a:ext cx="2574518" cy="1026176"/>
          </a:xfrm>
          <a:prstGeom prst="rect">
            <a:avLst/>
          </a:prstGeom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Arial" charset="0"/>
              </a:rPr>
              <a:t>Change of paradigm in sewage treatment. Starting point of the Circular Economy in Granada </a:t>
            </a:r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1000193" y="2001947"/>
            <a:ext cx="654067" cy="46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14445" y="1931427"/>
            <a:ext cx="0" cy="4348164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Imagen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085" y="3309936"/>
            <a:ext cx="1352721" cy="1343822"/>
          </a:xfrm>
          <a:prstGeom prst="ellipse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615" y="3491612"/>
            <a:ext cx="1352721" cy="1343822"/>
          </a:xfrm>
          <a:prstGeom prst="ellipse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61" y="4152811"/>
            <a:ext cx="722304" cy="722304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95" y="5770659"/>
            <a:ext cx="705297" cy="705297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39" y="2314122"/>
            <a:ext cx="647806" cy="647806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68" y="4305665"/>
            <a:ext cx="755981" cy="755981"/>
          </a:xfrm>
          <a:prstGeom prst="rect">
            <a:avLst/>
          </a:prstGeom>
        </p:spPr>
      </p:pic>
      <p:cxnSp>
        <p:nvCxnSpPr>
          <p:cNvPr id="75" name="Conector curvado 22"/>
          <p:cNvCxnSpPr>
            <a:stCxn id="69" idx="6"/>
            <a:endCxn id="71" idx="1"/>
          </p:cNvCxnSpPr>
          <p:nvPr/>
        </p:nvCxnSpPr>
        <p:spPr>
          <a:xfrm>
            <a:off x="5466805" y="3981847"/>
            <a:ext cx="554756" cy="532116"/>
          </a:xfrm>
          <a:prstGeom prst="curvedConnector3">
            <a:avLst>
              <a:gd name="adj1" fmla="val 50000"/>
            </a:avLst>
          </a:prstGeom>
          <a:ln w="38100">
            <a:solidFill>
              <a:srgbClr val="99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curvado 25"/>
          <p:cNvCxnSpPr>
            <a:stCxn id="69" idx="4"/>
            <a:endCxn id="72" idx="0"/>
          </p:cNvCxnSpPr>
          <p:nvPr/>
        </p:nvCxnSpPr>
        <p:spPr>
          <a:xfrm rot="5400000">
            <a:off x="4231994" y="5212207"/>
            <a:ext cx="1116900" cy="2"/>
          </a:xfrm>
          <a:prstGeom prst="curvedConnector3">
            <a:avLst>
              <a:gd name="adj1" fmla="val 50000"/>
            </a:avLst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curvado 31"/>
          <p:cNvCxnSpPr>
            <a:stCxn id="74" idx="0"/>
            <a:endCxn id="69" idx="2"/>
          </p:cNvCxnSpPr>
          <p:nvPr/>
        </p:nvCxnSpPr>
        <p:spPr>
          <a:xfrm rot="5400000" flipH="1" flipV="1">
            <a:off x="3644864" y="3836443"/>
            <a:ext cx="323817" cy="614626"/>
          </a:xfrm>
          <a:prstGeom prst="curvedConnector2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curvado 38"/>
          <p:cNvCxnSpPr>
            <a:stCxn id="73" idx="2"/>
            <a:endCxn id="69" idx="0"/>
          </p:cNvCxnSpPr>
          <p:nvPr/>
        </p:nvCxnSpPr>
        <p:spPr>
          <a:xfrm rot="16200000" flipH="1">
            <a:off x="4616439" y="3135931"/>
            <a:ext cx="348008" cy="3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uadroTexto 78"/>
          <p:cNvSpPr txBox="1"/>
          <p:nvPr/>
        </p:nvSpPr>
        <p:spPr>
          <a:xfrm>
            <a:off x="5705477" y="4839571"/>
            <a:ext cx="13873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Waste generators: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Sands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Sludges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Grease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Rags and </a:t>
            </a:r>
            <a:r>
              <a:rPr lang="es-ES" sz="1100" i="1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large</a:t>
            </a: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s-ES" sz="1100" i="1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objects</a:t>
            </a:r>
            <a:endParaRPr lang="es-ES" sz="1100" i="1" dirty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Etc.</a:t>
            </a:r>
          </a:p>
        </p:txBody>
      </p:sp>
      <p:sp>
        <p:nvSpPr>
          <p:cNvPr id="80" name="CuadroTexto 79"/>
          <p:cNvSpPr txBox="1"/>
          <p:nvPr/>
        </p:nvSpPr>
        <p:spPr>
          <a:xfrm>
            <a:off x="3658003" y="5362339"/>
            <a:ext cx="11324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Return clean wáter to the environment</a:t>
            </a:r>
          </a:p>
        </p:txBody>
      </p:sp>
      <p:sp>
        <p:nvSpPr>
          <p:cNvPr id="81" name="CuadroTexto 80"/>
          <p:cNvSpPr txBox="1"/>
          <p:nvPr/>
        </p:nvSpPr>
        <p:spPr>
          <a:xfrm>
            <a:off x="2959465" y="3663183"/>
            <a:ext cx="1107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Energy consumers</a:t>
            </a:r>
          </a:p>
        </p:txBody>
      </p:sp>
      <p:pic>
        <p:nvPicPr>
          <p:cNvPr id="82" name="Imagen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71" y="2325252"/>
            <a:ext cx="647806" cy="647806"/>
          </a:xfrm>
          <a:prstGeom prst="rect">
            <a:avLst/>
          </a:prstGeom>
        </p:spPr>
      </p:pic>
      <p:cxnSp>
        <p:nvCxnSpPr>
          <p:cNvPr id="83" name="Conector curvado 99"/>
          <p:cNvCxnSpPr>
            <a:stCxn id="82" idx="2"/>
            <a:endCxn id="70" idx="0"/>
          </p:cNvCxnSpPr>
          <p:nvPr/>
        </p:nvCxnSpPr>
        <p:spPr>
          <a:xfrm rot="16200000" flipH="1">
            <a:off x="9207697" y="3232335"/>
            <a:ext cx="518554" cy="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Imagen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47" y="3576312"/>
            <a:ext cx="755981" cy="755981"/>
          </a:xfrm>
          <a:prstGeom prst="rect">
            <a:avLst/>
          </a:prstGeom>
        </p:spPr>
      </p:pic>
      <p:cxnSp>
        <p:nvCxnSpPr>
          <p:cNvPr id="85" name="Conector curvado 101"/>
          <p:cNvCxnSpPr>
            <a:stCxn id="70" idx="1"/>
            <a:endCxn id="84" idx="0"/>
          </p:cNvCxnSpPr>
          <p:nvPr/>
        </p:nvCxnSpPr>
        <p:spPr>
          <a:xfrm rot="16200000" flipV="1">
            <a:off x="8327378" y="3027072"/>
            <a:ext cx="112099" cy="1210578"/>
          </a:xfrm>
          <a:prstGeom prst="curvedConnector3">
            <a:avLst>
              <a:gd name="adj1" fmla="val 379484"/>
            </a:avLst>
          </a:prstGeom>
          <a:ln w="381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adroTexto 85"/>
          <p:cNvSpPr txBox="1"/>
          <p:nvPr/>
        </p:nvSpPr>
        <p:spPr>
          <a:xfrm>
            <a:off x="7343473" y="2719186"/>
            <a:ext cx="12880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Generators of renewable electric power</a:t>
            </a:r>
            <a:endParaRPr lang="es-ES" sz="1100" i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44" y="3200693"/>
            <a:ext cx="717758" cy="717758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881" y="4842555"/>
            <a:ext cx="643851" cy="643851"/>
          </a:xfrm>
          <a:prstGeom prst="rect">
            <a:avLst/>
          </a:prstGeom>
        </p:spPr>
      </p:pic>
      <p:sp>
        <p:nvSpPr>
          <p:cNvPr id="89" name="CuadroTexto 88"/>
          <p:cNvSpPr txBox="1"/>
          <p:nvPr/>
        </p:nvSpPr>
        <p:spPr>
          <a:xfrm>
            <a:off x="10356203" y="2806152"/>
            <a:ext cx="13873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Valorization of sands and Grease for compost</a:t>
            </a:r>
          </a:p>
        </p:txBody>
      </p:sp>
      <p:cxnSp>
        <p:nvCxnSpPr>
          <p:cNvPr id="90" name="Conector curvado 116"/>
          <p:cNvCxnSpPr>
            <a:stCxn id="70" idx="5"/>
            <a:endCxn id="88" idx="1"/>
          </p:cNvCxnSpPr>
          <p:nvPr/>
        </p:nvCxnSpPr>
        <p:spPr>
          <a:xfrm rot="16200000" flipH="1">
            <a:off x="10234635" y="4349235"/>
            <a:ext cx="525844" cy="1104646"/>
          </a:xfrm>
          <a:prstGeom prst="curvedConnector2">
            <a:avLst/>
          </a:prstGeom>
          <a:ln w="38100">
            <a:solidFill>
              <a:srgbClr val="5EA1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/>
          <p:cNvSpPr txBox="1"/>
          <p:nvPr/>
        </p:nvSpPr>
        <p:spPr>
          <a:xfrm>
            <a:off x="10181131" y="4301428"/>
            <a:ext cx="13873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Valorization of sludges for agriculture</a:t>
            </a:r>
            <a:endParaRPr lang="es-ES" sz="1100" i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92" name="CuadroTexto 91"/>
          <p:cNvSpPr txBox="1"/>
          <p:nvPr/>
        </p:nvSpPr>
        <p:spPr>
          <a:xfrm>
            <a:off x="4952023" y="3019268"/>
            <a:ext cx="1132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Waste Water</a:t>
            </a:r>
          </a:p>
        </p:txBody>
      </p:sp>
      <p:cxnSp>
        <p:nvCxnSpPr>
          <p:cNvPr id="93" name="Conector curvado 141"/>
          <p:cNvCxnSpPr>
            <a:stCxn id="70" idx="6"/>
            <a:endCxn id="87" idx="2"/>
          </p:cNvCxnSpPr>
          <p:nvPr/>
        </p:nvCxnSpPr>
        <p:spPr>
          <a:xfrm flipV="1">
            <a:off x="10143335" y="3918451"/>
            <a:ext cx="1137788" cy="245072"/>
          </a:xfrm>
          <a:prstGeom prst="curvedConnector2">
            <a:avLst/>
          </a:prstGeom>
          <a:ln w="38100">
            <a:solidFill>
              <a:srgbClr val="99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Imagen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21" y="5728129"/>
            <a:ext cx="580963" cy="571659"/>
          </a:xfrm>
          <a:prstGeom prst="rect">
            <a:avLst/>
          </a:prstGeom>
        </p:spPr>
      </p:pic>
      <p:cxnSp>
        <p:nvCxnSpPr>
          <p:cNvPr id="95" name="Conector curvado 153"/>
          <p:cNvCxnSpPr>
            <a:stCxn id="70" idx="2"/>
            <a:endCxn id="96" idx="0"/>
          </p:cNvCxnSpPr>
          <p:nvPr/>
        </p:nvCxnSpPr>
        <p:spPr>
          <a:xfrm rot="10800000" flipV="1">
            <a:off x="7778136" y="4163523"/>
            <a:ext cx="1012478" cy="84287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Imagen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45" y="5006394"/>
            <a:ext cx="605782" cy="605782"/>
          </a:xfrm>
          <a:prstGeom prst="rect">
            <a:avLst/>
          </a:prstGeom>
        </p:spPr>
      </p:pic>
      <p:sp>
        <p:nvSpPr>
          <p:cNvPr id="97" name="CuadroTexto 96"/>
          <p:cNvSpPr txBox="1"/>
          <p:nvPr/>
        </p:nvSpPr>
        <p:spPr>
          <a:xfrm>
            <a:off x="7809366" y="4843077"/>
            <a:ext cx="1628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Generators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 of biofuels and thermal energy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s-ES" sz="11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Imagen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69" y="5593606"/>
            <a:ext cx="530704" cy="522205"/>
          </a:xfrm>
          <a:prstGeom prst="rect">
            <a:avLst/>
          </a:prstGeom>
        </p:spPr>
      </p:pic>
      <p:cxnSp>
        <p:nvCxnSpPr>
          <p:cNvPr id="99" name="Conector curvado 163"/>
          <p:cNvCxnSpPr>
            <a:endCxn id="94" idx="0"/>
          </p:cNvCxnSpPr>
          <p:nvPr/>
        </p:nvCxnSpPr>
        <p:spPr>
          <a:xfrm rot="10800000" flipV="1">
            <a:off x="8735504" y="5244683"/>
            <a:ext cx="749355" cy="483445"/>
          </a:xfrm>
          <a:prstGeom prst="curvedConnector2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/>
          <p:cNvCxnSpPr>
            <a:stCxn id="70" idx="4"/>
          </p:cNvCxnSpPr>
          <p:nvPr/>
        </p:nvCxnSpPr>
        <p:spPr>
          <a:xfrm>
            <a:off x="9466976" y="4835435"/>
            <a:ext cx="8941" cy="412815"/>
          </a:xfrm>
          <a:prstGeom prst="line">
            <a:avLst/>
          </a:prstGeom>
          <a:ln w="38100"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curvado 176"/>
          <p:cNvCxnSpPr>
            <a:cxnSpLocks/>
          </p:cNvCxnSpPr>
          <p:nvPr/>
        </p:nvCxnSpPr>
        <p:spPr>
          <a:xfrm rot="16200000" flipH="1">
            <a:off x="9270310" y="5453857"/>
            <a:ext cx="609162" cy="197950"/>
          </a:xfrm>
          <a:prstGeom prst="curvedConnector3">
            <a:avLst>
              <a:gd name="adj1" fmla="val 50000"/>
            </a:avLst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curvado 179"/>
          <p:cNvCxnSpPr>
            <a:endCxn id="98" idx="0"/>
          </p:cNvCxnSpPr>
          <p:nvPr/>
        </p:nvCxnSpPr>
        <p:spPr>
          <a:xfrm>
            <a:off x="9475919" y="5248251"/>
            <a:ext cx="1047103" cy="345354"/>
          </a:xfrm>
          <a:prstGeom prst="curvedConnector2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uadroTexto 102"/>
          <p:cNvSpPr txBox="1"/>
          <p:nvPr/>
        </p:nvSpPr>
        <p:spPr>
          <a:xfrm>
            <a:off x="8520885" y="6311504"/>
            <a:ext cx="20021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 b="1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Water reuse </a:t>
            </a:r>
            <a:r>
              <a:rPr lang="es-ES" sz="1100" b="1" i="1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for</a:t>
            </a:r>
            <a:r>
              <a:rPr lang="es-ES" sz="1100" b="1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s-ES" sz="1100" b="1" i="1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different</a:t>
            </a:r>
            <a:r>
              <a:rPr lang="es-ES" sz="1100" b="1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 uses</a:t>
            </a:r>
            <a:endParaRPr lang="es-ES" sz="1100" i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4" name="CuadroTexto 103"/>
          <p:cNvSpPr txBox="1"/>
          <p:nvPr/>
        </p:nvSpPr>
        <p:spPr>
          <a:xfrm>
            <a:off x="9493169" y="3006267"/>
            <a:ext cx="947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100" i="1" dirty="0">
                <a:solidFill>
                  <a:srgbClr val="000000"/>
                </a:solidFill>
                <a:latin typeface="Arial"/>
                <a:cs typeface="Arial" pitchFamily="34" charset="0"/>
              </a:rPr>
              <a:t>Waste Water</a:t>
            </a:r>
          </a:p>
        </p:txBody>
      </p:sp>
      <p:pic>
        <p:nvPicPr>
          <p:cNvPr id="105" name="Imagen 10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00" y="5902175"/>
            <a:ext cx="462777" cy="397613"/>
          </a:xfrm>
          <a:prstGeom prst="rect">
            <a:avLst/>
          </a:prstGeom>
        </p:spPr>
      </p:pic>
      <p:sp>
        <p:nvSpPr>
          <p:cNvPr id="106" name="Espace réservé du contenu 2"/>
          <p:cNvSpPr txBox="1">
            <a:spLocks/>
          </p:cNvSpPr>
          <p:nvPr/>
        </p:nvSpPr>
        <p:spPr bwMode="gray">
          <a:xfrm>
            <a:off x="3163372" y="1145255"/>
            <a:ext cx="3276122" cy="937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fr-FR" dirty="0">
                <a:solidFill>
                  <a:schemeClr val="bg1">
                    <a:lumMod val="50000"/>
                  </a:schemeClr>
                </a:solidFill>
              </a:rPr>
              <a:t>Old Paradigm: Sewage Treatment Plant</a:t>
            </a:r>
            <a:endParaRPr lang="es-ES" altLang="fr-FR" sz="1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altLang="fr-FR" sz="1200" i="1" dirty="0" err="1">
                <a:solidFill>
                  <a:schemeClr val="bg1">
                    <a:lumMod val="65000"/>
                  </a:schemeClr>
                </a:solidFill>
              </a:rPr>
              <a:t>Purify</a:t>
            </a:r>
            <a:r>
              <a:rPr lang="es-ES" altLang="fr-FR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altLang="fr-FR" sz="1200" i="1" dirty="0" err="1">
                <a:solidFill>
                  <a:schemeClr val="bg1">
                    <a:lumMod val="65000"/>
                  </a:schemeClr>
                </a:solidFill>
              </a:rPr>
              <a:t>waste</a:t>
            </a:r>
            <a:r>
              <a:rPr lang="es-ES" altLang="fr-FR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altLang="fr-FR" sz="1200" i="1" dirty="0" err="1">
                <a:solidFill>
                  <a:schemeClr val="bg1">
                    <a:lumMod val="65000"/>
                  </a:schemeClr>
                </a:solidFill>
              </a:rPr>
              <a:t>water</a:t>
            </a:r>
            <a:r>
              <a:rPr lang="es-ES" altLang="fr-FR" sz="1200" i="1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s-ES" altLang="fr-FR" sz="1200" i="1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es-ES" altLang="fr-FR" sz="1200" i="1" dirty="0">
                <a:solidFill>
                  <a:schemeClr val="bg1">
                    <a:lumMod val="65000"/>
                  </a:schemeClr>
                </a:solidFill>
              </a:rPr>
              <a:t> preserve the </a:t>
            </a:r>
            <a:r>
              <a:rPr lang="es-ES" altLang="fr-FR" sz="1200" i="1" dirty="0" err="1">
                <a:solidFill>
                  <a:schemeClr val="bg1">
                    <a:lumMod val="65000"/>
                  </a:schemeClr>
                </a:solidFill>
              </a:rPr>
              <a:t>environment</a:t>
            </a:r>
            <a:r>
              <a:rPr lang="es-ES" altLang="fr-FR" sz="1200" i="1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s-ES" altLang="fr-FR" sz="1200" i="1" dirty="0" err="1">
                <a:solidFill>
                  <a:schemeClr val="bg1">
                    <a:lumMod val="65000"/>
                  </a:schemeClr>
                </a:solidFill>
              </a:rPr>
              <a:t>people`s</a:t>
            </a:r>
            <a:r>
              <a:rPr lang="es-ES" altLang="fr-FR" sz="1200" i="1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s-ES" altLang="fr-FR" sz="1200" i="1" dirty="0" err="1">
                <a:solidFill>
                  <a:schemeClr val="bg1">
                    <a:lumMod val="65000"/>
                  </a:schemeClr>
                </a:solidFill>
              </a:rPr>
              <a:t>health</a:t>
            </a:r>
            <a:endParaRPr lang="es-ES" alt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7" name="Espace réservé du contenu 2"/>
          <p:cNvSpPr txBox="1">
            <a:spLocks/>
          </p:cNvSpPr>
          <p:nvPr/>
        </p:nvSpPr>
        <p:spPr bwMode="gray">
          <a:xfrm>
            <a:off x="7778136" y="905660"/>
            <a:ext cx="4123595" cy="155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 baseline="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 baseline="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" altLang="fr-FR" kern="0" dirty="0">
                <a:solidFill>
                  <a:srgbClr val="030F40"/>
                </a:solidFill>
                <a:latin typeface="Arial"/>
              </a:rPr>
              <a:t>New Paradigm: Biofactory</a:t>
            </a:r>
            <a:endParaRPr lang="es-ES" altLang="fr-FR" sz="1200" kern="0" dirty="0">
              <a:solidFill>
                <a:srgbClr val="030F40"/>
              </a:solidFill>
              <a:latin typeface="Arial"/>
            </a:endParaRPr>
          </a:p>
          <a:p>
            <a:r>
              <a:rPr lang="es-ES" altLang="fr-FR" sz="1200" b="0" i="1" kern="0" dirty="0">
                <a:solidFill>
                  <a:srgbClr val="030F40"/>
                </a:solidFill>
                <a:latin typeface="Arial"/>
              </a:rPr>
              <a:t>To achieve a circular model through energy generation, </a:t>
            </a:r>
            <a:r>
              <a:rPr lang="es-ES" altLang="fr-FR" sz="1200" b="0" i="1" kern="0" dirty="0" err="1">
                <a:solidFill>
                  <a:srgbClr val="030F40"/>
                </a:solidFill>
                <a:latin typeface="Arial"/>
              </a:rPr>
              <a:t>water</a:t>
            </a:r>
            <a:r>
              <a:rPr lang="es-ES" altLang="fr-FR" sz="1200" b="0" i="1" kern="0" dirty="0">
                <a:solidFill>
                  <a:srgbClr val="030F40"/>
                </a:solidFill>
                <a:latin typeface="Arial"/>
              </a:rPr>
              <a:t> reuse and recovery of waste resulting from the </a:t>
            </a:r>
            <a:r>
              <a:rPr lang="es-ES" altLang="fr-FR" sz="1200" b="0" i="1" kern="0" dirty="0" err="1">
                <a:solidFill>
                  <a:srgbClr val="030F40"/>
                </a:solidFill>
                <a:latin typeface="Arial"/>
              </a:rPr>
              <a:t>purification</a:t>
            </a:r>
            <a:r>
              <a:rPr lang="es-ES" altLang="fr-FR" sz="1200" b="0" i="1" kern="0" dirty="0">
                <a:solidFill>
                  <a:srgbClr val="030F40"/>
                </a:solidFill>
                <a:latin typeface="Arial"/>
              </a:rPr>
              <a:t> </a:t>
            </a:r>
            <a:r>
              <a:rPr lang="es-ES" altLang="fr-FR" sz="1200" b="0" i="1" kern="0" dirty="0" err="1">
                <a:solidFill>
                  <a:srgbClr val="030F40"/>
                </a:solidFill>
                <a:latin typeface="Arial"/>
              </a:rPr>
              <a:t>process</a:t>
            </a:r>
            <a:r>
              <a:rPr lang="es-ES" altLang="fr-FR" sz="1200" b="0" i="1" kern="0" dirty="0">
                <a:solidFill>
                  <a:srgbClr val="030F40"/>
                </a:solidFill>
                <a:latin typeface="Arial"/>
              </a:rPr>
              <a:t> </a:t>
            </a:r>
            <a:r>
              <a:rPr lang="es-ES" altLang="fr-FR" sz="1200" b="0" i="1" kern="0" dirty="0" err="1">
                <a:solidFill>
                  <a:srgbClr val="030F40"/>
                </a:solidFill>
                <a:latin typeface="Arial"/>
              </a:rPr>
              <a:t>thus</a:t>
            </a:r>
            <a:r>
              <a:rPr lang="es-ES" altLang="fr-FR" sz="1200" b="0" i="1" kern="0" dirty="0">
                <a:solidFill>
                  <a:srgbClr val="030F40"/>
                </a:solidFill>
                <a:latin typeface="Arial"/>
              </a:rPr>
              <a:t> </a:t>
            </a:r>
            <a:r>
              <a:rPr lang="es-ES" altLang="fr-FR" sz="1200" b="0" i="1" kern="0" dirty="0" err="1">
                <a:solidFill>
                  <a:srgbClr val="030F40"/>
                </a:solidFill>
                <a:latin typeface="Arial"/>
              </a:rPr>
              <a:t>generating</a:t>
            </a:r>
            <a:r>
              <a:rPr lang="es-ES" altLang="fr-FR" sz="1200" b="0" i="1" kern="0" dirty="0">
                <a:solidFill>
                  <a:srgbClr val="030F40"/>
                </a:solidFill>
                <a:latin typeface="Arial"/>
              </a:rPr>
              <a:t> a positive impact on society and biodiversity</a:t>
            </a:r>
            <a:endParaRPr lang="es-ES" altLang="fr-FR" b="0" i="1" kern="0" dirty="0">
              <a:solidFill>
                <a:srgbClr val="030F40"/>
              </a:solidFill>
              <a:latin typeface="Arial"/>
            </a:endParaRPr>
          </a:p>
        </p:txBody>
      </p:sp>
      <p:sp>
        <p:nvSpPr>
          <p:cNvPr id="108" name="Flecha a la derecha con muesca 150"/>
          <p:cNvSpPr/>
          <p:nvPr/>
        </p:nvSpPr>
        <p:spPr>
          <a:xfrm>
            <a:off x="6439495" y="1550352"/>
            <a:ext cx="1180467" cy="429157"/>
          </a:xfrm>
          <a:prstGeom prst="notch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4511" y="91392"/>
            <a:ext cx="862582" cy="862582"/>
          </a:xfrm>
          <a:prstGeom prst="rect">
            <a:avLst/>
          </a:prstGeom>
        </p:spPr>
      </p:pic>
      <p:cxnSp>
        <p:nvCxnSpPr>
          <p:cNvPr id="57" name="Connecteur droit 39">
            <a:extLst>
              <a:ext uri="{FF2B5EF4-FFF2-40B4-BE49-F238E27FC236}">
                <a16:creationId xmlns:a16="http://schemas.microsoft.com/office/drawing/2014/main" id="{E3CA2C72-F856-4CF6-AEBF-6EEF7E4C1F5E}"/>
              </a:ext>
            </a:extLst>
          </p:cNvPr>
          <p:cNvCxnSpPr>
            <a:cxnSpLocks/>
          </p:cNvCxnSpPr>
          <p:nvPr/>
        </p:nvCxnSpPr>
        <p:spPr>
          <a:xfrm>
            <a:off x="120149" y="1919449"/>
            <a:ext cx="471149" cy="7322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45">
            <a:extLst>
              <a:ext uri="{FF2B5EF4-FFF2-40B4-BE49-F238E27FC236}">
                <a16:creationId xmlns:a16="http://schemas.microsoft.com/office/drawing/2014/main" id="{C475C7B1-9B16-4FFA-89D5-E351D24DD375}"/>
              </a:ext>
            </a:extLst>
          </p:cNvPr>
          <p:cNvSpPr/>
          <p:nvPr/>
        </p:nvSpPr>
        <p:spPr>
          <a:xfrm>
            <a:off x="329800" y="1931100"/>
            <a:ext cx="2526391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Water</a:t>
            </a:r>
            <a:r>
              <a:rPr lang="es-ES_tradnl" sz="2667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 Management</a:t>
            </a:r>
          </a:p>
        </p:txBody>
      </p:sp>
      <p:pic>
        <p:nvPicPr>
          <p:cNvPr id="1026" name="Picture 2" descr="Ciudades – Desarrollo Sostenible">
            <a:extLst>
              <a:ext uri="{FF2B5EF4-FFF2-40B4-BE49-F238E27FC236}">
                <a16:creationId xmlns:a16="http://schemas.microsoft.com/office/drawing/2014/main" id="{FB9A6A5F-CA28-4668-923F-ECF30759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298" y="91392"/>
            <a:ext cx="862582" cy="8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44">
            <a:extLst>
              <a:ext uri="{FF2B5EF4-FFF2-40B4-BE49-F238E27FC236}">
                <a16:creationId xmlns:a16="http://schemas.microsoft.com/office/drawing/2014/main" id="{CA6821A9-567B-4D28-88CC-E51452335CCD}"/>
              </a:ext>
            </a:extLst>
          </p:cNvPr>
          <p:cNvSpPr/>
          <p:nvPr/>
        </p:nvSpPr>
        <p:spPr>
          <a:xfrm>
            <a:off x="591298" y="134561"/>
            <a:ext cx="2272533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dirty="0">
                <a:solidFill>
                  <a:schemeClr val="bg1"/>
                </a:solidFill>
                <a:latin typeface="Arial" charset="0"/>
              </a:rPr>
              <a:t>CIRCULAR ECONOMY</a:t>
            </a:r>
          </a:p>
        </p:txBody>
      </p:sp>
    </p:spTree>
    <p:extLst>
      <p:ext uri="{BB962C8B-B14F-4D97-AF65-F5344CB8AC3E}">
        <p14:creationId xmlns:p14="http://schemas.microsoft.com/office/powerpoint/2010/main" val="111418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301479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>
            <a:off x="114445" y="6279591"/>
            <a:ext cx="3908544" cy="181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2986825" y="6277716"/>
            <a:ext cx="580692" cy="3748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 flipH="1" flipV="1">
            <a:off x="3165337" y="6043098"/>
            <a:ext cx="470864" cy="2117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3339828" y="6219708"/>
            <a:ext cx="119764" cy="119764"/>
          </a:xfrm>
          <a:prstGeom prst="ellipse">
            <a:avLst/>
          </a:prstGeom>
          <a:solidFill>
            <a:srgbClr val="0004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3264349" y="6171166"/>
            <a:ext cx="216847" cy="216847"/>
          </a:xfrm>
          <a:prstGeom prst="ellipse">
            <a:avLst/>
          </a:prstGeom>
          <a:noFill/>
          <a:ln>
            <a:solidFill>
              <a:srgbClr val="0004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14264" y="2625155"/>
            <a:ext cx="239996" cy="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1000193" y="2001947"/>
            <a:ext cx="654067" cy="46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14445" y="1931427"/>
            <a:ext cx="0" cy="4348164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511" y="91392"/>
            <a:ext cx="862582" cy="862582"/>
          </a:xfrm>
          <a:prstGeom prst="rect">
            <a:avLst/>
          </a:prstGeom>
        </p:spPr>
      </p:pic>
      <p:cxnSp>
        <p:nvCxnSpPr>
          <p:cNvPr id="57" name="Connecteur droit 39">
            <a:extLst>
              <a:ext uri="{FF2B5EF4-FFF2-40B4-BE49-F238E27FC236}">
                <a16:creationId xmlns:a16="http://schemas.microsoft.com/office/drawing/2014/main" id="{E3CA2C72-F856-4CF6-AEBF-6EEF7E4C1F5E}"/>
              </a:ext>
            </a:extLst>
          </p:cNvPr>
          <p:cNvCxnSpPr>
            <a:cxnSpLocks/>
          </p:cNvCxnSpPr>
          <p:nvPr/>
        </p:nvCxnSpPr>
        <p:spPr>
          <a:xfrm>
            <a:off x="120149" y="1919449"/>
            <a:ext cx="471149" cy="7322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45">
            <a:extLst>
              <a:ext uri="{FF2B5EF4-FFF2-40B4-BE49-F238E27FC236}">
                <a16:creationId xmlns:a16="http://schemas.microsoft.com/office/drawing/2014/main" id="{C475C7B1-9B16-4FFA-89D5-E351D24DD375}"/>
              </a:ext>
            </a:extLst>
          </p:cNvPr>
          <p:cNvSpPr/>
          <p:nvPr/>
        </p:nvSpPr>
        <p:spPr>
          <a:xfrm>
            <a:off x="329800" y="1931100"/>
            <a:ext cx="2526391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Water</a:t>
            </a:r>
            <a:r>
              <a:rPr lang="es-ES_tradnl" sz="2667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 Management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D8704B-FA78-4B42-A0BC-77D7D05ED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0" t="13893" r="14062" b="5428"/>
          <a:stretch/>
        </p:blipFill>
        <p:spPr>
          <a:xfrm>
            <a:off x="3264349" y="96890"/>
            <a:ext cx="6553057" cy="3998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31">
            <a:extLst>
              <a:ext uri="{FF2B5EF4-FFF2-40B4-BE49-F238E27FC236}">
                <a16:creationId xmlns:a16="http://schemas.microsoft.com/office/drawing/2014/main" id="{061231A6-D94C-4896-BD3F-6E81D34E9C93}"/>
              </a:ext>
            </a:extLst>
          </p:cNvPr>
          <p:cNvSpPr/>
          <p:nvPr/>
        </p:nvSpPr>
        <p:spPr>
          <a:xfrm>
            <a:off x="436129" y="3661250"/>
            <a:ext cx="2574518" cy="1026176"/>
          </a:xfrm>
          <a:prstGeom prst="rect">
            <a:avLst/>
          </a:prstGeom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Arial" charset="0"/>
              </a:rPr>
              <a:t>Change of paradigm in sewage treatment. Starting point of the Circular Economy in Granada </a:t>
            </a:r>
          </a:p>
        </p:txBody>
      </p:sp>
      <p:pic>
        <p:nvPicPr>
          <p:cNvPr id="17" name="Picture 2" descr="Ciudades – Desarrollo Sostenible">
            <a:extLst>
              <a:ext uri="{FF2B5EF4-FFF2-40B4-BE49-F238E27FC236}">
                <a16:creationId xmlns:a16="http://schemas.microsoft.com/office/drawing/2014/main" id="{08C30186-8E37-4AF6-A427-413937BD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298" y="91392"/>
            <a:ext cx="862582" cy="8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2CB374E-2BDC-4976-BDCA-09D6CAA9DD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92" r="11083"/>
          <a:stretch/>
        </p:blipFill>
        <p:spPr>
          <a:xfrm>
            <a:off x="9918190" y="2512377"/>
            <a:ext cx="2125041" cy="17983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9343894-6FFD-4CDA-B06B-F71502288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585" y="4310776"/>
            <a:ext cx="5001575" cy="21936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672E3D1-8EF7-4912-AED9-6D98882603F0}"/>
              </a:ext>
            </a:extLst>
          </p:cNvPr>
          <p:cNvSpPr/>
          <p:nvPr/>
        </p:nvSpPr>
        <p:spPr>
          <a:xfrm>
            <a:off x="8507950" y="4464409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00" dirty="0">
                <a:solidFill>
                  <a:srgbClr val="4D6C8C"/>
                </a:solidFill>
                <a:latin typeface="Flama-Extrabold"/>
              </a:rPr>
              <a:t>CASE STUDY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SUEZ facilities have potential to generate alternative resources,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including water, energy and secondary raw materials, and contribute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to the protection of natural resources. In Spain, SUEZ’s Granada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wastewater treatment plant has become a </a:t>
            </a:r>
            <a:r>
              <a:rPr lang="en-US" sz="900" dirty="0" err="1">
                <a:solidFill>
                  <a:srgbClr val="414142"/>
                </a:solidFill>
                <a:latin typeface="Flama-Light"/>
              </a:rPr>
              <a:t>biofactory</a:t>
            </a:r>
            <a:r>
              <a:rPr lang="en-US" sz="900" dirty="0">
                <a:solidFill>
                  <a:srgbClr val="414142"/>
                </a:solidFill>
                <a:latin typeface="Flama-Light"/>
              </a:rPr>
              <a:t>, where all of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the treated wastewater and sewage sludge is used in agriculture. The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grease and sand produced are converted into compost and, after 2020,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the surplus electricity generated by the plant will be injected back into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the distribution network. In Chile, the wastewater treatment plants of</a:t>
            </a:r>
          </a:p>
          <a:p>
            <a:r>
              <a:rPr lang="en-US" sz="900" dirty="0" err="1">
                <a:solidFill>
                  <a:srgbClr val="414142"/>
                </a:solidFill>
                <a:latin typeface="Flama-Light"/>
              </a:rPr>
              <a:t>Aguas</a:t>
            </a:r>
            <a:r>
              <a:rPr lang="en-US" sz="900" dirty="0">
                <a:solidFill>
                  <a:srgbClr val="414142"/>
                </a:solidFill>
                <a:latin typeface="Flama-Light"/>
              </a:rPr>
              <a:t> </a:t>
            </a:r>
            <a:r>
              <a:rPr lang="en-US" sz="900" dirty="0" err="1">
                <a:solidFill>
                  <a:srgbClr val="414142"/>
                </a:solidFill>
                <a:latin typeface="Flama-Light"/>
              </a:rPr>
              <a:t>Andinas</a:t>
            </a:r>
            <a:r>
              <a:rPr lang="en-US" sz="900" dirty="0">
                <a:solidFill>
                  <a:srgbClr val="414142"/>
                </a:solidFill>
                <a:latin typeface="Flama-Light"/>
              </a:rPr>
              <a:t> have been awarded the Momentum for Change Award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of the United Nations Framework Convention on Climate Change for</a:t>
            </a:r>
          </a:p>
          <a:p>
            <a:r>
              <a:rPr lang="en-US" sz="900" dirty="0">
                <a:solidFill>
                  <a:srgbClr val="414142"/>
                </a:solidFill>
                <a:latin typeface="Flama-Light"/>
              </a:rPr>
              <a:t>their balanced benefits on people’s quality of living and on the health of</a:t>
            </a:r>
          </a:p>
          <a:p>
            <a:r>
              <a:rPr lang="es-ES" sz="900" dirty="0" err="1">
                <a:solidFill>
                  <a:srgbClr val="414142"/>
                </a:solidFill>
                <a:latin typeface="Flama-Light"/>
              </a:rPr>
              <a:t>the</a:t>
            </a:r>
            <a:r>
              <a:rPr lang="es-ES" sz="900" dirty="0">
                <a:solidFill>
                  <a:srgbClr val="414142"/>
                </a:solidFill>
                <a:latin typeface="Flama-Light"/>
              </a:rPr>
              <a:t> </a:t>
            </a:r>
            <a:r>
              <a:rPr lang="es-ES" sz="900" dirty="0" err="1">
                <a:solidFill>
                  <a:srgbClr val="414142"/>
                </a:solidFill>
                <a:latin typeface="Flama-Light"/>
              </a:rPr>
              <a:t>ecosystem</a:t>
            </a:r>
            <a:r>
              <a:rPr lang="es-ES" sz="900" dirty="0">
                <a:solidFill>
                  <a:srgbClr val="414142"/>
                </a:solidFill>
                <a:latin typeface="Flama-Light"/>
              </a:rPr>
              <a:t>.</a:t>
            </a:r>
            <a:endParaRPr lang="es-ES" dirty="0"/>
          </a:p>
        </p:txBody>
      </p:sp>
      <p:sp>
        <p:nvSpPr>
          <p:cNvPr id="21" name="Rectangle 44">
            <a:extLst>
              <a:ext uri="{FF2B5EF4-FFF2-40B4-BE49-F238E27FC236}">
                <a16:creationId xmlns:a16="http://schemas.microsoft.com/office/drawing/2014/main" id="{867B95FA-6597-4812-A6B0-5BFEF65A88FB}"/>
              </a:ext>
            </a:extLst>
          </p:cNvPr>
          <p:cNvSpPr/>
          <p:nvPr/>
        </p:nvSpPr>
        <p:spPr>
          <a:xfrm>
            <a:off x="621924" y="150195"/>
            <a:ext cx="2272533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dirty="0">
                <a:solidFill>
                  <a:schemeClr val="bg1"/>
                </a:solidFill>
                <a:latin typeface="Arial" charset="0"/>
              </a:rPr>
              <a:t>CIRCULAR ECONOMY</a:t>
            </a:r>
          </a:p>
        </p:txBody>
      </p:sp>
    </p:spTree>
    <p:extLst>
      <p:ext uri="{BB962C8B-B14F-4D97-AF65-F5344CB8AC3E}">
        <p14:creationId xmlns:p14="http://schemas.microsoft.com/office/powerpoint/2010/main" val="302027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2764" y="0"/>
            <a:ext cx="399850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H="1">
            <a:off x="1036553" y="2902557"/>
            <a:ext cx="2123" cy="1032999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1036553" y="6279591"/>
            <a:ext cx="2986436" cy="181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3961628" y="6279591"/>
            <a:ext cx="736589" cy="2125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 flipH="1" flipV="1">
            <a:off x="4120106" y="6167422"/>
            <a:ext cx="470864" cy="2117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4300721" y="6219709"/>
            <a:ext cx="119764" cy="119764"/>
          </a:xfrm>
          <a:prstGeom prst="ellipse">
            <a:avLst/>
          </a:prstGeom>
          <a:solidFill>
            <a:srgbClr val="0004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4264389" y="6187066"/>
            <a:ext cx="216847" cy="216847"/>
          </a:xfrm>
          <a:prstGeom prst="ellipse">
            <a:avLst/>
          </a:prstGeom>
          <a:noFill/>
          <a:ln>
            <a:solidFill>
              <a:srgbClr val="0004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594" y="2758152"/>
            <a:ext cx="239996" cy="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33850" y="3360007"/>
            <a:ext cx="2525323" cy="1251944"/>
          </a:xfrm>
          <a:prstGeom prst="rect">
            <a:avLst/>
          </a:prstGeom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Carbon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footprint</a:t>
            </a:r>
            <a:endParaRPr lang="es-ES_tradnl" sz="1467" dirty="0">
              <a:solidFill>
                <a:schemeClr val="bg1"/>
              </a:solidFill>
              <a:latin typeface="Arial" charset="0"/>
            </a:endParaRPr>
          </a:p>
          <a:p>
            <a:endParaRPr lang="es-ES_tradnl" sz="1467" dirty="0">
              <a:solidFill>
                <a:schemeClr val="bg1"/>
              </a:solidFill>
              <a:latin typeface="Arial" charset="0"/>
            </a:endParaRPr>
          </a:p>
          <a:p>
            <a:endParaRPr lang="es-ES_tradnl" sz="1467" dirty="0">
              <a:solidFill>
                <a:schemeClr val="bg1"/>
              </a:solidFill>
              <a:latin typeface="Arial" charset="0"/>
            </a:endParaRPr>
          </a:p>
          <a:p>
            <a:endParaRPr lang="es-ES_tradnl" sz="1467" dirty="0">
              <a:solidFill>
                <a:schemeClr val="bg1"/>
              </a:solidFill>
              <a:latin typeface="Arial" charset="0"/>
            </a:endParaRPr>
          </a:p>
          <a:p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2019 Data</a:t>
            </a:r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1000193" y="2001947"/>
            <a:ext cx="654067" cy="46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012067" y="2001947"/>
            <a:ext cx="0" cy="4277644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012067" y="1993129"/>
            <a:ext cx="2949561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ES_tradnl" sz="2667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Water</a:t>
            </a:r>
            <a:r>
              <a:rPr lang="es-ES_tradnl" sz="2667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 Management</a:t>
            </a:r>
          </a:p>
        </p:txBody>
      </p:sp>
      <p:sp>
        <p:nvSpPr>
          <p:cNvPr id="3" name="AutoShape 2" descr="Resultado de imagen de ods 1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6EFF4F-4E57-4946-8DD8-375010CBD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003" y="2960524"/>
            <a:ext cx="4944912" cy="10429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260672-8383-48A8-ACF6-62EE88B9A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61" t="47687" r="12272" b="14427"/>
          <a:stretch/>
        </p:blipFill>
        <p:spPr>
          <a:xfrm>
            <a:off x="5145769" y="-105536"/>
            <a:ext cx="5763380" cy="29080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A91F6A-61CC-4300-9501-7E0443D306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74" t="18027" r="7951" b="41206"/>
          <a:stretch/>
        </p:blipFill>
        <p:spPr>
          <a:xfrm>
            <a:off x="4839976" y="4009761"/>
            <a:ext cx="6512973" cy="279573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43F5A6C-7F5D-477E-9D81-9B003E011B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41" t="29192" r="30823" b="22841"/>
          <a:stretch/>
        </p:blipFill>
        <p:spPr>
          <a:xfrm>
            <a:off x="11204587" y="98845"/>
            <a:ext cx="854592" cy="85321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6853075-8CC2-4584-894A-5D979C7B6374}"/>
              </a:ext>
            </a:extLst>
          </p:cNvPr>
          <p:cNvSpPr/>
          <p:nvPr/>
        </p:nvSpPr>
        <p:spPr>
          <a:xfrm>
            <a:off x="5520985" y="2098966"/>
            <a:ext cx="1150030" cy="444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CDE8D1-6FD1-400F-8109-902734C44C44}"/>
              </a:ext>
            </a:extLst>
          </p:cNvPr>
          <p:cNvSpPr txBox="1"/>
          <p:nvPr/>
        </p:nvSpPr>
        <p:spPr>
          <a:xfrm>
            <a:off x="5570245" y="2030456"/>
            <a:ext cx="8472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/>
              <a:t>Torches</a:t>
            </a:r>
            <a:endParaRPr lang="es-ES" sz="900" dirty="0"/>
          </a:p>
          <a:p>
            <a:r>
              <a:rPr lang="es-ES" sz="900" dirty="0" err="1"/>
              <a:t>Boilers</a:t>
            </a:r>
            <a:endParaRPr lang="es-ES" sz="900" dirty="0"/>
          </a:p>
          <a:p>
            <a:r>
              <a:rPr lang="es-ES" sz="900" dirty="0" err="1"/>
              <a:t>Cogeneration</a:t>
            </a:r>
            <a:endParaRPr lang="es-ES" sz="900" dirty="0"/>
          </a:p>
          <a:p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84F7CE7-02F0-4717-B7BD-C23324BD4B76}"/>
              </a:ext>
            </a:extLst>
          </p:cNvPr>
          <p:cNvSpPr/>
          <p:nvPr/>
        </p:nvSpPr>
        <p:spPr>
          <a:xfrm>
            <a:off x="8839200" y="2063329"/>
            <a:ext cx="1314449" cy="56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Composting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Water consumption</a:t>
            </a:r>
          </a:p>
          <a:p>
            <a:r>
              <a:rPr lang="en-US" sz="900" dirty="0">
                <a:solidFill>
                  <a:schemeClr val="tx1"/>
                </a:solidFill>
              </a:rPr>
              <a:t>Reagent Consumption</a:t>
            </a:r>
          </a:p>
          <a:p>
            <a:r>
              <a:rPr lang="en-US" sz="900" dirty="0">
                <a:solidFill>
                  <a:schemeClr val="tx1"/>
                </a:solidFill>
              </a:rPr>
              <a:t>Agricultural application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F66014E-E36D-4C4F-B2AF-A7FE9031E7BC}"/>
              </a:ext>
            </a:extLst>
          </p:cNvPr>
          <p:cNvSpPr/>
          <p:nvPr/>
        </p:nvSpPr>
        <p:spPr>
          <a:xfrm>
            <a:off x="5306389" y="176490"/>
            <a:ext cx="1579222" cy="17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solidFill>
                  <a:srgbClr val="00B050"/>
                </a:solidFill>
              </a:rPr>
              <a:t>SOUTH BIOFACTORY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4650574-765F-443C-B4EA-DF68BFB1EDA6}"/>
              </a:ext>
            </a:extLst>
          </p:cNvPr>
          <p:cNvSpPr/>
          <p:nvPr/>
        </p:nvSpPr>
        <p:spPr>
          <a:xfrm>
            <a:off x="5441433" y="494673"/>
            <a:ext cx="854592" cy="118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solidFill>
                  <a:srgbClr val="00B050"/>
                </a:solidFill>
              </a:rPr>
              <a:t>RESULTS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A8EA9EB-7770-4A1C-8269-39ABCDC91D8E}"/>
              </a:ext>
            </a:extLst>
          </p:cNvPr>
          <p:cNvSpPr/>
          <p:nvPr/>
        </p:nvSpPr>
        <p:spPr>
          <a:xfrm>
            <a:off x="8839200" y="281013"/>
            <a:ext cx="2028825" cy="138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err="1">
                <a:solidFill>
                  <a:srgbClr val="0070C0"/>
                </a:solidFill>
              </a:rPr>
              <a:t>Source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of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Emissions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Emissions</a:t>
            </a:r>
            <a:r>
              <a:rPr lang="es-ES" sz="800" dirty="0">
                <a:solidFill>
                  <a:srgbClr val="0070C0"/>
                </a:solidFill>
              </a:rPr>
              <a:t> 2019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312EE7-DC24-46B8-9E98-F22F95878379}"/>
              </a:ext>
            </a:extLst>
          </p:cNvPr>
          <p:cNvSpPr/>
          <p:nvPr/>
        </p:nvSpPr>
        <p:spPr>
          <a:xfrm>
            <a:off x="8909050" y="130379"/>
            <a:ext cx="666750" cy="17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solidFill>
                <a:srgbClr val="0070C0"/>
              </a:solidFill>
            </a:endParaRPr>
          </a:p>
          <a:p>
            <a:pPr algn="ctr"/>
            <a:r>
              <a:rPr lang="es-ES" sz="1100" dirty="0">
                <a:solidFill>
                  <a:srgbClr val="0070C0"/>
                </a:solidFill>
              </a:rPr>
              <a:t>SCOPE 2</a:t>
            </a:r>
          </a:p>
          <a:p>
            <a:pPr algn="ctr"/>
            <a:endParaRPr lang="es-ES" sz="1100" dirty="0">
              <a:solidFill>
                <a:srgbClr val="0070C0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4CCFC4B-4906-4CF4-9BB2-D43593EC8909}"/>
              </a:ext>
            </a:extLst>
          </p:cNvPr>
          <p:cNvSpPr/>
          <p:nvPr/>
        </p:nvSpPr>
        <p:spPr>
          <a:xfrm>
            <a:off x="5477259" y="630409"/>
            <a:ext cx="525755" cy="144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FF4BE2A-613A-4E25-85A8-5FEF74DAEB05}"/>
              </a:ext>
            </a:extLst>
          </p:cNvPr>
          <p:cNvSpPr/>
          <p:nvPr/>
        </p:nvSpPr>
        <p:spPr>
          <a:xfrm>
            <a:off x="5464219" y="1656934"/>
            <a:ext cx="725780" cy="16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solidFill>
                <a:srgbClr val="0070C0"/>
              </a:solidFill>
            </a:endParaRPr>
          </a:p>
          <a:p>
            <a:pPr algn="ctr"/>
            <a:r>
              <a:rPr lang="es-ES" sz="1100" dirty="0">
                <a:solidFill>
                  <a:srgbClr val="0070C0"/>
                </a:solidFill>
              </a:rPr>
              <a:t>SCOPE 1</a:t>
            </a:r>
          </a:p>
          <a:p>
            <a:pPr algn="ctr"/>
            <a:endParaRPr lang="es-ES" sz="1100" dirty="0">
              <a:solidFill>
                <a:srgbClr val="0070C0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4FA2884-F08D-4905-82C3-CA0703767D65}"/>
              </a:ext>
            </a:extLst>
          </p:cNvPr>
          <p:cNvSpPr/>
          <p:nvPr/>
        </p:nvSpPr>
        <p:spPr>
          <a:xfrm>
            <a:off x="5494750" y="1800515"/>
            <a:ext cx="2028825" cy="138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err="1">
                <a:solidFill>
                  <a:srgbClr val="0070C0"/>
                </a:solidFill>
              </a:rPr>
              <a:t>Source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of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Emissions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Emissions</a:t>
            </a:r>
            <a:r>
              <a:rPr lang="es-ES" sz="800" dirty="0">
                <a:solidFill>
                  <a:srgbClr val="0070C0"/>
                </a:solidFill>
              </a:rPr>
              <a:t> 2019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35137BB5-8C75-4D27-8AF5-B06B8347BEFC}"/>
              </a:ext>
            </a:extLst>
          </p:cNvPr>
          <p:cNvSpPr/>
          <p:nvPr/>
        </p:nvSpPr>
        <p:spPr>
          <a:xfrm>
            <a:off x="8766175" y="1753676"/>
            <a:ext cx="2028825" cy="138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err="1">
                <a:solidFill>
                  <a:srgbClr val="0070C0"/>
                </a:solidFill>
              </a:rPr>
              <a:t>Source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of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Emissions</a:t>
            </a:r>
            <a:r>
              <a:rPr lang="es-ES" sz="800" dirty="0">
                <a:solidFill>
                  <a:srgbClr val="0070C0"/>
                </a:solidFill>
              </a:rPr>
              <a:t> </a:t>
            </a:r>
            <a:r>
              <a:rPr lang="es-ES" sz="800" dirty="0" err="1">
                <a:solidFill>
                  <a:srgbClr val="0070C0"/>
                </a:solidFill>
              </a:rPr>
              <a:t>Emissions</a:t>
            </a:r>
            <a:r>
              <a:rPr lang="es-ES" sz="800" dirty="0">
                <a:solidFill>
                  <a:srgbClr val="0070C0"/>
                </a:solidFill>
              </a:rPr>
              <a:t> 2019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4D11249-9AE9-4E73-964D-FE1BB50CAD41}"/>
              </a:ext>
            </a:extLst>
          </p:cNvPr>
          <p:cNvSpPr/>
          <p:nvPr/>
        </p:nvSpPr>
        <p:spPr>
          <a:xfrm>
            <a:off x="6296025" y="4299007"/>
            <a:ext cx="3640931" cy="1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EMISSIONS GENERATED VS AVOIDED BY EMASAGRA BIOFACTORY</a:t>
            </a:r>
          </a:p>
          <a:p>
            <a:pPr algn="ctr"/>
            <a:endParaRPr lang="es-ES" sz="1000" dirty="0">
              <a:solidFill>
                <a:srgbClr val="0070C0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05A5CB7-5BD1-472E-B150-F475B4036D34}"/>
              </a:ext>
            </a:extLst>
          </p:cNvPr>
          <p:cNvSpPr/>
          <p:nvPr/>
        </p:nvSpPr>
        <p:spPr>
          <a:xfrm>
            <a:off x="8909050" y="630409"/>
            <a:ext cx="835025" cy="138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>
                <a:solidFill>
                  <a:schemeClr val="tx1"/>
                </a:solidFill>
              </a:rPr>
              <a:t>Electricity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2ADF4D28-69D8-4DAB-BD04-BB4D0E93E673}"/>
              </a:ext>
            </a:extLst>
          </p:cNvPr>
          <p:cNvSpPr/>
          <p:nvPr/>
        </p:nvSpPr>
        <p:spPr>
          <a:xfrm>
            <a:off x="6226520" y="6495758"/>
            <a:ext cx="1144655" cy="1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s-ES" sz="800" b="1" dirty="0">
                <a:solidFill>
                  <a:schemeClr val="accent5">
                    <a:lumMod val="50000"/>
                  </a:schemeClr>
                </a:solidFill>
              </a:rPr>
              <a:t>Total </a:t>
            </a:r>
            <a:r>
              <a:rPr lang="es-ES" sz="800" b="1" dirty="0" err="1">
                <a:solidFill>
                  <a:schemeClr val="accent5">
                    <a:lumMod val="50000"/>
                  </a:schemeClr>
                </a:solidFill>
              </a:rPr>
              <a:t>Carbon</a:t>
            </a:r>
            <a:r>
              <a:rPr lang="es-ES" sz="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800" b="1" dirty="0" err="1">
                <a:solidFill>
                  <a:schemeClr val="accent5">
                    <a:lumMod val="50000"/>
                  </a:schemeClr>
                </a:solidFill>
              </a:rPr>
              <a:t>Footprint</a:t>
            </a:r>
            <a:endParaRPr lang="es-ES" sz="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s-ES" sz="800" b="1" dirty="0">
              <a:solidFill>
                <a:srgbClr val="0070C0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8D09B01-DB67-4355-B7E1-E8396E5DDC4F}"/>
              </a:ext>
            </a:extLst>
          </p:cNvPr>
          <p:cNvSpPr/>
          <p:nvPr/>
        </p:nvSpPr>
        <p:spPr>
          <a:xfrm>
            <a:off x="8308219" y="6543775"/>
            <a:ext cx="1248531" cy="104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00" b="1" dirty="0">
              <a:solidFill>
                <a:srgbClr val="002060"/>
              </a:solidFill>
            </a:endParaRPr>
          </a:p>
          <a:p>
            <a:pPr algn="ctr"/>
            <a:r>
              <a:rPr lang="es-ES" sz="800" b="1" dirty="0">
                <a:solidFill>
                  <a:srgbClr val="002060"/>
                </a:solidFill>
              </a:rPr>
              <a:t>Total </a:t>
            </a:r>
            <a:r>
              <a:rPr lang="es-ES" sz="800" b="1" dirty="0" err="1">
                <a:solidFill>
                  <a:srgbClr val="002060"/>
                </a:solidFill>
              </a:rPr>
              <a:t>emissions</a:t>
            </a:r>
            <a:r>
              <a:rPr lang="es-ES" sz="800" b="1" dirty="0">
                <a:solidFill>
                  <a:srgbClr val="002060"/>
                </a:solidFill>
              </a:rPr>
              <a:t> </a:t>
            </a:r>
            <a:r>
              <a:rPr lang="es-ES" sz="800" b="1" dirty="0" err="1">
                <a:solidFill>
                  <a:srgbClr val="002060"/>
                </a:solidFill>
              </a:rPr>
              <a:t>avoided</a:t>
            </a:r>
            <a:endParaRPr lang="es-ES" sz="800" b="1" dirty="0">
              <a:solidFill>
                <a:srgbClr val="002060"/>
              </a:solidFill>
            </a:endParaRPr>
          </a:p>
          <a:p>
            <a:pPr algn="ctr"/>
            <a:endParaRPr lang="es-ES" sz="800" b="1" dirty="0">
              <a:solidFill>
                <a:srgbClr val="002060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7988FFA-0B77-4945-B457-DC014EB735C1}"/>
              </a:ext>
            </a:extLst>
          </p:cNvPr>
          <p:cNvSpPr/>
          <p:nvPr/>
        </p:nvSpPr>
        <p:spPr>
          <a:xfrm>
            <a:off x="8890000" y="1601937"/>
            <a:ext cx="666750" cy="17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solidFill>
                <a:srgbClr val="0070C0"/>
              </a:solidFill>
            </a:endParaRPr>
          </a:p>
          <a:p>
            <a:pPr algn="ctr"/>
            <a:r>
              <a:rPr lang="es-ES" sz="1100" dirty="0">
                <a:solidFill>
                  <a:srgbClr val="0070C0"/>
                </a:solidFill>
              </a:rPr>
              <a:t>SCOPE 3</a:t>
            </a:r>
          </a:p>
          <a:p>
            <a:pPr algn="ctr"/>
            <a:endParaRPr lang="es-ES" sz="1100" dirty="0">
              <a:solidFill>
                <a:srgbClr val="0070C0"/>
              </a:solidFill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5A941A19-A741-41D9-A7F9-D334C47F7A18}"/>
              </a:ext>
            </a:extLst>
          </p:cNvPr>
          <p:cNvSpPr/>
          <p:nvPr/>
        </p:nvSpPr>
        <p:spPr>
          <a:xfrm>
            <a:off x="1580838" y="112457"/>
            <a:ext cx="2272533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dirty="0">
                <a:solidFill>
                  <a:schemeClr val="bg1"/>
                </a:solidFill>
                <a:latin typeface="Arial" charset="0"/>
              </a:rPr>
              <a:t>CIRCULAR ECONOMY</a:t>
            </a:r>
          </a:p>
        </p:txBody>
      </p:sp>
    </p:spTree>
    <p:extLst>
      <p:ext uri="{BB962C8B-B14F-4D97-AF65-F5344CB8AC3E}">
        <p14:creationId xmlns:p14="http://schemas.microsoft.com/office/powerpoint/2010/main" val="426496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" y="0"/>
            <a:ext cx="399850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H="1">
            <a:off x="1036553" y="2902557"/>
            <a:ext cx="2123" cy="1032999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1012067" y="5551803"/>
            <a:ext cx="2986436" cy="181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3998503" y="5553616"/>
            <a:ext cx="736589" cy="2125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 flipH="1" flipV="1">
            <a:off x="4140555" y="5395659"/>
            <a:ext cx="470864" cy="2117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4310813" y="5501735"/>
            <a:ext cx="119764" cy="119764"/>
          </a:xfrm>
          <a:prstGeom prst="ellipse">
            <a:avLst/>
          </a:prstGeom>
          <a:solidFill>
            <a:srgbClr val="0004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4264389" y="5451337"/>
            <a:ext cx="216847" cy="216847"/>
          </a:xfrm>
          <a:prstGeom prst="ellipse">
            <a:avLst/>
          </a:prstGeom>
          <a:noFill/>
          <a:ln>
            <a:solidFill>
              <a:srgbClr val="0004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594" y="2758152"/>
            <a:ext cx="239996" cy="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02996" y="3006852"/>
            <a:ext cx="2423937" cy="800410"/>
          </a:xfrm>
          <a:prstGeom prst="rect">
            <a:avLst/>
          </a:prstGeom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Arial" charset="0"/>
              </a:rPr>
              <a:t>Annually, Granada´s South </a:t>
            </a:r>
            <a:r>
              <a:rPr lang="en-US" sz="1467" dirty="0" err="1">
                <a:solidFill>
                  <a:schemeClr val="bg1"/>
                </a:solidFill>
                <a:latin typeface="Arial" charset="0"/>
              </a:rPr>
              <a:t>Biofactory</a:t>
            </a:r>
            <a:r>
              <a:rPr lang="en-US" sz="1467" dirty="0">
                <a:solidFill>
                  <a:schemeClr val="bg1"/>
                </a:solidFill>
                <a:latin typeface="Arial" charset="0"/>
              </a:rPr>
              <a:t> receives more than 2000 people</a:t>
            </a:r>
            <a:endParaRPr lang="es-ES_tradnl" sz="1467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1000193" y="2001947"/>
            <a:ext cx="654067" cy="46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012067" y="2001947"/>
            <a:ext cx="0" cy="35498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156997" y="1993129"/>
            <a:ext cx="2804632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Water</a:t>
            </a:r>
            <a:r>
              <a:rPr lang="es-ES_tradnl" sz="2667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 Management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49" y="132863"/>
            <a:ext cx="3387654" cy="48833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17" y="132863"/>
            <a:ext cx="4353002" cy="32647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17" y="3508927"/>
            <a:ext cx="4355994" cy="32669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0" b="3120"/>
          <a:stretch/>
        </p:blipFill>
        <p:spPr>
          <a:xfrm>
            <a:off x="4253949" y="5161285"/>
            <a:ext cx="3381796" cy="161463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23C5155-FAFD-4130-B944-983D84E2E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3537" y="132863"/>
            <a:ext cx="862582" cy="8625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7D8E97-5FB0-46DB-AF8F-480396130C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6316" y="135834"/>
            <a:ext cx="865707" cy="85961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F2A7BA8-0FFC-4851-B782-30FF573CE7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594" y="-20375"/>
            <a:ext cx="2359356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3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2764" y="0"/>
            <a:ext cx="399850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H="1">
            <a:off x="1036553" y="2902557"/>
            <a:ext cx="2123" cy="1032999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1036553" y="6279591"/>
            <a:ext cx="2986436" cy="181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3961628" y="6279591"/>
            <a:ext cx="736589" cy="2125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 flipH="1" flipV="1">
            <a:off x="4120106" y="6167422"/>
            <a:ext cx="470864" cy="2117"/>
          </a:xfrm>
          <a:prstGeom prst="line">
            <a:avLst/>
          </a:prstGeom>
          <a:ln w="6350" cmpd="sng">
            <a:solidFill>
              <a:srgbClr val="000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4300721" y="6219709"/>
            <a:ext cx="119764" cy="119764"/>
          </a:xfrm>
          <a:prstGeom prst="ellipse">
            <a:avLst/>
          </a:prstGeom>
          <a:solidFill>
            <a:srgbClr val="0004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4264389" y="6187066"/>
            <a:ext cx="216847" cy="216847"/>
          </a:xfrm>
          <a:prstGeom prst="ellipse">
            <a:avLst/>
          </a:prstGeom>
          <a:noFill/>
          <a:ln>
            <a:solidFill>
              <a:srgbClr val="0004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594" y="2758152"/>
            <a:ext cx="239996" cy="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33850" y="3360007"/>
            <a:ext cx="2525323" cy="574642"/>
          </a:xfrm>
          <a:prstGeom prst="rect">
            <a:avLst/>
          </a:prstGeom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Preserve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biodiversity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our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treatment</a:t>
            </a:r>
            <a:r>
              <a:rPr lang="es-ES_tradnl" sz="1467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1467" dirty="0" err="1">
                <a:solidFill>
                  <a:schemeClr val="bg1"/>
                </a:solidFill>
                <a:latin typeface="Arial" charset="0"/>
              </a:rPr>
              <a:t>plants</a:t>
            </a:r>
            <a:endParaRPr lang="es-ES_tradnl" sz="1467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1000193" y="2001947"/>
            <a:ext cx="654067" cy="4656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012067" y="2001947"/>
            <a:ext cx="0" cy="4277644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012067" y="1993129"/>
            <a:ext cx="2949561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ES_tradnl" sz="2667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Water</a:t>
            </a:r>
            <a:r>
              <a:rPr lang="es-ES_tradnl" sz="2667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 Management</a:t>
            </a:r>
          </a:p>
        </p:txBody>
      </p:sp>
      <p:sp>
        <p:nvSpPr>
          <p:cNvPr id="22" name="Rectangle 15"/>
          <p:cNvSpPr/>
          <p:nvPr/>
        </p:nvSpPr>
        <p:spPr>
          <a:xfrm>
            <a:off x="4113141" y="109751"/>
            <a:ext cx="7796559" cy="184665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Lines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of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action</a:t>
            </a:r>
            <a:endParaRPr lang="es-ES" sz="16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endParaRPr lang="es-ES" sz="16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-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Biodiversity diagnosis and implementation of action plans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-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Elimination of the use of pesticides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endParaRPr lang="es-ES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-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Incorporation of action protocols against invasive alien species</a:t>
            </a:r>
            <a:endParaRPr lang="es-ES_tradnl" sz="16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54" y="4202538"/>
            <a:ext cx="2637305" cy="1190555"/>
          </a:xfrm>
          <a:prstGeom prst="rect">
            <a:avLst/>
          </a:prstGeom>
        </p:spPr>
      </p:pic>
      <p:sp>
        <p:nvSpPr>
          <p:cNvPr id="3" name="AutoShape 2" descr="Resultado de imagen de ods 1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41" y="2078940"/>
            <a:ext cx="1996740" cy="2678410"/>
          </a:xfrm>
          <a:prstGeom prst="rect">
            <a:avLst/>
          </a:prstGeom>
        </p:spPr>
      </p:pic>
      <p:sp>
        <p:nvSpPr>
          <p:cNvPr id="25" name="Rectangle 15"/>
          <p:cNvSpPr/>
          <p:nvPr/>
        </p:nvSpPr>
        <p:spPr>
          <a:xfrm>
            <a:off x="4113141" y="4923703"/>
            <a:ext cx="4796895" cy="141577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>
            <a:spAutoFit/>
          </a:bodyPr>
          <a:lstStyle/>
          <a:p>
            <a:r>
              <a:rPr lang="es-ES" sz="1200" b="1" dirty="0">
                <a:solidFill>
                  <a:srgbClr val="002060"/>
                </a:solidFill>
                <a:latin typeface="Arial" charset="0"/>
              </a:rPr>
              <a:t>In </a:t>
            </a:r>
            <a:r>
              <a:rPr lang="es-ES" sz="1200" b="1" dirty="0" err="1">
                <a:solidFill>
                  <a:srgbClr val="002060"/>
                </a:solidFill>
                <a:latin typeface="Arial" charset="0"/>
              </a:rPr>
              <a:t>progress</a:t>
            </a:r>
            <a:r>
              <a:rPr lang="es-ES" sz="1200" b="1" dirty="0">
                <a:solidFill>
                  <a:srgbClr val="002060"/>
                </a:solidFill>
                <a:latin typeface="Arial" charset="0"/>
              </a:rPr>
              <a:t>:</a:t>
            </a:r>
          </a:p>
          <a:p>
            <a:endParaRPr lang="es-ES" sz="1200" b="1" dirty="0">
              <a:solidFill>
                <a:srgbClr val="002060"/>
              </a:solidFill>
              <a:latin typeface="Arial" charset="0"/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2060"/>
                </a:solidFill>
                <a:latin typeface="Arial" charset="0"/>
              </a:rPr>
              <a:t>Creation of a butterfly garden in Granada South </a:t>
            </a:r>
            <a:r>
              <a:rPr lang="en-US" sz="1200" dirty="0" err="1">
                <a:solidFill>
                  <a:srgbClr val="002060"/>
                </a:solidFill>
                <a:latin typeface="Arial" charset="0"/>
              </a:rPr>
              <a:t>Biofactory</a:t>
            </a:r>
            <a:r>
              <a:rPr lang="en-US" sz="1200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marL="171450" indent="-171450">
              <a:buFontTx/>
              <a:buChar char="-"/>
            </a:pPr>
            <a:endParaRPr lang="es-ES" sz="1200" dirty="0">
              <a:solidFill>
                <a:srgbClr val="002060"/>
              </a:solidFill>
              <a:latin typeface="Arial" charset="0"/>
            </a:endParaRPr>
          </a:p>
          <a:p>
            <a:r>
              <a:rPr lang="es-ES" sz="1200" dirty="0">
                <a:solidFill>
                  <a:srgbClr val="002060"/>
                </a:solidFill>
                <a:latin typeface="Arial" charset="0"/>
              </a:rPr>
              <a:t>-   </a:t>
            </a:r>
            <a:r>
              <a:rPr lang="es-ES" sz="1200" dirty="0" err="1">
                <a:solidFill>
                  <a:srgbClr val="002060"/>
                </a:solidFill>
                <a:latin typeface="Arial" charset="0"/>
              </a:rPr>
              <a:t>Installation</a:t>
            </a:r>
            <a:r>
              <a:rPr lang="es-ES" sz="1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Arial" charset="0"/>
              </a:rPr>
              <a:t>of</a:t>
            </a:r>
            <a:r>
              <a:rPr lang="es-ES" sz="1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Arial" charset="0"/>
              </a:rPr>
              <a:t>insect</a:t>
            </a:r>
            <a:r>
              <a:rPr lang="es-ES" sz="1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Arial" charset="0"/>
              </a:rPr>
              <a:t>hotels</a:t>
            </a:r>
            <a:endParaRPr lang="es-ES" sz="1200" dirty="0">
              <a:solidFill>
                <a:srgbClr val="002060"/>
              </a:solidFill>
              <a:latin typeface="Arial" charset="0"/>
            </a:endParaRPr>
          </a:p>
          <a:p>
            <a:endParaRPr lang="es-ES" sz="1200" dirty="0">
              <a:solidFill>
                <a:srgbClr val="002060"/>
              </a:solidFill>
              <a:latin typeface="Arial" charset="0"/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2060"/>
                </a:solidFill>
                <a:latin typeface="Arial" charset="0"/>
              </a:rPr>
              <a:t>Renaturation, with autochthonous species</a:t>
            </a:r>
            <a:endParaRPr lang="es-ES_tradnl" sz="12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7" name="Imagen 6" descr="Imagen que contiene cielo, suelo, exterior, árbol&#10;&#10;Descripción generada con confianza muy alta">
            <a:extLst>
              <a:ext uri="{FF2B5EF4-FFF2-40B4-BE49-F238E27FC236}">
                <a16:creationId xmlns:a16="http://schemas.microsoft.com/office/drawing/2014/main" id="{203D6968-D718-48AE-82A7-C783DD6EC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36" y="2078940"/>
            <a:ext cx="3610157" cy="26784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92D464F-4152-45B3-99EF-4F5609FEC2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3" t="34398" b="10688"/>
          <a:stretch/>
        </p:blipFill>
        <p:spPr>
          <a:xfrm>
            <a:off x="9037189" y="4880918"/>
            <a:ext cx="2872511" cy="17907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1941A5-23B1-40D8-B55D-E4297B5CA6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22"/>
          <a:stretch/>
        </p:blipFill>
        <p:spPr>
          <a:xfrm>
            <a:off x="9961548" y="2078939"/>
            <a:ext cx="1957909" cy="26784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7143" y="109751"/>
            <a:ext cx="872557" cy="872557"/>
          </a:xfrm>
          <a:prstGeom prst="rect">
            <a:avLst/>
          </a:prstGeom>
        </p:spPr>
      </p:pic>
      <p:sp>
        <p:nvSpPr>
          <p:cNvPr id="24" name="Rectangle 44">
            <a:extLst>
              <a:ext uri="{FF2B5EF4-FFF2-40B4-BE49-F238E27FC236}">
                <a16:creationId xmlns:a16="http://schemas.microsoft.com/office/drawing/2014/main" id="{D4979448-A042-4476-8454-9A18893180E1}"/>
              </a:ext>
            </a:extLst>
          </p:cNvPr>
          <p:cNvSpPr/>
          <p:nvPr/>
        </p:nvSpPr>
        <p:spPr>
          <a:xfrm>
            <a:off x="1644592" y="125696"/>
            <a:ext cx="2272533" cy="703780"/>
          </a:xfrm>
          <a:prstGeom prst="rect">
            <a:avLst/>
          </a:prstGeom>
          <a:solidFill>
            <a:srgbClr val="030F40"/>
          </a:solidFill>
        </p:spPr>
        <p:txBody>
          <a:bodyPr wrap="square" lIns="121917" tIns="60959" rIns="121917" bIns="60959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667" dirty="0">
                <a:solidFill>
                  <a:schemeClr val="bg1"/>
                </a:solidFill>
                <a:latin typeface="Arial" charset="0"/>
              </a:rPr>
              <a:t>CIRCULAR ECONOMY</a:t>
            </a:r>
          </a:p>
        </p:txBody>
      </p:sp>
    </p:spTree>
    <p:extLst>
      <p:ext uri="{BB962C8B-B14F-4D97-AF65-F5344CB8AC3E}">
        <p14:creationId xmlns:p14="http://schemas.microsoft.com/office/powerpoint/2010/main" val="3412823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ace10e6-8c8a-46b5-9435-807f619c65c5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81D280DCCF87469E139175BF460EC8" ma:contentTypeVersion="12" ma:contentTypeDescription="Create a new document." ma:contentTypeScope="" ma:versionID="aeacb7ca74ea1f24511e49692021e472">
  <xsd:schema xmlns:xsd="http://www.w3.org/2001/XMLSchema" xmlns:xs="http://www.w3.org/2001/XMLSchema" xmlns:p="http://schemas.microsoft.com/office/2006/metadata/properties" xmlns:ns2="2313a076-97b0-4a9a-b961-9106e42883a5" xmlns:ns3="53ec5d3f-7789-45a8-a178-f27163ec30f1" targetNamespace="http://schemas.microsoft.com/office/2006/metadata/properties" ma:root="true" ma:fieldsID="171c1c05f83d7c812d4a61b861909f80" ns2:_="" ns3:_="">
    <xsd:import namespace="2313a076-97b0-4a9a-b961-9106e42883a5"/>
    <xsd:import namespace="53ec5d3f-7789-45a8-a178-f27163ec30f1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FastMetadata" minOccurs="0"/>
                <xsd:element ref="ns2:MediaService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3a076-97b0-4a9a-b961-9106e42883a5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c5d3f-7789-45a8-a178-f27163ec30f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35805C-FEC7-4C3E-9967-2595F34D49E9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6D1224EC-E71D-4F67-8A2B-E652FC3C4D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3695ED-BA71-4923-A5DE-897DF0D21365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53ec5d3f-7789-45a8-a178-f27163ec30f1"/>
    <ds:schemaRef ds:uri="http://purl.org/dc/terms/"/>
    <ds:schemaRef ds:uri="http://schemas.openxmlformats.org/package/2006/metadata/core-properties"/>
    <ds:schemaRef ds:uri="2313a076-97b0-4a9a-b961-9106e42883a5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408C487-3581-4F9B-80DA-4D577D5F7C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13a076-97b0-4a9a-b961-9106e42883a5"/>
    <ds:schemaRef ds:uri="53ec5d3f-7789-45a8-a178-f27163ec3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574</Words>
  <Application>Microsoft Office PowerPoint</Application>
  <PresentationFormat>Panorámica</PresentationFormat>
  <Paragraphs>155</Paragraphs>
  <Slides>11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Constantia</vt:lpstr>
      <vt:lpstr>Flama-Extrabold</vt:lpstr>
      <vt:lpstr>Flama-Light</vt:lpstr>
      <vt:lpstr>Helvetica Neue</vt:lpstr>
      <vt:lpstr>Tema de Office</vt:lpstr>
      <vt:lpstr>1_Tema de Office</vt:lpstr>
      <vt:lpstr>Chart</vt:lpstr>
      <vt:lpstr>Microsoft Excel Chart</vt:lpstr>
      <vt:lpstr> Granada Water Company (Emasagra)</vt:lpstr>
      <vt:lpstr>Shareholders Emasagra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CIRCLE: Water Management</dc:title>
  <dc:creator>Ayllon Moreno, Maria Dolores</dc:creator>
  <cp:lastModifiedBy>Jimenez Espinosa, Gonzalo</cp:lastModifiedBy>
  <cp:revision>33</cp:revision>
  <dcterms:created xsi:type="dcterms:W3CDTF">2020-06-23T07:12:44Z</dcterms:created>
  <dcterms:modified xsi:type="dcterms:W3CDTF">2020-11-03T17:40:59Z</dcterms:modified>
</cp:coreProperties>
</file>