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Montserrat" panose="020B0604020202020204" charset="0"/>
      <p:regular r:id="rId9"/>
      <p:bold r:id="rId10"/>
      <p:italic r:id="rId11"/>
      <p:boldItalic r:id="rId12"/>
    </p:embeddedFont>
    <p:embeddedFont>
      <p:font typeface="Quicksand" panose="020B0604020202020204" charset="0"/>
      <p:regular r:id="rId13"/>
      <p:bold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4e8c1ee72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4e8c1ee722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4e9438bf14_1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4e9438bf14_1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53fa2d22a0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53fa2d22a0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Montserrat"/>
              <a:buNone/>
              <a:defRPr sz="36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56775" y="4858563"/>
            <a:ext cx="548700" cy="23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0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0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0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0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000"/>
              </a:spcBef>
              <a:spcAft>
                <a:spcPts val="10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556775" y="4858563"/>
            <a:ext cx="548700" cy="23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556775" y="4858563"/>
            <a:ext cx="548700" cy="23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56775" y="4858563"/>
            <a:ext cx="548700" cy="23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45525" y="424525"/>
            <a:ext cx="8323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0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0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0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0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000"/>
              </a:spcBef>
              <a:spcAft>
                <a:spcPts val="10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556775" y="4858563"/>
            <a:ext cx="548700" cy="23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45525" y="424525"/>
            <a:ext cx="8323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0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0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0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0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0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0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0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000"/>
              </a:spcBef>
              <a:spcAft>
                <a:spcPts val="10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0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0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0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0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0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0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0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000"/>
              </a:spcBef>
              <a:spcAft>
                <a:spcPts val="10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556775" y="4858563"/>
            <a:ext cx="548700" cy="23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45525" y="424525"/>
            <a:ext cx="8323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556775" y="4858563"/>
            <a:ext cx="548700" cy="23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63144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0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0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0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0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0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0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0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000"/>
              </a:spcBef>
              <a:spcAft>
                <a:spcPts val="10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556775" y="4858563"/>
            <a:ext cx="548700" cy="23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556775" y="4858563"/>
            <a:ext cx="548700" cy="23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0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0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0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0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000"/>
              </a:spcBef>
              <a:spcAft>
                <a:spcPts val="10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556775" y="4858563"/>
            <a:ext cx="548700" cy="23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556775" y="4858563"/>
            <a:ext cx="548700" cy="23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525" y="424525"/>
            <a:ext cx="83232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E69138"/>
              </a:buClr>
              <a:buSzPts val="1800"/>
              <a:buFont typeface="Montserrat"/>
              <a:buNone/>
              <a:defRPr sz="1800" b="1">
                <a:solidFill>
                  <a:srgbClr val="E69138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●"/>
              <a:defRPr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/>
          <p:nvPr/>
        </p:nvSpPr>
        <p:spPr>
          <a:xfrm>
            <a:off x="3108900" y="4901063"/>
            <a:ext cx="2926200" cy="3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800">
                <a:latin typeface="Quicksand"/>
                <a:ea typeface="Quicksand"/>
                <a:cs typeface="Quicksand"/>
                <a:sym typeface="Quicksand"/>
              </a:rPr>
              <a:t>Copyright © 2019 by Adamantic S.r.l. - All rights Reserved</a:t>
            </a:r>
            <a:endParaRPr sz="800"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7426706" y="0"/>
            <a:ext cx="1717294" cy="57270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556775" y="4858563"/>
            <a:ext cx="548700" cy="2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svg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" Type="http://schemas.openxmlformats.org/officeDocument/2006/relationships/image" Target="../media/image5.svg"/><Relationship Id="rId21" Type="http://schemas.openxmlformats.org/officeDocument/2006/relationships/image" Target="../media/image23.svg"/><Relationship Id="rId7" Type="http://schemas.openxmlformats.org/officeDocument/2006/relationships/image" Target="../media/image9.svg"/><Relationship Id="rId12" Type="http://schemas.openxmlformats.org/officeDocument/2006/relationships/image" Target="../media/image14.png"/><Relationship Id="rId17" Type="http://schemas.openxmlformats.org/officeDocument/2006/relationships/image" Target="../media/image19.svg"/><Relationship Id="rId25" Type="http://schemas.openxmlformats.org/officeDocument/2006/relationships/image" Target="../media/image27.sv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24" Type="http://schemas.openxmlformats.org/officeDocument/2006/relationships/image" Target="../media/image26.png"/><Relationship Id="rId5" Type="http://schemas.openxmlformats.org/officeDocument/2006/relationships/image" Target="../media/image7.svg"/><Relationship Id="rId15" Type="http://schemas.openxmlformats.org/officeDocument/2006/relationships/image" Target="../media/image17.svg"/><Relationship Id="rId23" Type="http://schemas.openxmlformats.org/officeDocument/2006/relationships/image" Target="../media/image25.svg"/><Relationship Id="rId10" Type="http://schemas.openxmlformats.org/officeDocument/2006/relationships/image" Target="../media/image12.png"/><Relationship Id="rId19" Type="http://schemas.openxmlformats.org/officeDocument/2006/relationships/image" Target="../media/image21.svg"/><Relationship Id="rId4" Type="http://schemas.openxmlformats.org/officeDocument/2006/relationships/image" Target="../media/image6.png"/><Relationship Id="rId9" Type="http://schemas.openxmlformats.org/officeDocument/2006/relationships/image" Target="../media/image11.svg"/><Relationship Id="rId14" Type="http://schemas.openxmlformats.org/officeDocument/2006/relationships/image" Target="../media/image16.png"/><Relationship Id="rId22" Type="http://schemas.openxmlformats.org/officeDocument/2006/relationships/image" Target="../media/image24.png"/><Relationship Id="rId27" Type="http://schemas.openxmlformats.org/officeDocument/2006/relationships/image" Target="../media/image29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/>
              <a:t>Energy Communities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/>
              <a:t>Using IoT and Blockchain</a:t>
            </a:r>
            <a:endParaRPr dirty="0"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Domenico Barra, CTO - Adamantic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45525" y="424525"/>
            <a:ext cx="8323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Adamantic - Who we are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dirty="0"/>
              <a:t>Innovative startup - founded in 2017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dirty="0"/>
              <a:t>Core business: IOT and Blockchain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dirty="0"/>
              <a:t>Member of the SmartCity Lab Roma &amp; Lazio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dirty="0"/>
              <a:t>More than 10 enterprise-grade blockchain projects to date</a:t>
            </a:r>
          </a:p>
          <a:p>
            <a:pPr lvl="1" indent="-342900">
              <a:spcBef>
                <a:spcPts val="0"/>
              </a:spcBef>
              <a:buSzPts val="1800"/>
              <a:buChar char="●"/>
            </a:pPr>
            <a:r>
              <a:rPr lang="it" dirty="0"/>
              <a:t>Energy</a:t>
            </a:r>
          </a:p>
          <a:p>
            <a:pPr lvl="1" indent="-342900">
              <a:spcBef>
                <a:spcPts val="0"/>
              </a:spcBef>
              <a:buSzPts val="1800"/>
              <a:buChar char="●"/>
            </a:pPr>
            <a:r>
              <a:rPr lang="it" dirty="0"/>
              <a:t>Healthcare</a:t>
            </a:r>
          </a:p>
          <a:p>
            <a:pPr lvl="1" indent="-342900">
              <a:spcBef>
                <a:spcPts val="0"/>
              </a:spcBef>
              <a:buSzPts val="1800"/>
              <a:buChar char="●"/>
            </a:pPr>
            <a:r>
              <a:rPr lang="it" dirty="0"/>
              <a:t>Audiovisual rights management</a:t>
            </a:r>
          </a:p>
          <a:p>
            <a:pPr lvl="1" indent="-342900">
              <a:spcBef>
                <a:spcPts val="0"/>
              </a:spcBef>
              <a:buSzPts val="1800"/>
              <a:buChar char="●"/>
            </a:pPr>
            <a:r>
              <a:rPr lang="it" dirty="0"/>
              <a:t>Automotive and (car/bike) sharing</a:t>
            </a:r>
          </a:p>
          <a:p>
            <a:pPr lvl="1" indent="-342900">
              <a:spcBef>
                <a:spcPts val="0"/>
              </a:spcBef>
              <a:buSzPts val="1800"/>
              <a:buChar char="●"/>
            </a:pPr>
            <a:r>
              <a:rPr lang="it" dirty="0"/>
              <a:t>Baggage tracking</a:t>
            </a:r>
          </a:p>
          <a:p>
            <a:pPr lvl="1" indent="-342900">
              <a:spcBef>
                <a:spcPts val="0"/>
              </a:spcBef>
              <a:buSzPts val="1800"/>
              <a:buChar char="●"/>
            </a:pPr>
            <a:r>
              <a:rPr lang="it" dirty="0"/>
              <a:t>Multi-vendor coin-based marketplace</a:t>
            </a:r>
          </a:p>
          <a:p>
            <a:pPr lvl="1" indent="-342900">
              <a:spcBef>
                <a:spcPts val="0"/>
              </a:spcBef>
              <a:buSzPts val="1800"/>
              <a:buChar char="●"/>
            </a:pPr>
            <a:r>
              <a:rPr lang="it" dirty="0"/>
              <a:t>Art &amp; Cultural Heritage</a:t>
            </a:r>
          </a:p>
          <a:p>
            <a:r>
              <a:rPr lang="it" dirty="0"/>
              <a:t>Cooperating with national institutions (MiBACT, GSE) and universities (La Sapienza, RomaTRE, LUISS, LinkCampus)</a:t>
            </a:r>
            <a:endParaRPr dirty="0"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8556775" y="4858563"/>
            <a:ext cx="548700" cy="23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525" y="424525"/>
            <a:ext cx="8323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/>
              <a:t>Energy Communities</a:t>
            </a:r>
            <a:endParaRPr dirty="0"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3549375" y="834950"/>
            <a:ext cx="5283000" cy="384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en-US" sz="1200" b="1" dirty="0"/>
              <a:t>Chosen model: Energy Cloud</a:t>
            </a:r>
          </a:p>
          <a:p>
            <a:pPr marL="285750" indent="-285750">
              <a:spcAft>
                <a:spcPts val="1000"/>
              </a:spcAft>
            </a:pPr>
            <a:r>
              <a:rPr lang="en-US" sz="1200" dirty="0"/>
              <a:t>Users are still physically attached to their local energy provider</a:t>
            </a:r>
          </a:p>
          <a:p>
            <a:pPr marL="285750" indent="-285750">
              <a:spcAft>
                <a:spcPts val="1000"/>
              </a:spcAft>
            </a:pPr>
            <a:r>
              <a:rPr lang="en-US" sz="1200" dirty="0"/>
              <a:t>Energy exchanges are </a:t>
            </a:r>
            <a:r>
              <a:rPr lang="en-US" sz="1200" i="1" dirty="0"/>
              <a:t>virtual</a:t>
            </a:r>
          </a:p>
          <a:p>
            <a:pPr marL="285750" indent="-285750">
              <a:spcAft>
                <a:spcPts val="1000"/>
              </a:spcAft>
            </a:pPr>
            <a:r>
              <a:rPr lang="en-US" sz="1200" dirty="0"/>
              <a:t>Blockchain used for transparency and rewards management</a:t>
            </a:r>
          </a:p>
          <a:p>
            <a:pPr marL="0" indent="0">
              <a:spcAft>
                <a:spcPts val="1000"/>
              </a:spcAft>
              <a:buNone/>
            </a:pPr>
            <a:endParaRPr lang="en-US" sz="1200" b="1" dirty="0"/>
          </a:p>
          <a:p>
            <a:pPr marL="0" indent="0">
              <a:spcAft>
                <a:spcPts val="1000"/>
              </a:spcAft>
              <a:buNone/>
            </a:pPr>
            <a:r>
              <a:rPr lang="en-US" sz="1200" b="1" dirty="0"/>
              <a:t>Actors:</a:t>
            </a:r>
          </a:p>
          <a:p>
            <a:pPr marL="285750" indent="-285750">
              <a:spcAft>
                <a:spcPts val="1000"/>
              </a:spcAft>
            </a:pPr>
            <a:r>
              <a:rPr lang="en-US" sz="1200" dirty="0"/>
              <a:t>Consumers</a:t>
            </a:r>
          </a:p>
          <a:p>
            <a:pPr marL="285750" indent="-285750">
              <a:spcAft>
                <a:spcPts val="1000"/>
              </a:spcAft>
            </a:pPr>
            <a:r>
              <a:rPr lang="en-US" sz="1200" dirty="0"/>
              <a:t>Producers (small plants, solar panels, wind turbines, …)</a:t>
            </a:r>
          </a:p>
          <a:p>
            <a:pPr marL="285750" indent="-285750">
              <a:spcAft>
                <a:spcPts val="1000"/>
              </a:spcAft>
            </a:pPr>
            <a:r>
              <a:rPr lang="en-US" sz="1200" dirty="0"/>
              <a:t>Prosumers (energy storage, e-cars, …)</a:t>
            </a:r>
          </a:p>
          <a:p>
            <a:pPr marL="285750" indent="-285750">
              <a:spcAft>
                <a:spcPts val="1000"/>
              </a:spcAft>
            </a:pPr>
            <a:r>
              <a:rPr lang="en-US" sz="1200" dirty="0"/>
              <a:t>Network Manager</a:t>
            </a:r>
          </a:p>
          <a:p>
            <a:pPr marL="285750" indent="-285750">
              <a:spcAft>
                <a:spcPts val="1000"/>
              </a:spcAft>
            </a:pPr>
            <a:r>
              <a:rPr lang="en-US" sz="1200" dirty="0"/>
              <a:t>Community Manager</a:t>
            </a:r>
          </a:p>
          <a:p>
            <a:pPr marL="285750" indent="-285750">
              <a:spcAft>
                <a:spcPts val="1000"/>
              </a:spcAft>
            </a:pPr>
            <a:r>
              <a:rPr lang="en-US" sz="1200" dirty="0"/>
              <a:t>External Energy Providers</a:t>
            </a:r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8556775" y="4858563"/>
            <a:ext cx="548700" cy="23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3</a:t>
            </a:fld>
            <a:endParaRPr/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650" y="834925"/>
            <a:ext cx="3285756" cy="384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5B10BB69-67E9-4865-AA6E-82403ED69BC1}"/>
              </a:ext>
            </a:extLst>
          </p:cNvPr>
          <p:cNvSpPr/>
          <p:nvPr/>
        </p:nvSpPr>
        <p:spPr>
          <a:xfrm>
            <a:off x="994456" y="1204394"/>
            <a:ext cx="3178969" cy="1367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External Energy</a:t>
            </a:r>
            <a:br>
              <a:rPr lang="en-US" dirty="0"/>
            </a:br>
            <a:r>
              <a:rPr lang="en-US" dirty="0"/>
              <a:t>Provider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49128B1-0B6B-473B-AAF1-88654661DF28}"/>
              </a:ext>
            </a:extLst>
          </p:cNvPr>
          <p:cNvSpPr/>
          <p:nvPr/>
        </p:nvSpPr>
        <p:spPr>
          <a:xfrm>
            <a:off x="990644" y="2821984"/>
            <a:ext cx="3178969" cy="1367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Community</a:t>
            </a:r>
            <a:br>
              <a:rPr lang="en-US" dirty="0"/>
            </a:br>
            <a:r>
              <a:rPr lang="en-US" dirty="0"/>
              <a:t>Manager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083DED7-A539-4E8A-8C4F-9487CB0D1AD6}"/>
              </a:ext>
            </a:extLst>
          </p:cNvPr>
          <p:cNvSpPr/>
          <p:nvPr/>
        </p:nvSpPr>
        <p:spPr>
          <a:xfrm>
            <a:off x="4886854" y="2821984"/>
            <a:ext cx="3178969" cy="1367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Network</a:t>
            </a:r>
            <a:br>
              <a:rPr lang="en-US" dirty="0"/>
            </a:br>
            <a:r>
              <a:rPr lang="en-US" dirty="0"/>
              <a:t>Manager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4D0EAB-8A91-4AE7-8DDE-4D60A598F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Relationships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7A33F-DE35-41D1-9CFF-3683CD80BC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 smtClean="0"/>
              <a:t>4</a:t>
            </a:fld>
            <a:endParaRPr lang="it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49E61DF-C2B2-4A4C-8A1E-41FB6475435D}"/>
              </a:ext>
            </a:extLst>
          </p:cNvPr>
          <p:cNvGrpSpPr/>
          <p:nvPr/>
        </p:nvGrpSpPr>
        <p:grpSpPr>
          <a:xfrm>
            <a:off x="4886854" y="1187819"/>
            <a:ext cx="3178969" cy="1398422"/>
            <a:chOff x="3993356" y="730416"/>
            <a:chExt cx="3178969" cy="1398422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DAFE823E-1649-4CF7-A53C-9D7135775EFA}"/>
                </a:ext>
              </a:extLst>
            </p:cNvPr>
            <p:cNvSpPr/>
            <p:nvPr/>
          </p:nvSpPr>
          <p:spPr>
            <a:xfrm>
              <a:off x="3993356" y="732501"/>
              <a:ext cx="3178969" cy="1396337"/>
            </a:xfrm>
            <a:prstGeom prst="roundRect">
              <a:avLst>
                <a:gd name="adj" fmla="val 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Users</a:t>
              </a:r>
            </a:p>
          </p:txBody>
        </p:sp>
        <p:pic>
          <p:nvPicPr>
            <p:cNvPr id="6" name="Graphic 5" descr="Man">
              <a:extLst>
                <a:ext uri="{FF2B5EF4-FFF2-40B4-BE49-F238E27FC236}">
                  <a16:creationId xmlns:a16="http://schemas.microsoft.com/office/drawing/2014/main" id="{185C6F06-CE34-41E0-BD19-074756E6EA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07125" y="997224"/>
              <a:ext cx="421482" cy="421482"/>
            </a:xfrm>
            <a:prstGeom prst="rect">
              <a:avLst/>
            </a:prstGeom>
          </p:spPr>
        </p:pic>
        <p:pic>
          <p:nvPicPr>
            <p:cNvPr id="8" name="Graphic 7" descr="Production">
              <a:extLst>
                <a:ext uri="{FF2B5EF4-FFF2-40B4-BE49-F238E27FC236}">
                  <a16:creationId xmlns:a16="http://schemas.microsoft.com/office/drawing/2014/main" id="{5C6C43A5-4FB7-4A04-B66A-9E57C4BEA8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234619" y="997225"/>
              <a:ext cx="421481" cy="421481"/>
            </a:xfrm>
            <a:prstGeom prst="rect">
              <a:avLst/>
            </a:prstGeom>
          </p:spPr>
        </p:pic>
        <p:pic>
          <p:nvPicPr>
            <p:cNvPr id="10" name="Graphic 9" descr="Solar Panels">
              <a:extLst>
                <a:ext uri="{FF2B5EF4-FFF2-40B4-BE49-F238E27FC236}">
                  <a16:creationId xmlns:a16="http://schemas.microsoft.com/office/drawing/2014/main" id="{78F86C3A-D864-417B-A0F8-4A385C4BCE8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656100" y="997225"/>
              <a:ext cx="421481" cy="421481"/>
            </a:xfrm>
            <a:prstGeom prst="rect">
              <a:avLst/>
            </a:prstGeom>
          </p:spPr>
        </p:pic>
        <p:pic>
          <p:nvPicPr>
            <p:cNvPr id="12" name="Graphic 11" descr="Suburban scene">
              <a:extLst>
                <a:ext uri="{FF2B5EF4-FFF2-40B4-BE49-F238E27FC236}">
                  <a16:creationId xmlns:a16="http://schemas.microsoft.com/office/drawing/2014/main" id="{5ECFCF97-C8E2-4224-A790-EE72C9988F7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521994" y="997225"/>
              <a:ext cx="421481" cy="421481"/>
            </a:xfrm>
            <a:prstGeom prst="rect">
              <a:avLst/>
            </a:prstGeom>
          </p:spPr>
        </p:pic>
        <p:pic>
          <p:nvPicPr>
            <p:cNvPr id="14" name="Graphic 13" descr="Man">
              <a:extLst>
                <a:ext uri="{FF2B5EF4-FFF2-40B4-BE49-F238E27FC236}">
                  <a16:creationId xmlns:a16="http://schemas.microsoft.com/office/drawing/2014/main" id="{34FED244-1EA6-4A3C-9D88-4D2B478A23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919751" y="994324"/>
              <a:ext cx="421482" cy="421482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74BEF8A-3836-4E9E-ABBB-EB37FCF237A2}"/>
                </a:ext>
              </a:extLst>
            </p:cNvPr>
            <p:cNvSpPr txBox="1"/>
            <p:nvPr/>
          </p:nvSpPr>
          <p:spPr>
            <a:xfrm>
              <a:off x="4143636" y="730417"/>
              <a:ext cx="208738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Consumers  /  Prosumers /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C48EDDC-0ACA-47CF-865F-07A274760AA7}"/>
                </a:ext>
              </a:extLst>
            </p:cNvPr>
            <p:cNvSpPr txBox="1"/>
            <p:nvPr/>
          </p:nvSpPr>
          <p:spPr>
            <a:xfrm>
              <a:off x="6039678" y="730416"/>
              <a:ext cx="8835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Producers</a:t>
              </a: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5BD8F6AE-46C3-4B77-AC24-3D036F29D775}"/>
                </a:ext>
              </a:extLst>
            </p:cNvPr>
            <p:cNvGrpSpPr/>
            <p:nvPr/>
          </p:nvGrpSpPr>
          <p:grpSpPr>
            <a:xfrm>
              <a:off x="4345768" y="1311142"/>
              <a:ext cx="704320" cy="744573"/>
              <a:chOff x="2364582" y="1598577"/>
              <a:chExt cx="1375832" cy="1375832"/>
            </a:xfrm>
          </p:grpSpPr>
          <p:pic>
            <p:nvPicPr>
              <p:cNvPr id="19" name="Graphic 18" descr="Internet Of Things">
                <a:extLst>
                  <a:ext uri="{FF2B5EF4-FFF2-40B4-BE49-F238E27FC236}">
                    <a16:creationId xmlns:a16="http://schemas.microsoft.com/office/drawing/2014/main" id="{7DE862BF-68E9-47D5-A021-6044FFC73C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2364582" y="1598577"/>
                <a:ext cx="1375832" cy="1375832"/>
              </a:xfrm>
              <a:prstGeom prst="rect">
                <a:avLst/>
              </a:prstGeom>
            </p:spPr>
          </p:pic>
          <p:pic>
            <p:nvPicPr>
              <p:cNvPr id="21" name="Graphic 20" descr="Speedometer Middle">
                <a:extLst>
                  <a:ext uri="{FF2B5EF4-FFF2-40B4-BE49-F238E27FC236}">
                    <a16:creationId xmlns:a16="http://schemas.microsoft.com/office/drawing/2014/main" id="{35D02DF6-9ADF-4B28-9571-80E15F1CA8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2800921" y="2023225"/>
                <a:ext cx="456758" cy="456759"/>
              </a:xfrm>
              <a:prstGeom prst="rect">
                <a:avLst/>
              </a:prstGeom>
            </p:spPr>
          </p:pic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0B7AADF8-CDD1-4110-BC24-05A58873D992}"/>
                </a:ext>
              </a:extLst>
            </p:cNvPr>
            <p:cNvGrpSpPr/>
            <p:nvPr/>
          </p:nvGrpSpPr>
          <p:grpSpPr>
            <a:xfrm>
              <a:off x="6231022" y="1311142"/>
              <a:ext cx="704320" cy="744573"/>
              <a:chOff x="2364582" y="1598577"/>
              <a:chExt cx="1375832" cy="1375832"/>
            </a:xfrm>
          </p:grpSpPr>
          <p:pic>
            <p:nvPicPr>
              <p:cNvPr id="24" name="Graphic 23" descr="Internet Of Things">
                <a:extLst>
                  <a:ext uri="{FF2B5EF4-FFF2-40B4-BE49-F238E27FC236}">
                    <a16:creationId xmlns:a16="http://schemas.microsoft.com/office/drawing/2014/main" id="{E2D3234A-DE93-41F2-9E8B-C68910B9BB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2364582" y="1598577"/>
                <a:ext cx="1375832" cy="1375832"/>
              </a:xfrm>
              <a:prstGeom prst="rect">
                <a:avLst/>
              </a:prstGeom>
            </p:spPr>
          </p:pic>
          <p:pic>
            <p:nvPicPr>
              <p:cNvPr id="25" name="Graphic 24" descr="Speedometer Middle">
                <a:extLst>
                  <a:ext uri="{FF2B5EF4-FFF2-40B4-BE49-F238E27FC236}">
                    <a16:creationId xmlns:a16="http://schemas.microsoft.com/office/drawing/2014/main" id="{6AD13EF6-4DAF-4A1A-840B-B1919840586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2800921" y="2023225"/>
                <a:ext cx="456758" cy="456759"/>
              </a:xfrm>
              <a:prstGeom prst="rect">
                <a:avLst/>
              </a:prstGeom>
            </p:spPr>
          </p:pic>
        </p:grpSp>
      </p:grpSp>
      <p:sp>
        <p:nvSpPr>
          <p:cNvPr id="33" name="Arrow: Down 32">
            <a:extLst>
              <a:ext uri="{FF2B5EF4-FFF2-40B4-BE49-F238E27FC236}">
                <a16:creationId xmlns:a16="http://schemas.microsoft.com/office/drawing/2014/main" id="{C416C474-F1D8-49E1-B935-13C347664BFC}"/>
              </a:ext>
            </a:extLst>
          </p:cNvPr>
          <p:cNvSpPr/>
          <p:nvPr/>
        </p:nvSpPr>
        <p:spPr>
          <a:xfrm>
            <a:off x="6254857" y="2407646"/>
            <a:ext cx="512462" cy="650081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9F84C23-3E2B-4B82-8BDC-33DF57C23075}"/>
              </a:ext>
            </a:extLst>
          </p:cNvPr>
          <p:cNvGrpSpPr/>
          <p:nvPr/>
        </p:nvGrpSpPr>
        <p:grpSpPr>
          <a:xfrm>
            <a:off x="5172442" y="3249375"/>
            <a:ext cx="699324" cy="512574"/>
            <a:chOff x="1065182" y="1995310"/>
            <a:chExt cx="799338" cy="512575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4FE07C6-368B-4F7C-B3E8-282271FE6A0C}"/>
                </a:ext>
              </a:extLst>
            </p:cNvPr>
            <p:cNvSpPr/>
            <p:nvPr/>
          </p:nvSpPr>
          <p:spPr>
            <a:xfrm>
              <a:off x="1301334" y="2110874"/>
              <a:ext cx="325432" cy="28646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Arrow: Down 34">
              <a:extLst>
                <a:ext uri="{FF2B5EF4-FFF2-40B4-BE49-F238E27FC236}">
                  <a16:creationId xmlns:a16="http://schemas.microsoft.com/office/drawing/2014/main" id="{E5F6DA01-16FD-4E8E-9103-CCC960A41E0C}"/>
                </a:ext>
              </a:extLst>
            </p:cNvPr>
            <p:cNvSpPr/>
            <p:nvPr/>
          </p:nvSpPr>
          <p:spPr>
            <a:xfrm rot="3133217">
              <a:off x="1615288" y="1969065"/>
              <a:ext cx="147025" cy="199515"/>
            </a:xfrm>
            <a:prstGeom prst="downArrow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Arrow: Down 36">
              <a:extLst>
                <a:ext uri="{FF2B5EF4-FFF2-40B4-BE49-F238E27FC236}">
                  <a16:creationId xmlns:a16="http://schemas.microsoft.com/office/drawing/2014/main" id="{8F2F5264-1B4B-4E46-8101-0CDC227BE541}"/>
                </a:ext>
              </a:extLst>
            </p:cNvPr>
            <p:cNvSpPr/>
            <p:nvPr/>
          </p:nvSpPr>
          <p:spPr>
            <a:xfrm rot="5400000">
              <a:off x="1691250" y="2157626"/>
              <a:ext cx="147025" cy="199515"/>
            </a:xfrm>
            <a:prstGeom prst="downArrow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Arrow: Down 38">
              <a:extLst>
                <a:ext uri="{FF2B5EF4-FFF2-40B4-BE49-F238E27FC236}">
                  <a16:creationId xmlns:a16="http://schemas.microsoft.com/office/drawing/2014/main" id="{F2B1D4AE-2CD1-42C2-984F-5D7AC24FE13C}"/>
                </a:ext>
              </a:extLst>
            </p:cNvPr>
            <p:cNvSpPr/>
            <p:nvPr/>
          </p:nvSpPr>
          <p:spPr>
            <a:xfrm rot="7612552">
              <a:off x="1615324" y="2334615"/>
              <a:ext cx="147025" cy="199515"/>
            </a:xfrm>
            <a:prstGeom prst="downArrow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Arrow: Down 40">
              <a:extLst>
                <a:ext uri="{FF2B5EF4-FFF2-40B4-BE49-F238E27FC236}">
                  <a16:creationId xmlns:a16="http://schemas.microsoft.com/office/drawing/2014/main" id="{0E3206C8-766E-4E2C-8943-7D9B0DC0C054}"/>
                </a:ext>
              </a:extLst>
            </p:cNvPr>
            <p:cNvSpPr/>
            <p:nvPr/>
          </p:nvSpPr>
          <p:spPr>
            <a:xfrm rot="5400000">
              <a:off x="1021706" y="2154350"/>
              <a:ext cx="286467" cy="199515"/>
            </a:xfrm>
            <a:prstGeom prst="downArrow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15CCB249-607F-4F11-BEAA-1E47B06766E5}"/>
              </a:ext>
            </a:extLst>
          </p:cNvPr>
          <p:cNvSpPr txBox="1"/>
          <p:nvPr/>
        </p:nvSpPr>
        <p:spPr>
          <a:xfrm>
            <a:off x="5057506" y="3688436"/>
            <a:ext cx="1122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Measurement</a:t>
            </a:r>
            <a:br>
              <a:rPr lang="en-US" sz="1200" dirty="0"/>
            </a:br>
            <a:r>
              <a:rPr lang="en-US" sz="1200" dirty="0"/>
              <a:t>Aggregation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EDE7445-8F59-4F6E-8FF8-DD1EA2D67469}"/>
              </a:ext>
            </a:extLst>
          </p:cNvPr>
          <p:cNvSpPr/>
          <p:nvPr/>
        </p:nvSpPr>
        <p:spPr>
          <a:xfrm>
            <a:off x="3940762" y="2121950"/>
            <a:ext cx="1231680" cy="120374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Blockchain</a:t>
            </a:r>
          </a:p>
        </p:txBody>
      </p:sp>
      <p:sp>
        <p:nvSpPr>
          <p:cNvPr id="49" name="Arrow: Down 48">
            <a:extLst>
              <a:ext uri="{FF2B5EF4-FFF2-40B4-BE49-F238E27FC236}">
                <a16:creationId xmlns:a16="http://schemas.microsoft.com/office/drawing/2014/main" id="{0BE35013-C2EC-4A6D-86A0-789CD3AC070B}"/>
              </a:ext>
            </a:extLst>
          </p:cNvPr>
          <p:cNvSpPr/>
          <p:nvPr/>
        </p:nvSpPr>
        <p:spPr>
          <a:xfrm rot="5400000">
            <a:off x="4267511" y="3301215"/>
            <a:ext cx="512462" cy="650081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Arrow: Down 52">
            <a:extLst>
              <a:ext uri="{FF2B5EF4-FFF2-40B4-BE49-F238E27FC236}">
                <a16:creationId xmlns:a16="http://schemas.microsoft.com/office/drawing/2014/main" id="{7C33889F-337D-41E0-A673-CB79504AD24B}"/>
              </a:ext>
            </a:extLst>
          </p:cNvPr>
          <p:cNvSpPr/>
          <p:nvPr/>
        </p:nvSpPr>
        <p:spPr>
          <a:xfrm rot="10800000">
            <a:off x="2323897" y="2298643"/>
            <a:ext cx="512462" cy="650081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Arrow: Down 54">
            <a:extLst>
              <a:ext uri="{FF2B5EF4-FFF2-40B4-BE49-F238E27FC236}">
                <a16:creationId xmlns:a16="http://schemas.microsoft.com/office/drawing/2014/main" id="{008CE7BD-EC73-42CA-B96F-44C8F2920F00}"/>
              </a:ext>
            </a:extLst>
          </p:cNvPr>
          <p:cNvSpPr/>
          <p:nvPr/>
        </p:nvSpPr>
        <p:spPr>
          <a:xfrm rot="16200000">
            <a:off x="4273909" y="1496354"/>
            <a:ext cx="512462" cy="650081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9" name="Graphic 58" descr="Electric Tower">
            <a:extLst>
              <a:ext uri="{FF2B5EF4-FFF2-40B4-BE49-F238E27FC236}">
                <a16:creationId xmlns:a16="http://schemas.microsoft.com/office/drawing/2014/main" id="{44CC44E4-3C13-43B8-9D76-D9712A675BE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108615" y="1452053"/>
            <a:ext cx="650082" cy="650082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C1EEB67D-3C80-48F7-BD9E-DF22DA79BAFE}"/>
              </a:ext>
            </a:extLst>
          </p:cNvPr>
          <p:cNvSpPr txBox="1"/>
          <p:nvPr/>
        </p:nvSpPr>
        <p:spPr>
          <a:xfrm>
            <a:off x="990664" y="2089567"/>
            <a:ext cx="893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Buy &amp; Sell</a:t>
            </a:r>
            <a:br>
              <a:rPr lang="en-US" sz="1200" dirty="0"/>
            </a:br>
            <a:r>
              <a:rPr lang="en-US" sz="1200" dirty="0"/>
              <a:t>Energy</a:t>
            </a:r>
          </a:p>
        </p:txBody>
      </p:sp>
      <p:pic>
        <p:nvPicPr>
          <p:cNvPr id="63" name="Graphic 62" descr="Electric car">
            <a:extLst>
              <a:ext uri="{FF2B5EF4-FFF2-40B4-BE49-F238E27FC236}">
                <a16:creationId xmlns:a16="http://schemas.microsoft.com/office/drawing/2014/main" id="{F039C60A-308D-41B6-8893-4AF958B1054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225815" y="1405942"/>
            <a:ext cx="421481" cy="421481"/>
          </a:xfrm>
          <a:prstGeom prst="rect">
            <a:avLst/>
          </a:prstGeom>
        </p:spPr>
      </p:pic>
      <p:pic>
        <p:nvPicPr>
          <p:cNvPr id="65" name="Graphic 64" descr="Money">
            <a:extLst>
              <a:ext uri="{FF2B5EF4-FFF2-40B4-BE49-F238E27FC236}">
                <a16:creationId xmlns:a16="http://schemas.microsoft.com/office/drawing/2014/main" id="{E66A7171-EB6E-4C55-AF16-D318786F12E7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382324" y="1520862"/>
            <a:ext cx="512463" cy="512463"/>
          </a:xfrm>
          <a:prstGeom prst="rect">
            <a:avLst/>
          </a:prstGeom>
        </p:spPr>
      </p:pic>
      <p:sp>
        <p:nvSpPr>
          <p:cNvPr id="67" name="TextBox 66">
            <a:extLst>
              <a:ext uri="{FF2B5EF4-FFF2-40B4-BE49-F238E27FC236}">
                <a16:creationId xmlns:a16="http://schemas.microsoft.com/office/drawing/2014/main" id="{4AD126B4-810A-4D59-A948-4966F7DFF018}"/>
              </a:ext>
            </a:extLst>
          </p:cNvPr>
          <p:cNvSpPr txBox="1"/>
          <p:nvPr/>
        </p:nvSpPr>
        <p:spPr>
          <a:xfrm>
            <a:off x="3331040" y="1939126"/>
            <a:ext cx="5918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Billing</a:t>
            </a:r>
          </a:p>
        </p:txBody>
      </p:sp>
      <p:pic>
        <p:nvPicPr>
          <p:cNvPr id="69" name="Graphic 68" descr="Electric Tower">
            <a:extLst>
              <a:ext uri="{FF2B5EF4-FFF2-40B4-BE49-F238E27FC236}">
                <a16:creationId xmlns:a16="http://schemas.microsoft.com/office/drawing/2014/main" id="{F5859F14-A8CC-4C57-8492-FD73E55C1C8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174817" y="3101386"/>
            <a:ext cx="650082" cy="650082"/>
          </a:xfrm>
          <a:prstGeom prst="rect">
            <a:avLst/>
          </a:prstGeom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42FCABDF-EE0F-4A56-8A40-EE7D5FEB7EF7}"/>
              </a:ext>
            </a:extLst>
          </p:cNvPr>
          <p:cNvSpPr txBox="1"/>
          <p:nvPr/>
        </p:nvSpPr>
        <p:spPr>
          <a:xfrm>
            <a:off x="6736856" y="3696406"/>
            <a:ext cx="1433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Physical Delivery &amp; Collection</a:t>
            </a:r>
          </a:p>
        </p:txBody>
      </p:sp>
      <p:pic>
        <p:nvPicPr>
          <p:cNvPr id="73" name="Graphic 72" descr="Scales of justice">
            <a:extLst>
              <a:ext uri="{FF2B5EF4-FFF2-40B4-BE49-F238E27FC236}">
                <a16:creationId xmlns:a16="http://schemas.microsoft.com/office/drawing/2014/main" id="{F908DD2A-74B9-4FF1-961A-4EFDE64C2F9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333401" y="2821984"/>
            <a:ext cx="417010" cy="417010"/>
          </a:xfrm>
          <a:prstGeom prst="rect">
            <a:avLst/>
          </a:prstGeom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B76A8003-9B63-41B3-AB10-E8B15467BAD6}"/>
              </a:ext>
            </a:extLst>
          </p:cNvPr>
          <p:cNvSpPr txBox="1"/>
          <p:nvPr/>
        </p:nvSpPr>
        <p:spPr>
          <a:xfrm>
            <a:off x="1124056" y="3175799"/>
            <a:ext cx="835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Community Balance</a:t>
            </a:r>
          </a:p>
        </p:txBody>
      </p:sp>
      <p:pic>
        <p:nvPicPr>
          <p:cNvPr id="77" name="Graphic 76" descr="Social network">
            <a:extLst>
              <a:ext uri="{FF2B5EF4-FFF2-40B4-BE49-F238E27FC236}">
                <a16:creationId xmlns:a16="http://schemas.microsoft.com/office/drawing/2014/main" id="{EFD5658B-14D2-41DA-B523-AEF375EB3DA9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3382921" y="3442900"/>
            <a:ext cx="417010" cy="417010"/>
          </a:xfrm>
          <a:prstGeom prst="rect">
            <a:avLst/>
          </a:prstGeom>
        </p:spPr>
      </p:pic>
      <p:sp>
        <p:nvSpPr>
          <p:cNvPr id="79" name="TextBox 78">
            <a:extLst>
              <a:ext uri="{FF2B5EF4-FFF2-40B4-BE49-F238E27FC236}">
                <a16:creationId xmlns:a16="http://schemas.microsoft.com/office/drawing/2014/main" id="{B3DFD550-5030-4A63-838D-482BAEA79F5D}"/>
              </a:ext>
            </a:extLst>
          </p:cNvPr>
          <p:cNvSpPr txBox="1"/>
          <p:nvPr/>
        </p:nvSpPr>
        <p:spPr>
          <a:xfrm>
            <a:off x="2986088" y="3801802"/>
            <a:ext cx="11649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Internal Contract Facilitation</a:t>
            </a:r>
          </a:p>
        </p:txBody>
      </p:sp>
      <p:pic>
        <p:nvPicPr>
          <p:cNvPr id="81" name="Graphic 80" descr="Coins">
            <a:extLst>
              <a:ext uri="{FF2B5EF4-FFF2-40B4-BE49-F238E27FC236}">
                <a16:creationId xmlns:a16="http://schemas.microsoft.com/office/drawing/2014/main" id="{39FB9968-7711-4336-887C-50C7644FDE6C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3399400" y="2862866"/>
            <a:ext cx="369973" cy="369973"/>
          </a:xfrm>
          <a:prstGeom prst="rect">
            <a:avLst/>
          </a:prstGeom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id="{9B6EF086-8484-4819-B6DC-84437AA3B09A}"/>
              </a:ext>
            </a:extLst>
          </p:cNvPr>
          <p:cNvSpPr txBox="1"/>
          <p:nvPr/>
        </p:nvSpPr>
        <p:spPr>
          <a:xfrm>
            <a:off x="3009402" y="3124786"/>
            <a:ext cx="11649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Incentivize</a:t>
            </a:r>
            <a:br>
              <a:rPr lang="en-US" sz="1000" dirty="0"/>
            </a:br>
            <a:r>
              <a:rPr lang="en-US" sz="1000" dirty="0"/>
              <a:t>self-consumption</a:t>
            </a:r>
          </a:p>
        </p:txBody>
      </p:sp>
      <p:pic>
        <p:nvPicPr>
          <p:cNvPr id="87" name="Graphic 86" descr="Upward trend">
            <a:extLst>
              <a:ext uri="{FF2B5EF4-FFF2-40B4-BE49-F238E27FC236}">
                <a16:creationId xmlns:a16="http://schemas.microsoft.com/office/drawing/2014/main" id="{81B11D24-2E99-4D5A-B030-E2B5285301CD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333401" y="3517608"/>
            <a:ext cx="417010" cy="417010"/>
          </a:xfrm>
          <a:prstGeom prst="rect">
            <a:avLst/>
          </a:prstGeom>
        </p:spPr>
      </p:pic>
      <p:sp>
        <p:nvSpPr>
          <p:cNvPr id="89" name="TextBox 88">
            <a:extLst>
              <a:ext uri="{FF2B5EF4-FFF2-40B4-BE49-F238E27FC236}">
                <a16:creationId xmlns:a16="http://schemas.microsoft.com/office/drawing/2014/main" id="{BDC0FB01-66FE-43D0-B089-4E2086C17710}"/>
              </a:ext>
            </a:extLst>
          </p:cNvPr>
          <p:cNvSpPr txBox="1"/>
          <p:nvPr/>
        </p:nvSpPr>
        <p:spPr>
          <a:xfrm>
            <a:off x="985900" y="3813122"/>
            <a:ext cx="1521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Community Monitoring and configuration</a:t>
            </a:r>
          </a:p>
        </p:txBody>
      </p:sp>
    </p:spTree>
    <p:extLst>
      <p:ext uri="{BB962C8B-B14F-4D97-AF65-F5344CB8AC3E}">
        <p14:creationId xmlns:p14="http://schemas.microsoft.com/office/powerpoint/2010/main" val="2222299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9EAF4-DCEF-45C9-884F-B32BED4AD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use Blockchain for Smart Energy Grids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82940C-743D-4CFB-AC50-435FC77CC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730225"/>
            <a:ext cx="8520600" cy="4206106"/>
          </a:xfrm>
        </p:spPr>
        <p:txBody>
          <a:bodyPr/>
          <a:lstStyle/>
          <a:p>
            <a:r>
              <a:rPr lang="en-US" sz="1600" dirty="0"/>
              <a:t>Data Certification</a:t>
            </a:r>
          </a:p>
          <a:p>
            <a:pPr lvl="1"/>
            <a:r>
              <a:rPr lang="en-US" sz="1200" dirty="0"/>
              <a:t>Smart-meter Measurement</a:t>
            </a:r>
          </a:p>
          <a:p>
            <a:pPr lvl="1"/>
            <a:r>
              <a:rPr lang="en-US" sz="1200" dirty="0"/>
              <a:t>Notarization of intermediate processing steps by every process stakeholder</a:t>
            </a:r>
          </a:p>
          <a:p>
            <a:pPr lvl="1"/>
            <a:r>
              <a:rPr lang="en-US" sz="1200" dirty="0"/>
              <a:t>Events (Network- or Contract-related)</a:t>
            </a:r>
          </a:p>
          <a:p>
            <a:r>
              <a:rPr lang="en-US" sz="1600" dirty="0"/>
              <a:t>Rewards Management</a:t>
            </a:r>
          </a:p>
          <a:p>
            <a:pPr lvl="1"/>
            <a:r>
              <a:rPr lang="en-US" sz="1200" dirty="0"/>
              <a:t>Self-consumption is rewarded via coins “minted” on the blockchain</a:t>
            </a:r>
          </a:p>
          <a:p>
            <a:pPr lvl="1"/>
            <a:r>
              <a:rPr lang="en-US" sz="1200" dirty="0"/>
              <a:t>Coins can be expended within the communities or with third-parties on a marketplace</a:t>
            </a:r>
          </a:p>
          <a:p>
            <a:r>
              <a:rPr lang="en-US" sz="1600" dirty="0"/>
              <a:t>Contract Management</a:t>
            </a:r>
          </a:p>
          <a:p>
            <a:pPr lvl="1"/>
            <a:r>
              <a:rPr lang="en-US" sz="1200" dirty="0"/>
              <a:t>Energy contracts within the community are signed on the blockchain</a:t>
            </a:r>
          </a:p>
          <a:p>
            <a:pPr lvl="1"/>
            <a:r>
              <a:rPr lang="en-US" sz="1200" dirty="0"/>
              <a:t>Contracts may be (partially or totally) paid via Tokens</a:t>
            </a:r>
          </a:p>
          <a:p>
            <a:r>
              <a:rPr lang="en-US" sz="1600" dirty="0"/>
              <a:t>Hybrid blockchain approach:</a:t>
            </a:r>
          </a:p>
          <a:p>
            <a:pPr lvl="1"/>
            <a:r>
              <a:rPr lang="en-US" sz="1200" dirty="0"/>
              <a:t>Internal processes are shared with stakeholders on a permissioned ledger</a:t>
            </a:r>
          </a:p>
          <a:p>
            <a:pPr lvl="1"/>
            <a:r>
              <a:rPr lang="en-US" sz="1200" dirty="0"/>
              <a:t>Public information and token management on a public blockchain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B72315-BA4F-4FF9-AB9F-AD53B0260C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 smtClean="0"/>
              <a:t>5</a:t>
            </a:fld>
            <a:endParaRPr lang="it"/>
          </a:p>
        </p:txBody>
      </p:sp>
    </p:spTree>
    <p:extLst>
      <p:ext uri="{BB962C8B-B14F-4D97-AF65-F5344CB8AC3E}">
        <p14:creationId xmlns:p14="http://schemas.microsoft.com/office/powerpoint/2010/main" val="3953276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BA342-D370-445B-8ED7-B931FF50E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9D994-E0D0-44F3-9BC3-AD4A9CD956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24166" y="1857340"/>
            <a:ext cx="1495667" cy="1140667"/>
          </a:xfrm>
        </p:spPr>
        <p:txBody>
          <a:bodyPr/>
          <a:lstStyle/>
          <a:p>
            <a:pPr marL="114300" indent="0">
              <a:buNone/>
            </a:pPr>
            <a:r>
              <a:rPr lang="en-US" sz="8000" dirty="0">
                <a:sym typeface="Wingdings" panose="05000000000000000000" pitchFamily="2" charset="2"/>
              </a:rPr>
              <a:t></a:t>
            </a:r>
            <a:endParaRPr lang="en-US" sz="8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4FF4D-6382-482D-A098-B08DEB4169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 smtClean="0"/>
              <a:t>6</a:t>
            </a:fld>
            <a:endParaRPr lang="it"/>
          </a:p>
        </p:txBody>
      </p:sp>
    </p:spTree>
    <p:extLst>
      <p:ext uri="{BB962C8B-B14F-4D97-AF65-F5344CB8AC3E}">
        <p14:creationId xmlns:p14="http://schemas.microsoft.com/office/powerpoint/2010/main" val="206828319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297</Words>
  <Application>Microsoft Office PowerPoint</Application>
  <PresentationFormat>On-screen Show (16:9)</PresentationFormat>
  <Paragraphs>66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Montserrat</vt:lpstr>
      <vt:lpstr>Arial</vt:lpstr>
      <vt:lpstr>Quicksand</vt:lpstr>
      <vt:lpstr>Simple Light</vt:lpstr>
      <vt:lpstr>Energy Communities Using IoT and Blockchain</vt:lpstr>
      <vt:lpstr>Adamantic - Who we are</vt:lpstr>
      <vt:lpstr>Energy Communities</vt:lpstr>
      <vt:lpstr>Community Relationships</vt:lpstr>
      <vt:lpstr>How we use Blockchain for Smart Energy Grids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Communities Using IoT and Blockchain</dc:title>
  <cp:lastModifiedBy>Domenico Barra</cp:lastModifiedBy>
  <cp:revision>12</cp:revision>
  <dcterms:modified xsi:type="dcterms:W3CDTF">2020-11-04T13:17:00Z</dcterms:modified>
</cp:coreProperties>
</file>