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8"/>
  </p:notesMasterIdLst>
  <p:handoutMasterIdLst>
    <p:handoutMasterId r:id="rId19"/>
  </p:handoutMasterIdLst>
  <p:sldIdLst>
    <p:sldId id="258" r:id="rId4"/>
    <p:sldId id="4204" r:id="rId5"/>
    <p:sldId id="3351" r:id="rId6"/>
    <p:sldId id="4205" r:id="rId7"/>
    <p:sldId id="3352" r:id="rId8"/>
    <p:sldId id="4203" r:id="rId9"/>
    <p:sldId id="4206" r:id="rId10"/>
    <p:sldId id="4208" r:id="rId11"/>
    <p:sldId id="4209" r:id="rId12"/>
    <p:sldId id="4207" r:id="rId13"/>
    <p:sldId id="4191" r:id="rId14"/>
    <p:sldId id="696" r:id="rId15"/>
    <p:sldId id="697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Adelaida Cea" initials="MAC" lastIdx="4" clrIdx="0">
    <p:extLst>
      <p:ext uri="{19B8F6BF-5375-455C-9EA6-DF929625EA0E}">
        <p15:presenceInfo xmlns:p15="http://schemas.microsoft.com/office/powerpoint/2012/main" userId="S::laids.cea@un.org::6c82bd0f-0285-456d-954c-79ce2f4d7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3817" autoAdjust="0"/>
  </p:normalViewPr>
  <p:slideViewPr>
    <p:cSldViewPr snapToGrid="0">
      <p:cViewPr>
        <p:scale>
          <a:sx n="100" d="100"/>
          <a:sy n="100" d="100"/>
        </p:scale>
        <p:origin x="30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\Desktop\VN%20GHG%20Inventory%20Working%20Documen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[VN GHG Inventory Working Documents.xlsx]Sheet6!PivotTable10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City Emissions (</a:t>
            </a:r>
            <a:r>
              <a:rPr lang="en-US" sz="1800" dirty="0" err="1"/>
              <a:t>tCO₂e</a:t>
            </a:r>
            <a:r>
              <a:rPr lang="en-US" sz="1800" dirty="0"/>
              <a:t>) for</a:t>
            </a:r>
            <a:r>
              <a:rPr lang="en-US" sz="1800" baseline="0" dirty="0"/>
              <a:t> 2017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diamond"/>
          <c:size val="5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square"/>
          <c:size val="5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triangle"/>
          <c:size val="5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Total Stationary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Sheet6!$A$4:$A$7</c:f>
              <c:strCache>
                <c:ptCount val="3"/>
                <c:pt idx="0">
                  <c:v>Can Tho</c:v>
                </c:pt>
                <c:pt idx="1">
                  <c:v>Da Nang</c:v>
                </c:pt>
                <c:pt idx="2">
                  <c:v>Tam Ky</c:v>
                </c:pt>
              </c:strCache>
            </c:strRef>
          </c:cat>
          <c:val>
            <c:numRef>
              <c:f>Sheet6!$B$4:$B$7</c:f>
              <c:numCache>
                <c:formatCode>_(* #,##0.00_);_(* \(#,##0.00\);_(* "-"??_);_(@_)</c:formatCode>
                <c:ptCount val="3"/>
                <c:pt idx="0">
                  <c:v>3131104</c:v>
                </c:pt>
                <c:pt idx="1">
                  <c:v>2617700</c:v>
                </c:pt>
                <c:pt idx="2">
                  <c:v>268533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5-4DC1-AB0E-A682C5B35D07}"/>
            </c:ext>
          </c:extLst>
        </c:ser>
        <c:ser>
          <c:idx val="1"/>
          <c:order val="1"/>
          <c:tx>
            <c:strRef>
              <c:f>Sheet6!$C$3</c:f>
              <c:strCache>
                <c:ptCount val="1"/>
                <c:pt idx="0">
                  <c:v>Total Transport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Sheet6!$A$4:$A$7</c:f>
              <c:strCache>
                <c:ptCount val="3"/>
                <c:pt idx="0">
                  <c:v>Can Tho</c:v>
                </c:pt>
                <c:pt idx="1">
                  <c:v>Da Nang</c:v>
                </c:pt>
                <c:pt idx="2">
                  <c:v>Tam Ky</c:v>
                </c:pt>
              </c:strCache>
            </c:strRef>
          </c:cat>
          <c:val>
            <c:numRef>
              <c:f>Sheet6!$C$4:$C$7</c:f>
              <c:numCache>
                <c:formatCode>_(* #,##0.00_);_(* \(#,##0.00\);_(* "-"??_);_(@_)</c:formatCode>
                <c:ptCount val="3"/>
                <c:pt idx="0">
                  <c:v>516340</c:v>
                </c:pt>
                <c:pt idx="1">
                  <c:v>431676</c:v>
                </c:pt>
                <c:pt idx="2">
                  <c:v>44283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5-4DC1-AB0E-A682C5B35D07}"/>
            </c:ext>
          </c:extLst>
        </c:ser>
        <c:ser>
          <c:idx val="2"/>
          <c:order val="2"/>
          <c:tx>
            <c:strRef>
              <c:f>Sheet6!$D$3</c:f>
              <c:strCache>
                <c:ptCount val="1"/>
                <c:pt idx="0">
                  <c:v>Total Waste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Sheet6!$A$4:$A$7</c:f>
              <c:strCache>
                <c:ptCount val="3"/>
                <c:pt idx="0">
                  <c:v>Can Tho</c:v>
                </c:pt>
                <c:pt idx="1">
                  <c:v>Da Nang</c:v>
                </c:pt>
                <c:pt idx="2">
                  <c:v>Tam Ky</c:v>
                </c:pt>
              </c:strCache>
            </c:strRef>
          </c:cat>
          <c:val>
            <c:numRef>
              <c:f>Sheet6!$D$4:$D$7</c:f>
              <c:numCache>
                <c:formatCode>_(* #,##0.00_);_(* \(#,##0.00\);_(* "-"??_);_(@_)</c:formatCode>
                <c:ptCount val="3"/>
                <c:pt idx="0">
                  <c:v>369339</c:v>
                </c:pt>
                <c:pt idx="1">
                  <c:v>383107</c:v>
                </c:pt>
                <c:pt idx="2">
                  <c:v>28823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5-4DC1-AB0E-A682C5B35D0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43651704"/>
        <c:axId val="543652032"/>
      </c:barChart>
      <c:catAx>
        <c:axId val="543651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52032"/>
        <c:crosses val="autoZero"/>
        <c:auto val="1"/>
        <c:lblAlgn val="ctr"/>
        <c:lblOffset val="100"/>
        <c:noMultiLvlLbl val="0"/>
      </c:catAx>
      <c:valAx>
        <c:axId val="543652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543651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BAA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 </a:t>
            </a:r>
            <a:r>
              <a:rPr lang="en-US" sz="1200" b="1" baseline="0"/>
              <a:t>Can Tho </a:t>
            </a:r>
            <a:r>
              <a:rPr lang="en-US" sz="1200" b="1"/>
              <a:t>Total Emissions</a:t>
            </a:r>
            <a:r>
              <a:rPr lang="en-US" sz="1200" b="1" baseline="0"/>
              <a:t> </a:t>
            </a:r>
            <a:r>
              <a:rPr lang="en-US" sz="1200" b="1"/>
              <a:t>(tCO₂e)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Sheet1!$B$9</c:f>
              <c:strCache>
                <c:ptCount val="1"/>
                <c:pt idx="0">
                  <c:v>Total (tCO₂e)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FB-4C5F-A32F-52E6841862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FB-4C5F-A32F-52E6841862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FB-4C5F-A32F-52E6841862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Sheet1!$A$10:$A$12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Sheet1!$B$10:$B$12</c:f>
              <c:numCache>
                <c:formatCode>#,##0</c:formatCode>
                <c:ptCount val="3"/>
                <c:pt idx="0">
                  <c:v>3131104</c:v>
                </c:pt>
                <c:pt idx="1">
                  <c:v>516340</c:v>
                </c:pt>
                <c:pt idx="2">
                  <c:v>369339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FB-4C5F-A32F-52E6841862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1200" b="1"/>
              <a:t>Da</a:t>
            </a:r>
            <a:r>
              <a:rPr lang="en-PH" sz="1200" b="1" baseline="0"/>
              <a:t> Nang </a:t>
            </a:r>
            <a:r>
              <a:rPr lang="en-PH" sz="1200" b="1"/>
              <a:t>Total Emissions</a:t>
            </a:r>
            <a:r>
              <a:rPr lang="en-PH" sz="1200" b="1" baseline="0"/>
              <a:t> </a:t>
            </a:r>
            <a:r>
              <a:rPr lang="en-PH" sz="1200" b="1"/>
              <a:t>(tCO₂e)</a:t>
            </a:r>
          </a:p>
        </c:rich>
      </c:tx>
      <c:layout>
        <c:manualLayout>
          <c:xMode val="edge"/>
          <c:yMode val="edge"/>
          <c:x val="0.19431911512751512"/>
          <c:y val="3.053589093453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Sheet1!$B$16</c:f>
              <c:strCache>
                <c:ptCount val="1"/>
                <c:pt idx="0">
                  <c:v>Total (tCO₂e)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9-4FE4-9992-786BAB271F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9-4FE4-9992-786BAB271F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9-4FE4-9992-786BAB271F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Sheet1!$A$17:$A$19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Sheet1!$B$17:$B$19</c:f>
              <c:numCache>
                <c:formatCode>#,##0</c:formatCode>
                <c:ptCount val="3"/>
                <c:pt idx="0">
                  <c:v>2617700</c:v>
                </c:pt>
                <c:pt idx="1">
                  <c:v>431676</c:v>
                </c:pt>
                <c:pt idx="2">
                  <c:v>383107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09-4FE4-9992-786BAB271F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1200" b="1"/>
              <a:t>Tam Ky Total Emissions (tCO₂e)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Sheet1!$B$23</c:f>
              <c:strCache>
                <c:ptCount val="1"/>
                <c:pt idx="0">
                  <c:v>Total (tCO₂e)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8-46F3-B8B1-95E86CFFA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8-46F3-B8B1-95E86CFFA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8-46F3-B8B1-95E86CFFA1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Sheet1!$A$24:$A$26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Sheet1!$B$24:$B$26</c:f>
              <c:numCache>
                <c:formatCode>#,##0</c:formatCode>
                <c:ptCount val="3"/>
                <c:pt idx="0">
                  <c:v>268533</c:v>
                </c:pt>
                <c:pt idx="1">
                  <c:v>44283</c:v>
                </c:pt>
                <c:pt idx="2">
                  <c:v>28823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28-46F3-B8B1-95E86CFFA15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*Can </a:t>
            </a:r>
            <a:r>
              <a:rPr lang="en-US" b="1" dirty="0" err="1"/>
              <a:t>Tho</a:t>
            </a:r>
            <a:r>
              <a:rPr lang="en-US" b="1" baseline="0" dirty="0"/>
              <a:t> GHG Emissions </a:t>
            </a:r>
            <a:r>
              <a:rPr lang="en-US" sz="1400" b="1" i="0" u="none" strike="noStrike" baseline="0" dirty="0">
                <a:effectLst/>
              </a:rPr>
              <a:t>by Sector/Sub-Sector </a:t>
            </a:r>
            <a:endParaRPr lang="en-US" b="1" dirty="0"/>
          </a:p>
        </c:rich>
      </c:tx>
      <c:layout>
        <c:manualLayout>
          <c:xMode val="edge"/>
          <c:yMode val="edge"/>
          <c:x val="0.17530232809895413"/>
          <c:y val="1.3735345629964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'Can Tho'!$B$40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4-403E-B2F3-E187611617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4-403E-B2F3-E187611617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74-403E-B2F3-E187611617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74-403E-B2F3-E187611617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74-403E-B2F3-E187611617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74-403E-B2F3-E187611617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E74-403E-B2F3-E1876116175D}"/>
              </c:ext>
            </c:extLst>
          </c:dPt>
          <c:dLbls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36199830074151"/>
                      <c:h val="0.12266347547545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E74-403E-B2F3-E1876116175D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28448340666681"/>
                      <c:h val="9.24066499197903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E74-403E-B2F3-E1876116175D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325294046913321"/>
                      <c:h val="9.91747605153416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E74-403E-B2F3-E1876116175D}"/>
                </c:ext>
              </c:extLst>
            </c:dLbl>
            <c:dLbl>
              <c:idx val="6"/>
              <c:layout>
                <c:manualLayout>
                  <c:x val="8.7695811146184161E-2"/>
                  <c:y val="2.7419840062617336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428147668935378"/>
                      <c:h val="7.5097947883333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E74-403E-B2F3-E1876116175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'Can Tho'!$A$41:$A$47</c:f>
              <c:strCache>
                <c:ptCount val="7"/>
                <c:pt idx="0">
                  <c:v>Stationary &gt; Residential </c:v>
                </c:pt>
                <c:pt idx="1">
                  <c:v>Stationary &gt; Commercial </c:v>
                </c:pt>
                <c:pt idx="2">
                  <c:v>Stationary &gt; Industrial </c:v>
                </c:pt>
                <c:pt idx="3">
                  <c:v>Stationary &gt; Agriculture</c:v>
                </c:pt>
                <c:pt idx="4">
                  <c:v>Transportation &gt; On-road</c:v>
                </c:pt>
                <c:pt idx="5">
                  <c:v>Waste &gt; Solid waste disposal</c:v>
                </c:pt>
                <c:pt idx="6">
                  <c:v>Waste &gt; Wastewater</c:v>
                </c:pt>
              </c:strCache>
            </c:strRef>
          </c:cat>
          <c:val>
            <c:numRef>
              <c:f>'Can Tho'!$B$41:$B$47</c:f>
              <c:numCache>
                <c:formatCode>#,##0</c:formatCode>
                <c:ptCount val="7"/>
                <c:pt idx="0">
                  <c:v>813254</c:v>
                </c:pt>
                <c:pt idx="1">
                  <c:v>194013</c:v>
                </c:pt>
                <c:pt idx="2">
                  <c:v>2058995</c:v>
                </c:pt>
                <c:pt idx="3">
                  <c:v>64842</c:v>
                </c:pt>
                <c:pt idx="4">
                  <c:v>516340</c:v>
                </c:pt>
                <c:pt idx="5">
                  <c:v>152151</c:v>
                </c:pt>
                <c:pt idx="6">
                  <c:v>217178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74-403E-B2F3-E18761161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12/16/2020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336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850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-28333" y="181946"/>
            <a:ext cx="9978744" cy="1609533"/>
          </a:xfrm>
          <a:prstGeom prst="rect">
            <a:avLst/>
          </a:prstGeom>
          <a:solidFill>
            <a:srgbClr val="0A3B7D"/>
          </a:solidFill>
          <a:ln w="12700">
            <a:miter lim="400000"/>
          </a:ln>
        </p:spPr>
        <p:txBody>
          <a:bodyPr lIns="60957" tIns="60957" rIns="60957" bIns="6095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grpSp>
        <p:nvGrpSpPr>
          <p:cNvPr id="149" name="Group"/>
          <p:cNvGrpSpPr/>
          <p:nvPr/>
        </p:nvGrpSpPr>
        <p:grpSpPr>
          <a:xfrm>
            <a:off x="9950411" y="181941"/>
            <a:ext cx="1546589" cy="1609539"/>
            <a:chOff x="0" y="-1"/>
            <a:chExt cx="1159941" cy="1207153"/>
          </a:xfrm>
        </p:grpSpPr>
        <p:sp>
          <p:nvSpPr>
            <p:cNvPr id="146" name="Rectangle"/>
            <p:cNvSpPr/>
            <p:nvPr/>
          </p:nvSpPr>
          <p:spPr>
            <a:xfrm>
              <a:off x="0" y="-2"/>
              <a:ext cx="386641" cy="1207154"/>
            </a:xfrm>
            <a:prstGeom prst="rect">
              <a:avLst/>
            </a:prstGeom>
            <a:solidFill>
              <a:srgbClr val="2A46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47" name="Rectangle"/>
            <p:cNvSpPr/>
            <p:nvPr/>
          </p:nvSpPr>
          <p:spPr>
            <a:xfrm>
              <a:off x="386649" y="-2"/>
              <a:ext cx="386641" cy="1207154"/>
            </a:xfrm>
            <a:prstGeom prst="rect">
              <a:avLst/>
            </a:prstGeom>
            <a:solidFill>
              <a:srgbClr val="7B86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48" name="Rectangle"/>
            <p:cNvSpPr/>
            <p:nvPr/>
          </p:nvSpPr>
          <p:spPr>
            <a:xfrm>
              <a:off x="773301" y="-2"/>
              <a:ext cx="386641" cy="1207154"/>
            </a:xfrm>
            <a:prstGeom prst="rect">
              <a:avLst/>
            </a:prstGeom>
            <a:solidFill>
              <a:srgbClr val="C1C5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620737" y="451541"/>
            <a:ext cx="879418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609585">
              <a:defRPr sz="4800" cap="all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5630" y="6176859"/>
            <a:ext cx="351972" cy="358983"/>
          </a:xfrm>
          <a:prstGeom prst="rect">
            <a:avLst/>
          </a:prstGeom>
        </p:spPr>
        <p:txBody>
          <a:bodyPr lIns="45718" tIns="45718" rIns="45718" bIns="45718"/>
          <a:lstStyle>
            <a:lvl1pPr defTabSz="609585">
              <a:defRPr sz="1600">
                <a:solidFill>
                  <a:srgbClr val="0A3B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4864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16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0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6871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9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9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66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56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26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0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7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5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11154250" y="381000"/>
            <a:ext cx="277139" cy="2770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198243" y="442590"/>
            <a:ext cx="189155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1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14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633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9EA57B8-4361-894E-B875-949E396BD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98C6E51-78BF-024F-A6A2-0E3E137444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aids.cea@un.org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11" Type="http://schemas.openxmlformats.org/officeDocument/2006/relationships/image" Target="../media/image17.emf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Assistance on CAP Formulation in Viet Nam Cities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/>
          <a:lstStyle/>
          <a:p>
            <a:r>
              <a:rPr lang="en-US" dirty="0"/>
              <a:t>IUC-</a:t>
            </a:r>
            <a:r>
              <a:rPr lang="en-US" dirty="0" err="1"/>
              <a:t>GCoM</a:t>
            </a:r>
            <a:r>
              <a:rPr lang="en-US" dirty="0"/>
              <a:t> Support Final Webinar in Vietnam</a:t>
            </a:r>
          </a:p>
        </p:txBody>
      </p:sp>
      <p:pic>
        <p:nvPicPr>
          <p:cNvPr id="5" name="Picture 2" descr="Image result for EU IUC">
            <a:extLst>
              <a:ext uri="{FF2B5EF4-FFF2-40B4-BE49-F238E27FC236}">
                <a16:creationId xmlns:a16="http://schemas.microsoft.com/office/drawing/2014/main" id="{04E80A45-CF28-4C10-A02F-B3161931C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4"/>
          <a:stretch/>
        </p:blipFill>
        <p:spPr bwMode="auto">
          <a:xfrm>
            <a:off x="295562" y="6125281"/>
            <a:ext cx="1990439" cy="6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global covenant of mayors">
            <a:extLst>
              <a:ext uri="{FF2B5EF4-FFF2-40B4-BE49-F238E27FC236}">
                <a16:creationId xmlns:a16="http://schemas.microsoft.com/office/drawing/2014/main" id="{FABAE719-41FA-4510-91E8-F9B760DE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95" y="6087724"/>
            <a:ext cx="2153783" cy="6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E383B-CA54-41E8-B0D5-C36F82E88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0" y="6087724"/>
            <a:ext cx="3324304" cy="72914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4EFADEB-4142-4402-BF85-AB69A5A6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706" y="6149540"/>
            <a:ext cx="1592952" cy="5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U IUC">
            <a:extLst>
              <a:ext uri="{FF2B5EF4-FFF2-40B4-BE49-F238E27FC236}">
                <a16:creationId xmlns:a16="http://schemas.microsoft.com/office/drawing/2014/main" id="{288C6D14-2741-448D-8A2B-B35E3B114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6" t="-4292" b="-1"/>
          <a:stretch/>
        </p:blipFill>
        <p:spPr bwMode="auto">
          <a:xfrm>
            <a:off x="2575752" y="6059657"/>
            <a:ext cx="865798" cy="7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7CA1-865A-445D-8C4F-521DBAAF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10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A7E8-3673-4801-A20D-04382635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9C16C-FDE4-4DF3-9ACB-F3B6E3E0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9AE59-B9B5-4CA0-99F3-4133F8B2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639363"/>
            <a:ext cx="9218645" cy="621863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9033028-79E6-41ED-9B1B-E907ADC97A09}"/>
              </a:ext>
            </a:extLst>
          </p:cNvPr>
          <p:cNvSpPr txBox="1">
            <a:spLocks/>
          </p:cNvSpPr>
          <p:nvPr/>
        </p:nvSpPr>
        <p:spPr>
          <a:xfrm>
            <a:off x="242597" y="80145"/>
            <a:ext cx="9762174" cy="636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CRVA- Results example from Da Nang</a:t>
            </a:r>
            <a:endParaRPr lang="en-P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E633DA-0C26-42E3-B65B-0C4611FE69A1}"/>
              </a:ext>
            </a:extLst>
          </p:cNvPr>
          <p:cNvGrpSpPr/>
          <p:nvPr/>
        </p:nvGrpSpPr>
        <p:grpSpPr>
          <a:xfrm>
            <a:off x="10016269" y="1104900"/>
            <a:ext cx="2028826" cy="5753100"/>
            <a:chOff x="10136547" y="228600"/>
            <a:chExt cx="2070709" cy="5573714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59DBF5-238A-4A1A-A715-E166C29B0A45}"/>
                </a:ext>
              </a:extLst>
            </p:cNvPr>
            <p:cNvGrpSpPr/>
            <p:nvPr/>
          </p:nvGrpSpPr>
          <p:grpSpPr>
            <a:xfrm>
              <a:off x="10136547" y="228600"/>
              <a:ext cx="1621172" cy="1080433"/>
              <a:chOff x="10070085" y="678902"/>
              <a:chExt cx="1125777" cy="1254967"/>
            </a:xfrm>
            <a:grpFill/>
          </p:grpSpPr>
          <p:sp>
            <p:nvSpPr>
              <p:cNvPr id="30" name="Rounded Rectangle 3">
                <a:extLst>
                  <a:ext uri="{FF2B5EF4-FFF2-40B4-BE49-F238E27FC236}">
                    <a16:creationId xmlns:a16="http://schemas.microsoft.com/office/drawing/2014/main" id="{2A4C44E4-340B-4CF5-917D-7B6CE0AAC20B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Susceptibility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Likelihood of Occurrence</a:t>
                </a:r>
              </a:p>
            </p:txBody>
          </p:sp>
          <p:sp>
            <p:nvSpPr>
              <p:cNvPr id="31" name="Chevron 1">
                <a:extLst>
                  <a:ext uri="{FF2B5EF4-FFF2-40B4-BE49-F238E27FC236}">
                    <a16:creationId xmlns:a16="http://schemas.microsoft.com/office/drawing/2014/main" id="{8384D0B9-7457-4275-B56F-FEBE4910D15C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7DF4C7-DE5D-457C-BB3A-312F73CA4C17}"/>
                </a:ext>
              </a:extLst>
            </p:cNvPr>
            <p:cNvGrpSpPr/>
            <p:nvPr/>
          </p:nvGrpSpPr>
          <p:grpSpPr>
            <a:xfrm>
              <a:off x="10156348" y="1484349"/>
              <a:ext cx="1611723" cy="1080434"/>
              <a:chOff x="10070085" y="678902"/>
              <a:chExt cx="1125777" cy="1254967"/>
            </a:xfrm>
            <a:grpFill/>
          </p:grpSpPr>
          <p:sp>
            <p:nvSpPr>
              <p:cNvPr id="28" name="Rounded Rectangle 3">
                <a:extLst>
                  <a:ext uri="{FF2B5EF4-FFF2-40B4-BE49-F238E27FC236}">
                    <a16:creationId xmlns:a16="http://schemas.microsoft.com/office/drawing/2014/main" id="{7297AED2-F740-4071-ACDC-EEF9DE8A7DB3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Infrastructure size 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Cost of development</a:t>
                </a:r>
              </a:p>
            </p:txBody>
          </p:sp>
          <p:sp>
            <p:nvSpPr>
              <p:cNvPr id="29" name="Chevron 1">
                <a:extLst>
                  <a:ext uri="{FF2B5EF4-FFF2-40B4-BE49-F238E27FC236}">
                    <a16:creationId xmlns:a16="http://schemas.microsoft.com/office/drawing/2014/main" id="{27956F1F-51ED-44E2-9EC6-8CD686D86095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C0A28F-9940-4AEB-852A-E15D5513517B}"/>
                </a:ext>
              </a:extLst>
            </p:cNvPr>
            <p:cNvGrpSpPr/>
            <p:nvPr/>
          </p:nvGrpSpPr>
          <p:grpSpPr>
            <a:xfrm>
              <a:off x="10156348" y="2740189"/>
              <a:ext cx="1611723" cy="1254967"/>
              <a:chOff x="10070085" y="678902"/>
              <a:chExt cx="1125777" cy="1254967"/>
            </a:xfrm>
            <a:grpFill/>
          </p:grpSpPr>
          <p:sp>
            <p:nvSpPr>
              <p:cNvPr id="26" name="Rounded Rectangle 3">
                <a:extLst>
                  <a:ext uri="{FF2B5EF4-FFF2-40B4-BE49-F238E27FC236}">
                    <a16:creationId xmlns:a16="http://schemas.microsoft.com/office/drawing/2014/main" id="{BFB1528A-AA84-4DC9-AA60-59BFE9DF3E29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Damage from previous disaster events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 Impacts to Industry/Livelihoods</a:t>
                </a:r>
              </a:p>
            </p:txBody>
          </p:sp>
          <p:sp>
            <p:nvSpPr>
              <p:cNvPr id="27" name="Chevron 1">
                <a:extLst>
                  <a:ext uri="{FF2B5EF4-FFF2-40B4-BE49-F238E27FC236}">
                    <a16:creationId xmlns:a16="http://schemas.microsoft.com/office/drawing/2014/main" id="{2CC76C87-3BCA-499A-875C-94797E5B0B22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75FD96-E09B-48AA-B551-381C4093B720}"/>
                </a:ext>
              </a:extLst>
            </p:cNvPr>
            <p:cNvGrpSpPr/>
            <p:nvPr/>
          </p:nvGrpSpPr>
          <p:grpSpPr>
            <a:xfrm>
              <a:off x="10156348" y="4170561"/>
              <a:ext cx="1611723" cy="1631753"/>
              <a:chOff x="10070085" y="678902"/>
              <a:chExt cx="1125777" cy="1254967"/>
            </a:xfrm>
            <a:grpFill/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EC0F3FF9-C0A3-402F-9267-4E6AF0CEA04F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City Regulations on hazard mitigation (e.g. zoning, structural design standards, </a:t>
                </a:r>
                <a:r>
                  <a:rPr lang="en-US" sz="800" dirty="0" err="1"/>
                  <a:t>etc</a:t>
                </a:r>
                <a:r>
                  <a:rPr lang="en-US" sz="800" dirty="0"/>
                  <a:t>)</a:t>
                </a: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Capacity of City to make investments</a:t>
                </a:r>
              </a:p>
            </p:txBody>
          </p:sp>
          <p:sp>
            <p:nvSpPr>
              <p:cNvPr id="25" name="Chevron 1">
                <a:extLst>
                  <a:ext uri="{FF2B5EF4-FFF2-40B4-BE49-F238E27FC236}">
                    <a16:creationId xmlns:a16="http://schemas.microsoft.com/office/drawing/2014/main" id="{BB7F9CD6-E280-49EB-8515-626739C6A02E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E0610E-900B-4BFC-B77C-97CAAC0C7E3F}"/>
                </a:ext>
              </a:extLst>
            </p:cNvPr>
            <p:cNvSpPr txBox="1"/>
            <p:nvPr/>
          </p:nvSpPr>
          <p:spPr>
            <a:xfrm rot="16200000">
              <a:off x="11531622" y="632703"/>
              <a:ext cx="797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HAZARDS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22F38A-DF5B-4262-ACFB-5105F7F395B1}"/>
                </a:ext>
              </a:extLst>
            </p:cNvPr>
            <p:cNvSpPr txBox="1"/>
            <p:nvPr/>
          </p:nvSpPr>
          <p:spPr>
            <a:xfrm rot="16200000">
              <a:off x="11531622" y="1782277"/>
              <a:ext cx="797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EXPOSURE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355084-2F82-4DA1-9273-4F05CD67676A}"/>
                </a:ext>
              </a:extLst>
            </p:cNvPr>
            <p:cNvSpPr txBox="1"/>
            <p:nvPr/>
          </p:nvSpPr>
          <p:spPr>
            <a:xfrm rot="16200000">
              <a:off x="11452122" y="3233434"/>
              <a:ext cx="956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SENSITIVITY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4F5A05-F06C-4A60-8E4D-76DA8573922E}"/>
                </a:ext>
              </a:extLst>
            </p:cNvPr>
            <p:cNvSpPr txBox="1"/>
            <p:nvPr/>
          </p:nvSpPr>
          <p:spPr>
            <a:xfrm rot="16200000">
              <a:off x="11608563" y="4781412"/>
              <a:ext cx="797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ADAPTIVE CAPACITY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256DFE5-C149-43BB-B454-C0E3E68E1CF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b="2748"/>
          <a:stretch/>
        </p:blipFill>
        <p:spPr bwMode="auto">
          <a:xfrm>
            <a:off x="10035669" y="56448"/>
            <a:ext cx="1933134" cy="91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35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9088-6B29-4FA0-82AC-A3DD15A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400" dirty="0"/>
              <a:t>Insights and Lessons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2FF79DF-2FD2-4929-924A-9DCE254C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/>
          <a:p>
            <a:r>
              <a:rPr lang="en-PH" dirty="0"/>
              <a:t>from the CAP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858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he EU INTERNATIONAL URBAN COOPERATION PROGRAMME - IUC"/>
          <p:cNvSpPr txBox="1">
            <a:spLocks noGrp="1"/>
          </p:cNvSpPr>
          <p:nvPr>
            <p:ph type="title"/>
          </p:nvPr>
        </p:nvSpPr>
        <p:spPr>
          <a:xfrm>
            <a:off x="620736" y="370307"/>
            <a:ext cx="8794179" cy="1143003"/>
          </a:xfrm>
          <a:prstGeom prst="rect">
            <a:avLst/>
          </a:prstGeom>
        </p:spPr>
        <p:txBody>
          <a:bodyPr>
            <a:normAutofit/>
          </a:bodyPr>
          <a:lstStyle>
            <a:lvl1pPr defTabSz="329184">
              <a:defRPr sz="3400" cap="none"/>
            </a:lvl1pPr>
          </a:lstStyle>
          <a:p>
            <a:r>
              <a:rPr lang="en-GB" sz="3733" dirty="0"/>
              <a:t>Insights and Lessons</a:t>
            </a:r>
          </a:p>
        </p:txBody>
      </p:sp>
      <p:sp>
        <p:nvSpPr>
          <p:cNvPr id="452" name="Text"/>
          <p:cNvSpPr txBox="1"/>
          <p:nvPr/>
        </p:nvSpPr>
        <p:spPr>
          <a:xfrm>
            <a:off x="211667" y="4546600"/>
            <a:ext cx="174401" cy="440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160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2AFF9-9FB1-E343-B45D-8FB618FB459E}"/>
              </a:ext>
            </a:extLst>
          </p:cNvPr>
          <p:cNvSpPr txBox="1"/>
          <p:nvPr/>
        </p:nvSpPr>
        <p:spPr>
          <a:xfrm>
            <a:off x="386068" y="2361065"/>
            <a:ext cx="11164020" cy="4237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defTabSz="609585" hangingPunct="0"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Facilitating factors</a:t>
            </a:r>
          </a:p>
          <a:p>
            <a:pPr marL="380990" indent="-380990" defTabSz="609585" hangingPunct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he central government has a strong climate change National Target Programme with identified tasks in their PIPA and targets in updated country NDC thus cities have a strong anchor in defining their directions and strategies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Cities have existing climate action plans and SEDP to take-off from in initiating the CAP process</a:t>
            </a:r>
          </a:p>
          <a:p>
            <a:pPr marL="380990" indent="-38099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The City PC leadership are committed to advance the CAP process and give the ‘mandate’ for Task Force/Groups to engage and actively participate</a:t>
            </a:r>
          </a:p>
          <a:p>
            <a:pPr marL="380990" indent="-380990" defTabSz="609585" hangingPunct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City level Task Force/Groups are key in developing and/or update the CAP</a:t>
            </a:r>
          </a:p>
          <a:p>
            <a:pPr marL="838190" lvl="1" indent="-380990" defTabSz="609585" hangingPunct="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For data sharing and validation</a:t>
            </a:r>
          </a:p>
          <a:p>
            <a:pPr marL="838190" lvl="1" indent="-380990" defTabSz="609585" hangingPunct="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For cross sectoral analysis</a:t>
            </a:r>
          </a:p>
          <a:p>
            <a:pPr marL="838190" lvl="1" indent="-380990" defTabSz="609585" hangingPunct="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Ownership of the process and sustainability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A1F87-D2AC-1447-9CB5-3A900AE2689F}"/>
              </a:ext>
            </a:extLst>
          </p:cNvPr>
          <p:cNvSpPr txBox="1"/>
          <p:nvPr/>
        </p:nvSpPr>
        <p:spPr>
          <a:xfrm>
            <a:off x="298867" y="1839417"/>
            <a:ext cx="10667722" cy="471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defTabSz="609585" hangingPunct="0"/>
            <a:r>
              <a:rPr lang="it-IT" sz="2267" dirty="0">
                <a:solidFill>
                  <a:srgbClr val="0A3B7D"/>
                </a:solidFill>
                <a:latin typeface="+mj-lt"/>
                <a:ea typeface="+mj-ea"/>
                <a:cs typeface="+mj-cs"/>
                <a:sym typeface="Calibri"/>
              </a:rPr>
              <a:t>With reference to the </a:t>
            </a:r>
            <a:r>
              <a:rPr lang="it-IT" sz="2267" dirty="0"/>
              <a:t>process for delivering support to pilot cities on CAPs development:</a:t>
            </a:r>
            <a:endParaRPr lang="it-IT" sz="2267" dirty="0">
              <a:solidFill>
                <a:srgbClr val="0A3B7D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7253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he EU INTERNATIONAL URBAN COOPERATION PROGRAMME - IUC"/>
          <p:cNvSpPr txBox="1">
            <a:spLocks noGrp="1"/>
          </p:cNvSpPr>
          <p:nvPr>
            <p:ph type="title"/>
          </p:nvPr>
        </p:nvSpPr>
        <p:spPr>
          <a:xfrm>
            <a:off x="620736" y="370307"/>
            <a:ext cx="8794179" cy="1143003"/>
          </a:xfrm>
          <a:prstGeom prst="rect">
            <a:avLst/>
          </a:prstGeom>
        </p:spPr>
        <p:txBody>
          <a:bodyPr>
            <a:normAutofit/>
          </a:bodyPr>
          <a:lstStyle>
            <a:lvl1pPr defTabSz="329184">
              <a:defRPr sz="3400" cap="none"/>
            </a:lvl1pPr>
          </a:lstStyle>
          <a:p>
            <a:r>
              <a:rPr lang="en-GB" sz="3733" dirty="0"/>
              <a:t>Insights and Lessons</a:t>
            </a:r>
          </a:p>
        </p:txBody>
      </p:sp>
      <p:sp>
        <p:nvSpPr>
          <p:cNvPr id="452" name="Text"/>
          <p:cNvSpPr txBox="1"/>
          <p:nvPr/>
        </p:nvSpPr>
        <p:spPr>
          <a:xfrm>
            <a:off x="211667" y="4546600"/>
            <a:ext cx="174401" cy="440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160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2AFF9-9FB1-E343-B45D-8FB618FB459E}"/>
              </a:ext>
            </a:extLst>
          </p:cNvPr>
          <p:cNvSpPr txBox="1"/>
          <p:nvPr/>
        </p:nvSpPr>
        <p:spPr>
          <a:xfrm>
            <a:off x="195356" y="2331120"/>
            <a:ext cx="11604576" cy="4278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defTabSz="609585" hangingPunct="0"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marL="380990" indent="-380990" defTabSz="609585" hangingPunct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Availability/sourcing of data for the GHGI and CRVA. Not all required data would be easily available to a city (e.g Tam Ky as it who doesnt have the mandates as in Can Tho and Da Nang; though the 2 bigger cities have data challenges). The cities, due to Covid 19, have other priorities for now. </a:t>
            </a:r>
          </a:p>
          <a:p>
            <a:pPr marL="380990" indent="-380990" defTabSz="609585" hangingPunct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COVID-19 impacts limited and challanged the conduct of the training and data gathering, but also limited the  interaction and cross-sectoral cooperation during the CAP process.  COVID-19 created new priorities and scenario on engagement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380990" indent="-38099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Cooperation/coordination/engagement with the higher level of Government (e.g. Province, National Ministry) must be part of the process to address the data and information gaps faced by the cities; this can also facilitate decision making support during the CAP process</a:t>
            </a:r>
          </a:p>
          <a:p>
            <a:pPr marL="380990" indent="-38099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 view of the interest of replication to more cities, for which this preparatory activities on CAP could serve as testing/piloting, a programmatic approach on CAP development support could be beneficial. This could likewise give way to strong and clear partnerships with relevant Ministries (e.g. MONRE, MoC, MPI)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A1F87-D2AC-1447-9CB5-3A900AE2689F}"/>
              </a:ext>
            </a:extLst>
          </p:cNvPr>
          <p:cNvSpPr txBox="1"/>
          <p:nvPr/>
        </p:nvSpPr>
        <p:spPr>
          <a:xfrm>
            <a:off x="288178" y="1814511"/>
            <a:ext cx="11454796" cy="471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defTabSz="609585" hangingPunct="0"/>
            <a:r>
              <a:rPr lang="it-IT" sz="2267" dirty="0">
                <a:solidFill>
                  <a:srgbClr val="0A3B7D"/>
                </a:solidFill>
                <a:latin typeface="+mj-lt"/>
                <a:ea typeface="+mj-ea"/>
                <a:cs typeface="+mj-cs"/>
                <a:sym typeface="Calibri"/>
              </a:rPr>
              <a:t>With </a:t>
            </a:r>
            <a:r>
              <a:rPr lang="it-IT" sz="2267" dirty="0" err="1">
                <a:solidFill>
                  <a:srgbClr val="0A3B7D"/>
                </a:solidFill>
                <a:latin typeface="+mj-lt"/>
                <a:ea typeface="+mj-ea"/>
                <a:cs typeface="+mj-cs"/>
                <a:sym typeface="Calibri"/>
              </a:rPr>
              <a:t>reference</a:t>
            </a:r>
            <a:r>
              <a:rPr lang="it-IT" sz="2267" dirty="0">
                <a:solidFill>
                  <a:srgbClr val="0A3B7D"/>
                </a:solidFill>
                <a:latin typeface="+mj-lt"/>
                <a:ea typeface="+mj-ea"/>
                <a:cs typeface="+mj-cs"/>
                <a:sym typeface="Calibri"/>
              </a:rPr>
              <a:t> to the </a:t>
            </a:r>
            <a:r>
              <a:rPr lang="it-IT" sz="2267" dirty="0" err="1">
                <a:solidFill>
                  <a:srgbClr val="0A3B7D"/>
                </a:solidFill>
                <a:latin typeface="+mj-lt"/>
                <a:ea typeface="+mj-ea"/>
                <a:cs typeface="+mj-cs"/>
                <a:sym typeface="Calibri"/>
              </a:rPr>
              <a:t>whole</a:t>
            </a:r>
            <a:r>
              <a:rPr lang="it-IT" sz="2267" dirty="0">
                <a:solidFill>
                  <a:srgbClr val="0A3B7D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it-IT" sz="2267" dirty="0" err="1"/>
              <a:t>process</a:t>
            </a:r>
            <a:r>
              <a:rPr lang="it-IT" sz="2267" dirty="0"/>
              <a:t> for </a:t>
            </a:r>
            <a:r>
              <a:rPr lang="it-IT" sz="2267" dirty="0" err="1"/>
              <a:t>delivering</a:t>
            </a:r>
            <a:r>
              <a:rPr lang="it-IT" sz="2267" dirty="0"/>
              <a:t> </a:t>
            </a:r>
            <a:r>
              <a:rPr lang="it-IT" sz="2267" dirty="0" err="1"/>
              <a:t>support</a:t>
            </a:r>
            <a:r>
              <a:rPr lang="it-IT" sz="2267" dirty="0"/>
              <a:t> to </a:t>
            </a:r>
            <a:r>
              <a:rPr lang="it-IT" sz="2267" dirty="0" err="1"/>
              <a:t>pilot</a:t>
            </a:r>
            <a:r>
              <a:rPr lang="it-IT" sz="2267" dirty="0"/>
              <a:t> </a:t>
            </a:r>
            <a:r>
              <a:rPr lang="it-IT" sz="2267" dirty="0" err="1"/>
              <a:t>cities</a:t>
            </a:r>
            <a:r>
              <a:rPr lang="it-IT" sz="2267" dirty="0"/>
              <a:t> on </a:t>
            </a:r>
            <a:r>
              <a:rPr lang="it-IT" sz="2267" dirty="0" err="1"/>
              <a:t>CAPs</a:t>
            </a:r>
            <a:r>
              <a:rPr lang="it-IT" sz="2267" dirty="0"/>
              <a:t> </a:t>
            </a:r>
            <a:r>
              <a:rPr lang="it-IT" sz="2267" dirty="0" err="1"/>
              <a:t>development</a:t>
            </a:r>
            <a:r>
              <a:rPr lang="it-IT" sz="2267" dirty="0"/>
              <a:t>:</a:t>
            </a:r>
            <a:endParaRPr lang="it-IT" sz="2267" dirty="0">
              <a:solidFill>
                <a:srgbClr val="0A3B7D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01224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DFDBDE-6B0B-4812-BD03-846E96D25430}"/>
              </a:ext>
            </a:extLst>
          </p:cNvPr>
          <p:cNvSpPr/>
          <p:nvPr/>
        </p:nvSpPr>
        <p:spPr>
          <a:xfrm>
            <a:off x="0" y="5879952"/>
            <a:ext cx="12192000" cy="978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TextBox 21"/>
          <p:cNvSpPr txBox="1"/>
          <p:nvPr/>
        </p:nvSpPr>
        <p:spPr>
          <a:xfrm>
            <a:off x="2126240" y="400050"/>
            <a:ext cx="79395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500" dirty="0">
                <a:solidFill>
                  <a:prstClr val="white"/>
                </a:solidFill>
                <a:latin typeface="Frutiger LT Std 55 Roman"/>
                <a:cs typeface="Frutiger LT Std 55 Roman"/>
              </a:rPr>
              <a:t>END of PRESENTATION.</a:t>
            </a:r>
          </a:p>
          <a:p>
            <a:pPr algn="ctr" defTabSz="457200"/>
            <a:endParaRPr lang="en-US" sz="4500" dirty="0">
              <a:solidFill>
                <a:prstClr val="white"/>
              </a:solidFill>
              <a:latin typeface="Frutiger LT Std 55 Roman"/>
              <a:cs typeface="Frutiger LT Std 55 Roman"/>
            </a:endParaRPr>
          </a:p>
          <a:p>
            <a:pPr algn="ctr" defTabSz="457200"/>
            <a:r>
              <a:rPr lang="en-US" sz="4500" dirty="0">
                <a:solidFill>
                  <a:prstClr val="white"/>
                </a:solidFill>
                <a:latin typeface="Frutiger LT Std 55 Roman"/>
                <a:cs typeface="Frutiger LT Std 55 Roman"/>
              </a:rPr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6716" y="3223659"/>
            <a:ext cx="81008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For more information/questions on this presentation:</a:t>
            </a:r>
          </a:p>
          <a:p>
            <a:pPr defTabSz="457200"/>
            <a:endParaRPr lang="en-US" sz="1600" b="1" dirty="0">
              <a:solidFill>
                <a:srgbClr val="FFFFFF"/>
              </a:solidFill>
              <a:latin typeface="Frutiger LT Std 55 Roman"/>
              <a:cs typeface="Frutiger LT Std 55 Roman"/>
            </a:endParaRP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Maria Adelaida Mias-Cea</a:t>
            </a:r>
          </a:p>
          <a:p>
            <a:pPr defTabSz="457200"/>
            <a:r>
              <a:rPr lang="en-US" sz="1200" dirty="0" err="1">
                <a:solidFill>
                  <a:srgbClr val="FFFFFF"/>
                </a:solidFill>
                <a:latin typeface="Frutiger LT Std 55 Roman"/>
                <a:cs typeface="Frutiger LT Std 55 Roman"/>
              </a:rPr>
              <a:t>UN-Habitat</a:t>
            </a:r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 ROAP CCCI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  <a:hlinkClick r:id="rId2"/>
              </a:rPr>
              <a:t>laids.cea@un.org</a:t>
            </a:r>
            <a:endParaRPr lang="en-US" sz="1200" dirty="0">
              <a:solidFill>
                <a:srgbClr val="FFFFFF"/>
              </a:solidFill>
              <a:latin typeface="Frutiger LT Std 55 Roman"/>
              <a:cs typeface="Frutiger LT Std 55 Roman"/>
            </a:endParaRPr>
          </a:p>
          <a:p>
            <a:pPr defTabSz="457200"/>
            <a:endParaRPr lang="en-US" sz="1200" dirty="0">
              <a:solidFill>
                <a:srgbClr val="FFFFFF"/>
              </a:solidFill>
              <a:latin typeface="Frutiger LT Std 55 Roman"/>
              <a:cs typeface="Frutiger LT Std 55 Roman"/>
            </a:endParaRP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Nguyen Quang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Habitat </a:t>
            </a:r>
            <a:r>
              <a:rPr lang="en-US" sz="1200" dirty="0" err="1">
                <a:solidFill>
                  <a:srgbClr val="FFFFFF"/>
                </a:solidFill>
                <a:latin typeface="Frutiger LT Std 55 Roman"/>
                <a:cs typeface="Frutiger LT Std 55 Roman"/>
              </a:rPr>
              <a:t>Programme</a:t>
            </a:r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 Manager</a:t>
            </a:r>
          </a:p>
          <a:p>
            <a:pPr defTabSz="457200"/>
            <a:r>
              <a:rPr lang="en-US" sz="1200" dirty="0" err="1">
                <a:solidFill>
                  <a:srgbClr val="FFFFFF"/>
                </a:solidFill>
                <a:latin typeface="Frutiger LT Std 55 Roman"/>
                <a:cs typeface="Frutiger LT Std 55 Roman"/>
              </a:rPr>
              <a:t>UN-Habitat</a:t>
            </a:r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 Vietnam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Frutiger LT Std 55 Roman"/>
                <a:cs typeface="Frutiger LT Std 55 Roman"/>
              </a:rPr>
              <a:t>Nguyen.quang@undp.org</a:t>
            </a:r>
          </a:p>
          <a:p>
            <a:pPr defTabSz="457200"/>
            <a:endParaRPr lang="en-US" sz="1400" dirty="0">
              <a:solidFill>
                <a:srgbClr val="FFFFFF"/>
              </a:solidFill>
              <a:latin typeface="Frutiger LT Std 55 Roman"/>
              <a:cs typeface="Frutiger LT Std 55 Roman"/>
            </a:endParaRPr>
          </a:p>
          <a:p>
            <a:pPr defTabSz="457200"/>
            <a:endParaRPr lang="en-US" sz="1600" dirty="0">
              <a:solidFill>
                <a:srgbClr val="FFFFFF"/>
              </a:solidFill>
              <a:latin typeface="Frutiger LT Std 55 Roman"/>
              <a:cs typeface="Frutiger LT Std 55 Roman"/>
            </a:endParaRPr>
          </a:p>
        </p:txBody>
      </p:sp>
      <p:pic>
        <p:nvPicPr>
          <p:cNvPr id="6" name="Picture 2" descr="Image result for EU IUC">
            <a:extLst>
              <a:ext uri="{FF2B5EF4-FFF2-40B4-BE49-F238E27FC236}">
                <a16:creationId xmlns:a16="http://schemas.microsoft.com/office/drawing/2014/main" id="{4946B5A3-9755-4D15-A6A9-FCA38663E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4"/>
          <a:stretch/>
        </p:blipFill>
        <p:spPr bwMode="auto">
          <a:xfrm>
            <a:off x="295562" y="6125281"/>
            <a:ext cx="1990439" cy="6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lobal covenant of mayors">
            <a:extLst>
              <a:ext uri="{FF2B5EF4-FFF2-40B4-BE49-F238E27FC236}">
                <a16:creationId xmlns:a16="http://schemas.microsoft.com/office/drawing/2014/main" id="{AABDB217-BC9E-453F-97A5-1E016AD6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95" y="6087724"/>
            <a:ext cx="2153783" cy="6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3885B-A5D7-4E61-95CD-49807FA8C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0" y="6087724"/>
            <a:ext cx="3324304" cy="729149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E89933E-587E-4C6F-889B-2FDD928F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706" y="6149540"/>
            <a:ext cx="1592952" cy="5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U IUC">
            <a:extLst>
              <a:ext uri="{FF2B5EF4-FFF2-40B4-BE49-F238E27FC236}">
                <a16:creationId xmlns:a16="http://schemas.microsoft.com/office/drawing/2014/main" id="{C03DCB43-BBBF-421F-97FE-31B096AB3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6" t="-4292" b="-1"/>
          <a:stretch/>
        </p:blipFill>
        <p:spPr bwMode="auto">
          <a:xfrm>
            <a:off x="2575752" y="6059657"/>
            <a:ext cx="865798" cy="7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1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4E7D9-BF6D-F143-A666-F3F1ACBCAEEF}"/>
              </a:ext>
            </a:extLst>
          </p:cNvPr>
          <p:cNvSpPr txBox="1"/>
          <p:nvPr/>
        </p:nvSpPr>
        <p:spPr>
          <a:xfrm>
            <a:off x="3618421" y="306186"/>
            <a:ext cx="49552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272829"/>
                </a:solidFill>
                <a:latin typeface="Poppins" pitchFamily="2" charset="77"/>
                <a:cs typeface="Poppins" pitchFamily="2" charset="77"/>
              </a:rPr>
              <a:t>Process of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02341-8214-EC45-9592-6740C77132C4}"/>
              </a:ext>
            </a:extLst>
          </p:cNvPr>
          <p:cNvSpPr txBox="1"/>
          <p:nvPr/>
        </p:nvSpPr>
        <p:spPr>
          <a:xfrm>
            <a:off x="3732224" y="787593"/>
            <a:ext cx="4727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200" spc="150" dirty="0">
                <a:solidFill>
                  <a:srgbClr val="FFFFFF">
                    <a:lumMod val="65000"/>
                  </a:srgbClr>
                </a:solidFill>
                <a:latin typeface="Poppins Light" pitchFamily="2" charset="77"/>
                <a:cs typeface="Poppins Light" pitchFamily="2" charset="77"/>
              </a:rPr>
              <a:t>CAP Formulation Technical Support for VN Cities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1D8711-9BDD-4D33-B5F3-59F30EB96AC0}"/>
              </a:ext>
            </a:extLst>
          </p:cNvPr>
          <p:cNvGrpSpPr/>
          <p:nvPr/>
        </p:nvGrpSpPr>
        <p:grpSpPr>
          <a:xfrm>
            <a:off x="325421" y="1713444"/>
            <a:ext cx="6230814" cy="3426774"/>
            <a:chOff x="2725435" y="1541662"/>
            <a:chExt cx="6230814" cy="34267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6122E5-C882-4111-9459-177BF64B6B5E}"/>
                </a:ext>
              </a:extLst>
            </p:cNvPr>
            <p:cNvGrpSpPr/>
            <p:nvPr/>
          </p:nvGrpSpPr>
          <p:grpSpPr>
            <a:xfrm>
              <a:off x="2725435" y="1546000"/>
              <a:ext cx="1930833" cy="3422436"/>
              <a:chOff x="1805608" y="1277452"/>
              <a:chExt cx="1930833" cy="34224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C500B7-6040-3D4E-A5E9-E128A5DD72DC}"/>
                  </a:ext>
                </a:extLst>
              </p:cNvPr>
              <p:cNvSpPr/>
              <p:nvPr/>
            </p:nvSpPr>
            <p:spPr>
              <a:xfrm>
                <a:off x="1805608" y="1277452"/>
                <a:ext cx="1930833" cy="34224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E88055-5942-714F-A822-C8596345AB6A}"/>
                  </a:ext>
                </a:extLst>
              </p:cNvPr>
              <p:cNvSpPr txBox="1"/>
              <p:nvPr/>
            </p:nvSpPr>
            <p:spPr>
              <a:xfrm>
                <a:off x="2024504" y="1435672"/>
                <a:ext cx="768159" cy="7694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defTabSz="914217"/>
                <a:r>
                  <a:rPr lang="en-US" sz="44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1.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8CF6C8-55FB-8842-B574-FCE24F7F5B0D}"/>
                  </a:ext>
                </a:extLst>
              </p:cNvPr>
              <p:cNvSpPr txBox="1"/>
              <p:nvPr/>
            </p:nvSpPr>
            <p:spPr>
              <a:xfrm>
                <a:off x="2024504" y="2205113"/>
                <a:ext cx="1483098" cy="584775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defTabSz="914217"/>
                <a:r>
                  <a:rPr lang="en-US" sz="16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Background</a:t>
                </a:r>
              </a:p>
              <a:p>
                <a:pPr defTabSz="914217"/>
                <a:r>
                  <a:rPr lang="en-US" sz="16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and Context</a:t>
                </a:r>
              </a:p>
            </p:txBody>
          </p:sp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5E97AF61-600E-C044-9D04-5F79C72214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4505" y="2882546"/>
                <a:ext cx="1493041" cy="1710918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defPPr>
                  <a:defRPr lang="en-US"/>
                </a:defPPr>
                <a:lvl1pPr indent="0" defTabSz="543818">
                  <a:lnSpc>
                    <a:spcPts val="1750"/>
                  </a:lnSpc>
                  <a:spcBef>
                    <a:spcPct val="20000"/>
                  </a:spcBef>
                  <a:buFont typeface="Arial"/>
                  <a:buNone/>
                  <a:defRPr sz="1200">
                    <a:solidFill>
                      <a:srgbClr val="FFFFFF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Mukta ExtraLight" panose="020B0000000000000000" pitchFamily="34" charset="77"/>
                  </a:defRPr>
                </a:lvl1pPr>
                <a:lvl2pPr marL="1087636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2pPr>
                <a:lvl3pPr marL="2175271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3pPr>
                <a:lvl4pPr marL="3262912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4pPr>
                <a:lvl5pPr marL="4350546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5pPr>
                <a:lvl6pPr marL="5438184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6pPr>
                <a:lvl7pPr marL="6525820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7pPr>
                <a:lvl8pPr marL="7613455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8pPr>
                <a:lvl9pPr marL="8701091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PH" dirty="0">
                    <a:solidFill>
                      <a:schemeClr val="bg2"/>
                    </a:solidFill>
                  </a:rPr>
                  <a:t>Climate Change and Impacts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PH" dirty="0">
                    <a:solidFill>
                      <a:schemeClr val="bg2"/>
                    </a:solidFill>
                  </a:rPr>
                  <a:t>The Need for Local Climate Action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PH" dirty="0" err="1">
                    <a:solidFill>
                      <a:schemeClr val="bg2"/>
                    </a:solidFill>
                  </a:rPr>
                  <a:t>GCoM</a:t>
                </a:r>
                <a:r>
                  <a:rPr lang="en-PH" dirty="0">
                    <a:solidFill>
                      <a:schemeClr val="bg2"/>
                    </a:solidFill>
                  </a:rPr>
                  <a:t> and its partners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8069F3-9B0E-41DF-A751-2EC9D057C78E}"/>
                </a:ext>
              </a:extLst>
            </p:cNvPr>
            <p:cNvGrpSpPr/>
            <p:nvPr/>
          </p:nvGrpSpPr>
          <p:grpSpPr>
            <a:xfrm>
              <a:off x="7025416" y="1541662"/>
              <a:ext cx="1930833" cy="3422436"/>
              <a:chOff x="5591401" y="1273114"/>
              <a:chExt cx="1930833" cy="342243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98BF6B-1B15-4B42-8651-704477AD051F}"/>
                  </a:ext>
                </a:extLst>
              </p:cNvPr>
              <p:cNvSpPr/>
              <p:nvPr/>
            </p:nvSpPr>
            <p:spPr>
              <a:xfrm>
                <a:off x="5591401" y="1273114"/>
                <a:ext cx="1930833" cy="342243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FC4A0A-58D7-D04E-B594-DD15BC51BC8C}"/>
                  </a:ext>
                </a:extLst>
              </p:cNvPr>
              <p:cNvSpPr txBox="1"/>
              <p:nvPr/>
            </p:nvSpPr>
            <p:spPr>
              <a:xfrm>
                <a:off x="5810297" y="1431334"/>
                <a:ext cx="970137" cy="7694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defTabSz="914217"/>
                <a:r>
                  <a:rPr lang="en-US" sz="44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3.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899F46-E884-AF47-9BE1-37CFDECE12D7}"/>
                  </a:ext>
                </a:extLst>
              </p:cNvPr>
              <p:cNvSpPr txBox="1"/>
              <p:nvPr/>
            </p:nvSpPr>
            <p:spPr>
              <a:xfrm>
                <a:off x="5750347" y="2200775"/>
                <a:ext cx="1612942" cy="584775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defTabSz="914217"/>
                <a:r>
                  <a:rPr lang="en-US" sz="16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CAP </a:t>
                </a:r>
              </a:p>
              <a:p>
                <a:pPr defTabSz="914217"/>
                <a:r>
                  <a:rPr lang="en-US" sz="16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Development</a:t>
                </a:r>
              </a:p>
            </p:txBody>
          </p:sp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0876BAF9-E993-4E47-A00A-18F3127E55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0348" y="2878208"/>
                <a:ext cx="1711936" cy="1499065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543818">
                  <a:lnSpc>
                    <a:spcPts val="1750"/>
                  </a:lnSpc>
                </a:pPr>
                <a:r>
                  <a:rPr lang="en-US" sz="1200" dirty="0">
                    <a:solidFill>
                      <a:srgbClr val="FFFFFF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Mukta ExtraLight" panose="020B0000000000000000" pitchFamily="34" charset="77"/>
                  </a:rPr>
                  <a:t>Inputs, Activities, Outputs:</a:t>
                </a:r>
              </a:p>
              <a:p>
                <a:pPr marL="171450" indent="-171450" algn="l" defTabSz="543818">
                  <a:lnSpc>
                    <a:spcPts val="1750"/>
                  </a:lnSpc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solidFill>
                      <a:srgbClr val="FFFFFF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Mukta ExtraLight" panose="020B0000000000000000" pitchFamily="34" charset="77"/>
                  </a:rPr>
                  <a:t>Adaptation</a:t>
                </a:r>
              </a:p>
              <a:p>
                <a:pPr marL="171450" indent="-171450" algn="l" defTabSz="543818">
                  <a:lnSpc>
                    <a:spcPts val="1750"/>
                  </a:lnSpc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solidFill>
                      <a:srgbClr val="FFFFFF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Mukta ExtraLight" panose="020B0000000000000000" pitchFamily="34" charset="77"/>
                  </a:rPr>
                  <a:t>Mitigation</a:t>
                </a:r>
              </a:p>
              <a:p>
                <a:pPr marL="171450" indent="-171450" algn="l" defTabSz="543818">
                  <a:lnSpc>
                    <a:spcPts val="1750"/>
                  </a:lnSpc>
                  <a:buFont typeface="Wingdings" panose="05000000000000000000" pitchFamily="2" charset="2"/>
                  <a:buChar char="§"/>
                </a:pPr>
                <a:r>
                  <a:rPr lang="en-US" sz="1050" dirty="0">
                    <a:solidFill>
                      <a:srgbClr val="FFFFFF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Mukta ExtraLight" panose="020B0000000000000000" pitchFamily="34" charset="77"/>
                  </a:rPr>
                  <a:t>Stakeholder Engagement and Legitimizing the CAP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A00E0D-F50F-4E33-94A0-AB87CED32995}"/>
                </a:ext>
              </a:extLst>
            </p:cNvPr>
            <p:cNvGrpSpPr/>
            <p:nvPr/>
          </p:nvGrpSpPr>
          <p:grpSpPr>
            <a:xfrm>
              <a:off x="4875687" y="1541662"/>
              <a:ext cx="1930833" cy="3422436"/>
              <a:chOff x="3698766" y="1273114"/>
              <a:chExt cx="1930833" cy="342243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4D595F-7C48-3747-A4C9-18F79EB3558E}"/>
                  </a:ext>
                </a:extLst>
              </p:cNvPr>
              <p:cNvSpPr/>
              <p:nvPr/>
            </p:nvSpPr>
            <p:spPr>
              <a:xfrm>
                <a:off x="3698766" y="1273114"/>
                <a:ext cx="1930833" cy="342243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/>
                <a:endParaRPr lang="en-US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30A690-7461-0D4A-A4DA-03415A8DD526}"/>
                  </a:ext>
                </a:extLst>
              </p:cNvPr>
              <p:cNvSpPr txBox="1"/>
              <p:nvPr/>
            </p:nvSpPr>
            <p:spPr>
              <a:xfrm>
                <a:off x="3917662" y="1431334"/>
                <a:ext cx="939681" cy="769441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defTabSz="914217"/>
                <a:r>
                  <a:rPr lang="en-US" sz="44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2.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303EE0-683C-C041-9CCD-3E8DECCEDFC4}"/>
                  </a:ext>
                </a:extLst>
              </p:cNvPr>
              <p:cNvSpPr txBox="1"/>
              <p:nvPr/>
            </p:nvSpPr>
            <p:spPr>
              <a:xfrm>
                <a:off x="3877579" y="2231734"/>
                <a:ext cx="1500732" cy="584775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defTabSz="914217"/>
                <a:r>
                  <a:rPr lang="en-US" sz="16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CAP</a:t>
                </a:r>
              </a:p>
              <a:p>
                <a:pPr defTabSz="914217"/>
                <a:r>
                  <a:rPr lang="en-US" sz="1600" b="1" dirty="0">
                    <a:solidFill>
                      <a:srgbClr val="FFFFFF"/>
                    </a:solidFill>
                    <a:latin typeface="Poppins" pitchFamily="2" charset="77"/>
                    <a:ea typeface="League Spartan" charset="0"/>
                    <a:cs typeface="Poppins" pitchFamily="2" charset="77"/>
                  </a:rPr>
                  <a:t>Introduction</a:t>
                </a:r>
              </a:p>
            </p:txBody>
          </p:sp>
          <p:sp>
            <p:nvSpPr>
              <p:cNvPr id="25" name="Subtitle 2">
                <a:extLst>
                  <a:ext uri="{FF2B5EF4-FFF2-40B4-BE49-F238E27FC236}">
                    <a16:creationId xmlns:a16="http://schemas.microsoft.com/office/drawing/2014/main" id="{594A5D81-DD92-8B4F-897D-9D20FA37E8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77580" y="2909167"/>
                <a:ext cx="1493041" cy="1249253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defPPr>
                  <a:defRPr lang="en-US"/>
                </a:defPPr>
                <a:lvl1pPr marL="171450" indent="-171450" defTabSz="543818">
                  <a:lnSpc>
                    <a:spcPts val="175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rgbClr val="FFFFFF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Mukta ExtraLight" panose="020B0000000000000000" pitchFamily="34" charset="77"/>
                  </a:defRPr>
                </a:lvl1pPr>
                <a:lvl2pPr marL="1087636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2pPr>
                <a:lvl3pPr marL="2175271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3pPr>
                <a:lvl4pPr marL="3262912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4pPr>
                <a:lvl5pPr marL="4350546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5pPr>
                <a:lvl6pPr marL="5438184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6pPr>
                <a:lvl7pPr marL="6525820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7pPr>
                <a:lvl8pPr marL="7613455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8pPr>
                <a:lvl9pPr marL="8701091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9pPr>
              </a:lstStyle>
              <a:p>
                <a:r>
                  <a:rPr lang="en-PH" dirty="0"/>
                  <a:t>What is a CAP?</a:t>
                </a:r>
              </a:p>
              <a:p>
                <a:r>
                  <a:rPr lang="en-PH" dirty="0"/>
                  <a:t>Process in Developing a CAP?</a:t>
                </a:r>
              </a:p>
              <a:p>
                <a:r>
                  <a:rPr lang="en-PH" dirty="0"/>
                  <a:t>Contents of CAP?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1D4FC-4C6F-4C0E-8B36-20F21B367E83}"/>
              </a:ext>
            </a:extLst>
          </p:cNvPr>
          <p:cNvGrpSpPr/>
          <p:nvPr/>
        </p:nvGrpSpPr>
        <p:grpSpPr>
          <a:xfrm>
            <a:off x="295562" y="6431279"/>
            <a:ext cx="4386907" cy="397377"/>
            <a:chOff x="295562" y="6431279"/>
            <a:chExt cx="4386907" cy="397377"/>
          </a:xfrm>
        </p:grpSpPr>
        <p:pic>
          <p:nvPicPr>
            <p:cNvPr id="32" name="Picture 2" descr="Image result for EU IUC">
              <a:extLst>
                <a:ext uri="{FF2B5EF4-FFF2-40B4-BE49-F238E27FC236}">
                  <a16:creationId xmlns:a16="http://schemas.microsoft.com/office/drawing/2014/main" id="{11CB5504-E4ED-471A-BFA7-01E18B3B3B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74"/>
            <a:stretch/>
          </p:blipFill>
          <p:spPr bwMode="auto">
            <a:xfrm>
              <a:off x="295562" y="6465190"/>
              <a:ext cx="768238" cy="32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Image result for global covenant of mayors">
              <a:extLst>
                <a:ext uri="{FF2B5EF4-FFF2-40B4-BE49-F238E27FC236}">
                  <a16:creationId xmlns:a16="http://schemas.microsoft.com/office/drawing/2014/main" id="{BE0F5D1A-5C61-4956-85A2-BAF4D7E9C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972" y="6445782"/>
              <a:ext cx="831283" cy="32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7933DBB-2DA5-4940-8709-9541D48E3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920" y="6445782"/>
              <a:ext cx="1283063" cy="376784"/>
            </a:xfrm>
            <a:prstGeom prst="rect">
              <a:avLst/>
            </a:prstGeom>
          </p:spPr>
        </p:pic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0A92F3B3-3335-42EB-ABF9-8D81A63A7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646" y="6477726"/>
              <a:ext cx="614823" cy="27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EU IUC">
              <a:extLst>
                <a:ext uri="{FF2B5EF4-FFF2-40B4-BE49-F238E27FC236}">
                  <a16:creationId xmlns:a16="http://schemas.microsoft.com/office/drawing/2014/main" id="{0FEB42A4-4B59-4EA5-B79C-D5067FA62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6" t="-4292" b="-1"/>
            <a:stretch/>
          </p:blipFill>
          <p:spPr bwMode="auto">
            <a:xfrm>
              <a:off x="1175634" y="6431279"/>
              <a:ext cx="334167" cy="397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F442ADD-6C40-4FFA-80F7-6B90A67857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9" t="7067" r="8599"/>
          <a:stretch/>
        </p:blipFill>
        <p:spPr>
          <a:xfrm>
            <a:off x="6715182" y="3552078"/>
            <a:ext cx="5349240" cy="31869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217B4C-4724-4F61-A9A9-2531C6221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270" y="1406420"/>
            <a:ext cx="5452730" cy="18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DD1442-5A9F-4A1F-977A-94201F9124B6}"/>
              </a:ext>
            </a:extLst>
          </p:cNvPr>
          <p:cNvSpPr/>
          <p:nvPr/>
        </p:nvSpPr>
        <p:spPr>
          <a:xfrm>
            <a:off x="727489" y="1198409"/>
            <a:ext cx="5303510" cy="503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31ACCE-34AF-4318-90BE-D1C0214F432B}"/>
              </a:ext>
            </a:extLst>
          </p:cNvPr>
          <p:cNvSpPr/>
          <p:nvPr/>
        </p:nvSpPr>
        <p:spPr>
          <a:xfrm>
            <a:off x="6324600" y="1198409"/>
            <a:ext cx="5303510" cy="5034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BB9A5-01D3-4A11-B8C6-AC05B90C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51" y="1341591"/>
            <a:ext cx="4948493" cy="214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4E7D9-BF6D-F143-A666-F3F1ACBCAEEF}"/>
              </a:ext>
            </a:extLst>
          </p:cNvPr>
          <p:cNvSpPr txBox="1"/>
          <p:nvPr/>
        </p:nvSpPr>
        <p:spPr>
          <a:xfrm>
            <a:off x="4693237" y="306186"/>
            <a:ext cx="2805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272829"/>
                </a:solidFill>
                <a:latin typeface="Poppins" pitchFamily="2" charset="77"/>
                <a:cs typeface="Poppins" pitchFamily="2" charset="77"/>
              </a:rPr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02341-8214-EC45-9592-6740C77132C4}"/>
              </a:ext>
            </a:extLst>
          </p:cNvPr>
          <p:cNvSpPr txBox="1"/>
          <p:nvPr/>
        </p:nvSpPr>
        <p:spPr>
          <a:xfrm>
            <a:off x="5008216" y="787593"/>
            <a:ext cx="2175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1200" spc="150" dirty="0">
                <a:solidFill>
                  <a:srgbClr val="FFFFFF">
                    <a:lumMod val="65000"/>
                  </a:srgbClr>
                </a:solidFill>
                <a:latin typeface="Poppins Light" pitchFamily="2" charset="77"/>
                <a:cs typeface="Poppins Light" pitchFamily="2" charset="77"/>
              </a:rPr>
              <a:t>Framework and Tools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44F26C-32D0-4B0B-9B47-8350106FC337}"/>
              </a:ext>
            </a:extLst>
          </p:cNvPr>
          <p:cNvGrpSpPr/>
          <p:nvPr/>
        </p:nvGrpSpPr>
        <p:grpSpPr>
          <a:xfrm>
            <a:off x="138690" y="6408630"/>
            <a:ext cx="4386907" cy="397377"/>
            <a:chOff x="295562" y="6059657"/>
            <a:chExt cx="11366096" cy="769000"/>
          </a:xfrm>
        </p:grpSpPr>
        <p:pic>
          <p:nvPicPr>
            <p:cNvPr id="32" name="Picture 2" descr="Image result for EU IUC">
              <a:extLst>
                <a:ext uri="{FF2B5EF4-FFF2-40B4-BE49-F238E27FC236}">
                  <a16:creationId xmlns:a16="http://schemas.microsoft.com/office/drawing/2014/main" id="{11CB5504-E4ED-471A-BFA7-01E18B3B3B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74"/>
            <a:stretch/>
          </p:blipFill>
          <p:spPr bwMode="auto">
            <a:xfrm>
              <a:off x="295562" y="6125281"/>
              <a:ext cx="1990439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Image result for global covenant of mayors">
              <a:extLst>
                <a:ext uri="{FF2B5EF4-FFF2-40B4-BE49-F238E27FC236}">
                  <a16:creationId xmlns:a16="http://schemas.microsoft.com/office/drawing/2014/main" id="{BE0F5D1A-5C61-4956-85A2-BAF4D7E9C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995" y="6087724"/>
              <a:ext cx="2153783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7933DBB-2DA5-4940-8709-9541D48E3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590" y="6087724"/>
              <a:ext cx="3324304" cy="729149"/>
            </a:xfrm>
            <a:prstGeom prst="rect">
              <a:avLst/>
            </a:prstGeom>
          </p:spPr>
        </p:pic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0A92F3B3-3335-42EB-ABF9-8D81A63A7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706" y="6149540"/>
              <a:ext cx="1592952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EU IUC">
              <a:extLst>
                <a:ext uri="{FF2B5EF4-FFF2-40B4-BE49-F238E27FC236}">
                  <a16:creationId xmlns:a16="http://schemas.microsoft.com/office/drawing/2014/main" id="{0FEB42A4-4B59-4EA5-B79C-D5067FA62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6" t="-4292" b="-1"/>
            <a:stretch/>
          </p:blipFill>
          <p:spPr bwMode="auto">
            <a:xfrm>
              <a:off x="2575752" y="6059657"/>
              <a:ext cx="865798" cy="76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08E9392-FECA-4A87-8E48-4F7D8C56B5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51" y="3828575"/>
            <a:ext cx="4948493" cy="1985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CDB53D4-97BF-4C31-A012-75FDF7E2CC98}"/>
              </a:ext>
            </a:extLst>
          </p:cNvPr>
          <p:cNvGrpSpPr/>
          <p:nvPr/>
        </p:nvGrpSpPr>
        <p:grpSpPr>
          <a:xfrm>
            <a:off x="6524433" y="1198409"/>
            <a:ext cx="4903844" cy="5005814"/>
            <a:chOff x="6498254" y="1233416"/>
            <a:chExt cx="4903844" cy="5111104"/>
          </a:xfrm>
        </p:grpSpPr>
        <p:pic>
          <p:nvPicPr>
            <p:cNvPr id="26" name="Content Placeholder 6">
              <a:extLst>
                <a:ext uri="{FF2B5EF4-FFF2-40B4-BE49-F238E27FC236}">
                  <a16:creationId xmlns:a16="http://schemas.microsoft.com/office/drawing/2014/main" id="{719C188A-649C-4894-8A4A-ED586C177757}"/>
                </a:ext>
              </a:extLst>
            </p:cNvPr>
            <p:cNvPicPr>
              <a:picLocks/>
            </p:cNvPicPr>
            <p:nvPr/>
          </p:nvPicPr>
          <p:blipFill rotWithShape="1">
            <a:blip r:embed="rId10"/>
            <a:srcRect b="10959"/>
            <a:stretch/>
          </p:blipFill>
          <p:spPr bwMode="auto">
            <a:xfrm>
              <a:off x="6498254" y="1233416"/>
              <a:ext cx="4903844" cy="2384835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8C5174-338C-4272-B837-32ABD9482379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2748"/>
            <a:stretch/>
          </p:blipFill>
          <p:spPr bwMode="auto">
            <a:xfrm>
              <a:off x="6498254" y="3759500"/>
              <a:ext cx="2732102" cy="2585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9287B0-13F7-44C5-BE40-57BC87ADA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96400" y="3746960"/>
              <a:ext cx="2039654" cy="2597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02D93D-073C-4A99-A29B-66445882E335}"/>
              </a:ext>
            </a:extLst>
          </p:cNvPr>
          <p:cNvCxnSpPr/>
          <p:nvPr/>
        </p:nvCxnSpPr>
        <p:spPr>
          <a:xfrm>
            <a:off x="13152764" y="2042160"/>
            <a:ext cx="0" cy="33375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47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4E7D9-BF6D-F143-A666-F3F1ACBCAEEF}"/>
              </a:ext>
            </a:extLst>
          </p:cNvPr>
          <p:cNvSpPr txBox="1"/>
          <p:nvPr/>
        </p:nvSpPr>
        <p:spPr>
          <a:xfrm>
            <a:off x="2703964" y="65670"/>
            <a:ext cx="677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272829"/>
                </a:solidFill>
                <a:latin typeface="Poppins" pitchFamily="2" charset="77"/>
                <a:cs typeface="Poppins" pitchFamily="2" charset="77"/>
              </a:rPr>
              <a:t>Viet Nam Cities Assisted for the </a:t>
            </a:r>
          </a:p>
          <a:p>
            <a:pPr algn="ctr" defTabSz="914217"/>
            <a:r>
              <a:rPr lang="en-US" sz="3000" b="1" dirty="0">
                <a:solidFill>
                  <a:srgbClr val="272829"/>
                </a:solidFill>
                <a:latin typeface="Poppins" pitchFamily="2" charset="77"/>
                <a:cs typeface="Poppins" pitchFamily="2" charset="77"/>
              </a:rPr>
              <a:t>IUC-</a:t>
            </a:r>
            <a:r>
              <a:rPr lang="en-US" sz="3000" b="1" dirty="0" err="1">
                <a:solidFill>
                  <a:srgbClr val="272829"/>
                </a:solidFill>
                <a:latin typeface="Poppins" pitchFamily="2" charset="77"/>
                <a:cs typeface="Poppins" pitchFamily="2" charset="77"/>
              </a:rPr>
              <a:t>GCoM</a:t>
            </a:r>
            <a:r>
              <a:rPr lang="en-US" sz="3000" b="1" dirty="0">
                <a:solidFill>
                  <a:srgbClr val="272829"/>
                </a:solidFill>
                <a:latin typeface="Poppins" pitchFamily="2" charset="77"/>
                <a:cs typeface="Poppins" pitchFamily="2" charset="77"/>
              </a:rPr>
              <a:t> Preparatory Activities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44F26C-32D0-4B0B-9B47-8350106FC337}"/>
              </a:ext>
            </a:extLst>
          </p:cNvPr>
          <p:cNvGrpSpPr/>
          <p:nvPr/>
        </p:nvGrpSpPr>
        <p:grpSpPr>
          <a:xfrm>
            <a:off x="7697730" y="6460623"/>
            <a:ext cx="4386907" cy="397377"/>
            <a:chOff x="295562" y="6059657"/>
            <a:chExt cx="11366096" cy="769000"/>
          </a:xfrm>
        </p:grpSpPr>
        <p:pic>
          <p:nvPicPr>
            <p:cNvPr id="32" name="Picture 2" descr="Image result for EU IUC">
              <a:extLst>
                <a:ext uri="{FF2B5EF4-FFF2-40B4-BE49-F238E27FC236}">
                  <a16:creationId xmlns:a16="http://schemas.microsoft.com/office/drawing/2014/main" id="{11CB5504-E4ED-471A-BFA7-01E18B3B3B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74"/>
            <a:stretch/>
          </p:blipFill>
          <p:spPr bwMode="auto">
            <a:xfrm>
              <a:off x="295562" y="6125281"/>
              <a:ext cx="1990439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Image result for global covenant of mayors">
              <a:extLst>
                <a:ext uri="{FF2B5EF4-FFF2-40B4-BE49-F238E27FC236}">
                  <a16:creationId xmlns:a16="http://schemas.microsoft.com/office/drawing/2014/main" id="{BE0F5D1A-5C61-4956-85A2-BAF4D7E9C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995" y="6087724"/>
              <a:ext cx="2153783" cy="63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7933DBB-2DA5-4940-8709-9541D48E3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590" y="6087724"/>
              <a:ext cx="3324304" cy="729149"/>
            </a:xfrm>
            <a:prstGeom prst="rect">
              <a:avLst/>
            </a:prstGeom>
          </p:spPr>
        </p:pic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0A92F3B3-3335-42EB-ABF9-8D81A63A7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706" y="6149540"/>
              <a:ext cx="1592952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EU IUC">
              <a:extLst>
                <a:ext uri="{FF2B5EF4-FFF2-40B4-BE49-F238E27FC236}">
                  <a16:creationId xmlns:a16="http://schemas.microsoft.com/office/drawing/2014/main" id="{0FEB42A4-4B59-4EA5-B79C-D5067FA62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6" t="-4292" b="-1"/>
            <a:stretch/>
          </p:blipFill>
          <p:spPr bwMode="auto">
            <a:xfrm>
              <a:off x="2575752" y="6059657"/>
              <a:ext cx="865798" cy="76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02D93D-073C-4A99-A29B-66445882E335}"/>
              </a:ext>
            </a:extLst>
          </p:cNvPr>
          <p:cNvCxnSpPr/>
          <p:nvPr/>
        </p:nvCxnSpPr>
        <p:spPr>
          <a:xfrm>
            <a:off x="13152764" y="2042160"/>
            <a:ext cx="0" cy="33375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CE79FFE-9A7D-4485-88F6-FCEF013DE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013" y="1113411"/>
            <a:ext cx="2743127" cy="53936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123A1E-7E38-46FE-B384-C6D2D097D34F}"/>
              </a:ext>
            </a:extLst>
          </p:cNvPr>
          <p:cNvSpPr/>
          <p:nvPr/>
        </p:nvSpPr>
        <p:spPr>
          <a:xfrm flipV="1">
            <a:off x="2057401" y="5744588"/>
            <a:ext cx="87604" cy="7709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71F1B-DE21-4A5D-AF94-2B0490BDA3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575" y="5667300"/>
            <a:ext cx="719390" cy="2316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F5BA73D-91ED-48A2-A586-593CB7A26AAD}"/>
              </a:ext>
            </a:extLst>
          </p:cNvPr>
          <p:cNvSpPr/>
          <p:nvPr/>
        </p:nvSpPr>
        <p:spPr>
          <a:xfrm>
            <a:off x="2910840" y="3429000"/>
            <a:ext cx="640080" cy="6696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C8AFDE-C70E-4E56-AE7B-9EE68188C0FB}"/>
              </a:ext>
            </a:extLst>
          </p:cNvPr>
          <p:cNvSpPr/>
          <p:nvPr/>
        </p:nvSpPr>
        <p:spPr>
          <a:xfrm>
            <a:off x="1486575" y="5409769"/>
            <a:ext cx="729848" cy="6696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Callout: Bent Line with Border and Accent Bar 9">
            <a:extLst>
              <a:ext uri="{FF2B5EF4-FFF2-40B4-BE49-F238E27FC236}">
                <a16:creationId xmlns:a16="http://schemas.microsoft.com/office/drawing/2014/main" id="{F248AFB5-B382-40DB-B965-5E0746ADB079}"/>
              </a:ext>
            </a:extLst>
          </p:cNvPr>
          <p:cNvSpPr/>
          <p:nvPr/>
        </p:nvSpPr>
        <p:spPr>
          <a:xfrm>
            <a:off x="5029200" y="1113411"/>
            <a:ext cx="6440614" cy="138684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1730"/>
              <a:gd name="adj6" fmla="val -282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PH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 Nang City: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Total area is 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1285 square kilometers  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(in which the island district of Hoang Sa is 30,500 ha).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 of 2019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total population of 1,134,310 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people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Administratively, the city has 06 urban districts (Hai Chau, Thanh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Khe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Son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Tra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Ngu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Hanh Son, Lien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Chieu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Cam Le), Hoa </a:t>
            </a:r>
            <a:r>
              <a:rPr lang="en-US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Vang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rural district and Hoang Sa island district.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PH" sz="1200" b="1" dirty="0">
                <a:solidFill>
                  <a:schemeClr val="tx2"/>
                </a:solidFill>
              </a:rPr>
              <a:t>Key economic sectors are textiles/garment</a:t>
            </a:r>
            <a:r>
              <a:rPr lang="en-PH" sz="1200" dirty="0">
                <a:solidFill>
                  <a:schemeClr val="tx2"/>
                </a:solidFill>
              </a:rPr>
              <a:t>, wood processing, mechanics, electrical machines with 2 industrial zones and 4 industrial clusters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PH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PH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allout: Bent Line with Border and Accent Bar 28">
            <a:extLst>
              <a:ext uri="{FF2B5EF4-FFF2-40B4-BE49-F238E27FC236}">
                <a16:creationId xmlns:a16="http://schemas.microsoft.com/office/drawing/2014/main" id="{15940982-D148-4F57-BA9D-F20D0EADB9DC}"/>
              </a:ext>
            </a:extLst>
          </p:cNvPr>
          <p:cNvSpPr/>
          <p:nvPr/>
        </p:nvSpPr>
        <p:spPr>
          <a:xfrm>
            <a:off x="5029200" y="2758440"/>
            <a:ext cx="6440614" cy="1599310"/>
          </a:xfrm>
          <a:prstGeom prst="accentBorderCallout2">
            <a:avLst>
              <a:gd name="adj1" fmla="val 18750"/>
              <a:gd name="adj2" fmla="val -8333"/>
              <a:gd name="adj3" fmla="val 63805"/>
              <a:gd name="adj4" fmla="val -13591"/>
              <a:gd name="adj5" fmla="val 64148"/>
              <a:gd name="adj6" fmla="val -227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PH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Tam Ky City: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/>
                </a:solidFill>
              </a:rPr>
              <a:t>Tam Ky currently is </a:t>
            </a:r>
            <a:r>
              <a:rPr lang="en-US" sz="1200" b="1" dirty="0">
                <a:solidFill>
                  <a:schemeClr val="tx2"/>
                </a:solidFill>
              </a:rPr>
              <a:t>urban area Grade II</a:t>
            </a:r>
            <a:r>
              <a:rPr lang="en-US" sz="1200" dirty="0">
                <a:solidFill>
                  <a:schemeClr val="tx2"/>
                </a:solidFill>
              </a:rPr>
              <a:t>, capital of Quang Nam Province and the provincial center of administration, economic, social, political, education, science and technology;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/>
                </a:solidFill>
              </a:rPr>
              <a:t>As of 2019, Tam Ky has a </a:t>
            </a:r>
            <a:r>
              <a:rPr lang="en-US" sz="1200" b="1" dirty="0">
                <a:solidFill>
                  <a:schemeClr val="tx2"/>
                </a:solidFill>
              </a:rPr>
              <a:t>total population of </a:t>
            </a:r>
            <a:r>
              <a:rPr lang="vi-VN" sz="1200" b="1" dirty="0">
                <a:solidFill>
                  <a:schemeClr val="tx2"/>
                </a:solidFill>
                <a:latin typeface="Corbel" panose="020B0503020204020204" pitchFamily="34" charset="0"/>
              </a:rPr>
              <a:t>122,374</a:t>
            </a:r>
            <a:r>
              <a:rPr lang="en-US" sz="1200" b="1" dirty="0">
                <a:solidFill>
                  <a:schemeClr val="tx2"/>
                </a:solidFill>
                <a:latin typeface="Corbel" panose="020B0503020204020204" pitchFamily="34" charset="0"/>
              </a:rPr>
              <a:t> people </a:t>
            </a:r>
            <a:r>
              <a:rPr lang="en-US" sz="1200" dirty="0">
                <a:solidFill>
                  <a:schemeClr val="tx2"/>
                </a:solidFill>
                <a:latin typeface="Corbel" panose="020B0503020204020204" pitchFamily="34" charset="0"/>
              </a:rPr>
              <a:t>with the population growth of 0.7% annually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PH" sz="1200" b="1" dirty="0">
                <a:solidFill>
                  <a:schemeClr val="tx2"/>
                </a:solidFill>
              </a:rPr>
              <a:t>Key economic sectors are textiles/garment</a:t>
            </a:r>
            <a:r>
              <a:rPr lang="en-PH" sz="1200" dirty="0">
                <a:solidFill>
                  <a:schemeClr val="tx2"/>
                </a:solidFill>
              </a:rPr>
              <a:t>, wood processing, mechanics, electrical machines with 2 industrial zones and 4 industrial clusters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PH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allout: Bent Line with Border and Accent Bar 29">
            <a:extLst>
              <a:ext uri="{FF2B5EF4-FFF2-40B4-BE49-F238E27FC236}">
                <a16:creationId xmlns:a16="http://schemas.microsoft.com/office/drawing/2014/main" id="{0DF1D9EE-5A3F-4B1C-9111-B12D0075558F}"/>
              </a:ext>
            </a:extLst>
          </p:cNvPr>
          <p:cNvSpPr/>
          <p:nvPr/>
        </p:nvSpPr>
        <p:spPr>
          <a:xfrm>
            <a:off x="5029200" y="4663991"/>
            <a:ext cx="6440614" cy="1599310"/>
          </a:xfrm>
          <a:prstGeom prst="accentBorderCallout2">
            <a:avLst>
              <a:gd name="adj1" fmla="val 18750"/>
              <a:gd name="adj2" fmla="val -8333"/>
              <a:gd name="adj3" fmla="val 79190"/>
              <a:gd name="adj4" fmla="val -14538"/>
              <a:gd name="adj5" fmla="val 80632"/>
              <a:gd name="adj6" fmla="val -450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PH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Can </a:t>
            </a:r>
            <a:r>
              <a:rPr lang="en-PH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Tho</a:t>
            </a:r>
            <a:r>
              <a:rPr lang="en-PH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City: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Total area is 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1.401 square kilometers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 of 2019</a:t>
            </a:r>
            <a:r>
              <a:rPr lang="en-US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total population of 1,235, 954 </a:t>
            </a: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people </a:t>
            </a:r>
            <a:r>
              <a:rPr lang="en-US" sz="1200" dirty="0">
                <a:solidFill>
                  <a:schemeClr val="tx2"/>
                </a:solidFill>
                <a:latin typeface="Corbel" panose="020B0503020204020204" pitchFamily="34" charset="0"/>
              </a:rPr>
              <a:t>with the population annual growth rate 8.37% (from 2010 to 2019)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Administratively, the city has 9 districts: 5 urban districts and 4 rural districts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PH" sz="1200" b="1" dirty="0">
                <a:solidFill>
                  <a:schemeClr val="tx2"/>
                </a:solidFill>
              </a:rPr>
              <a:t>Key economic sectors are textiles/garment</a:t>
            </a:r>
            <a:r>
              <a:rPr lang="en-PH" sz="1200" dirty="0">
                <a:solidFill>
                  <a:schemeClr val="tx2"/>
                </a:solidFill>
              </a:rPr>
              <a:t>, wood processing, mechanics, electrical machines with 2 industrial zones and 4 industrial clusters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PH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1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3F92-5BBA-4335-8C75-0C8262D8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City CAPs Assistance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51DEA-DD09-4902-97C4-F9E53A3F1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5051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2963-80B1-4CA8-A009-7B2EDFD8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21" y="80145"/>
            <a:ext cx="9371949" cy="636135"/>
          </a:xfrm>
        </p:spPr>
        <p:txBody>
          <a:bodyPr/>
          <a:lstStyle/>
          <a:p>
            <a:r>
              <a:rPr lang="en-US" dirty="0"/>
              <a:t>GHG Inventory Results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7CA1-865A-445D-8C4F-521DBAAF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6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A7E8-3673-4801-A20D-04382635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9C16C-FDE4-4DF3-9ACB-F3B6E3E0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Baseline year: 2017; source VN GSO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ACC003-1BA6-4826-8AC3-0C3246D36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830205"/>
              </p:ext>
            </p:extLst>
          </p:nvPr>
        </p:nvGraphicFramePr>
        <p:xfrm>
          <a:off x="632821" y="1199666"/>
          <a:ext cx="6358877" cy="406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662C5CA-1C77-4FC4-8351-5669CACE9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550636"/>
              </p:ext>
            </p:extLst>
          </p:nvPr>
        </p:nvGraphicFramePr>
        <p:xfrm>
          <a:off x="7596093" y="140713"/>
          <a:ext cx="3636864" cy="211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727F4A0-B745-44CF-88C3-99C11E087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137363"/>
              </p:ext>
            </p:extLst>
          </p:nvPr>
        </p:nvGraphicFramePr>
        <p:xfrm>
          <a:off x="7596093" y="2399334"/>
          <a:ext cx="3636863" cy="201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06AE81B-15E0-40D2-80B7-0A482BC9E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2361"/>
              </p:ext>
            </p:extLst>
          </p:nvPr>
        </p:nvGraphicFramePr>
        <p:xfrm>
          <a:off x="7596094" y="4579803"/>
          <a:ext cx="3636864" cy="21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29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2963-80B1-4CA8-A009-7B2EDFD8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21" y="80145"/>
            <a:ext cx="9371949" cy="636135"/>
          </a:xfrm>
        </p:spPr>
        <p:txBody>
          <a:bodyPr/>
          <a:lstStyle/>
          <a:p>
            <a:r>
              <a:rPr lang="en-US" dirty="0"/>
              <a:t>GHG Inventory Results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7CA1-865A-445D-8C4F-521DBAAF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7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A7E8-3673-4801-A20D-04382635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12/16/2020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3E58F3B-7628-4785-A014-05466FE94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256389"/>
              </p:ext>
            </p:extLst>
          </p:nvPr>
        </p:nvGraphicFramePr>
        <p:xfrm>
          <a:off x="695242" y="879161"/>
          <a:ext cx="5281127" cy="387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4D88A0E-EFC3-479B-A717-58D9F9B82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8" r="10962"/>
          <a:stretch/>
        </p:blipFill>
        <p:spPr>
          <a:xfrm>
            <a:off x="6096000" y="879162"/>
            <a:ext cx="5787876" cy="38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C7E2C-BDF8-4E30-BF2F-11FC1E25975C}"/>
              </a:ext>
            </a:extLst>
          </p:cNvPr>
          <p:cNvSpPr txBox="1"/>
          <p:nvPr/>
        </p:nvSpPr>
        <p:spPr>
          <a:xfrm>
            <a:off x="953734" y="4970866"/>
            <a:ext cx="55146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/>
              <a:t>Key Consideration: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400" dirty="0"/>
              <a:t>Viet Nam updated NDC  -- ”</a:t>
            </a:r>
            <a:r>
              <a:rPr lang="en-US" sz="1400" dirty="0"/>
              <a:t>With domestic resources, by 2030, Viet Nam will have reduced total GHG emissions by about 9% compared to the BAU scenario, equivalent to 83.9 million </a:t>
            </a:r>
            <a:r>
              <a:rPr lang="en-US" sz="1400" dirty="0" err="1"/>
              <a:t>tonnes</a:t>
            </a:r>
            <a:r>
              <a:rPr lang="en-US" sz="1400" dirty="0"/>
              <a:t> CO2eq”. (The 9% contribution can be increased by up to 27% compared to the BAU scenario (equivalent to 250.8 million </a:t>
            </a:r>
            <a:r>
              <a:rPr lang="en-US" sz="1400" dirty="0" err="1"/>
              <a:t>tonnes</a:t>
            </a:r>
            <a:r>
              <a:rPr lang="en-US" sz="1400" dirty="0"/>
              <a:t> of CO2eq) with international support)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F6302C-17E1-4010-A0E9-550BD4971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6"/>
          <a:stretch/>
        </p:blipFill>
        <p:spPr>
          <a:xfrm>
            <a:off x="6832036" y="5089630"/>
            <a:ext cx="3049084" cy="15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2963-80B1-4CA8-A009-7B2EDFD8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7" y="80145"/>
            <a:ext cx="9762174" cy="636135"/>
          </a:xfrm>
        </p:spPr>
        <p:txBody>
          <a:bodyPr/>
          <a:lstStyle/>
          <a:p>
            <a:r>
              <a:rPr lang="en-US" dirty="0"/>
              <a:t>CRVA- Results example from Can </a:t>
            </a:r>
            <a:r>
              <a:rPr lang="en-US" dirty="0" err="1"/>
              <a:t>Tho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7CA1-865A-445D-8C4F-521DBAAF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8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A7E8-3673-4801-A20D-04382635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9C16C-FDE4-4DF3-9ACB-F3B6E3E0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BD52B-3352-4678-8301-FF969E7C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723500"/>
            <a:ext cx="9349079" cy="61345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768EBD0-1F52-4BCD-94D9-DD05ABE0C180}"/>
              </a:ext>
            </a:extLst>
          </p:cNvPr>
          <p:cNvGrpSpPr/>
          <p:nvPr/>
        </p:nvGrpSpPr>
        <p:grpSpPr>
          <a:xfrm>
            <a:off x="10016269" y="1104900"/>
            <a:ext cx="2028826" cy="5753100"/>
            <a:chOff x="10136547" y="228600"/>
            <a:chExt cx="2070709" cy="5573714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ACEAAB-724B-48AB-9716-96D27357E87B}"/>
                </a:ext>
              </a:extLst>
            </p:cNvPr>
            <p:cNvGrpSpPr/>
            <p:nvPr/>
          </p:nvGrpSpPr>
          <p:grpSpPr>
            <a:xfrm>
              <a:off x="10136547" y="228600"/>
              <a:ext cx="1621172" cy="1080433"/>
              <a:chOff x="10070085" y="678902"/>
              <a:chExt cx="1125777" cy="1254967"/>
            </a:xfrm>
            <a:grpFill/>
          </p:grpSpPr>
          <p:sp>
            <p:nvSpPr>
              <p:cNvPr id="41" name="Rounded Rectangle 3">
                <a:extLst>
                  <a:ext uri="{FF2B5EF4-FFF2-40B4-BE49-F238E27FC236}">
                    <a16:creationId xmlns:a16="http://schemas.microsoft.com/office/drawing/2014/main" id="{E818465E-635E-4724-8154-2ECDF2F0BED6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Susceptibility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Likelihood of Occurrence</a:t>
                </a: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9C044E79-C8A9-4A2E-AC73-70392C2C2A36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16457F-42DA-4FAC-965C-63B2DA9B16FB}"/>
                </a:ext>
              </a:extLst>
            </p:cNvPr>
            <p:cNvGrpSpPr/>
            <p:nvPr/>
          </p:nvGrpSpPr>
          <p:grpSpPr>
            <a:xfrm>
              <a:off x="10156348" y="1484349"/>
              <a:ext cx="1611723" cy="1080434"/>
              <a:chOff x="10070085" y="678902"/>
              <a:chExt cx="1125777" cy="1254967"/>
            </a:xfrm>
            <a:grpFill/>
          </p:grpSpPr>
          <p:sp>
            <p:nvSpPr>
              <p:cNvPr id="39" name="Rounded Rectangle 3">
                <a:extLst>
                  <a:ext uri="{FF2B5EF4-FFF2-40B4-BE49-F238E27FC236}">
                    <a16:creationId xmlns:a16="http://schemas.microsoft.com/office/drawing/2014/main" id="{B9EE6812-80CB-45CD-A603-21525EF53C9D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Population data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Land Area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Assets</a:t>
                </a: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E8831456-02AF-40EF-87F4-DFD2F78EC87C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329C6B6-7C2D-426E-A6B5-1ADF82790C32}"/>
                </a:ext>
              </a:extLst>
            </p:cNvPr>
            <p:cNvGrpSpPr/>
            <p:nvPr/>
          </p:nvGrpSpPr>
          <p:grpSpPr>
            <a:xfrm>
              <a:off x="10156348" y="2740189"/>
              <a:ext cx="1611723" cy="1254967"/>
              <a:chOff x="10070085" y="678902"/>
              <a:chExt cx="1125777" cy="1254967"/>
            </a:xfrm>
            <a:grpFill/>
          </p:grpSpPr>
          <p:sp>
            <p:nvSpPr>
              <p:cNvPr id="37" name="Rounded Rectangle 3">
                <a:extLst>
                  <a:ext uri="{FF2B5EF4-FFF2-40B4-BE49-F238E27FC236}">
                    <a16:creationId xmlns:a16="http://schemas.microsoft.com/office/drawing/2014/main" id="{35BB82F3-3E2F-4AC5-A3B5-9B5DEBBDEEC2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Housing Type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Female, Children, Old Population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Income Poverty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Access to basic services</a:t>
                </a:r>
              </a:p>
            </p:txBody>
          </p:sp>
          <p:sp>
            <p:nvSpPr>
              <p:cNvPr id="38" name="Chevron 1">
                <a:extLst>
                  <a:ext uri="{FF2B5EF4-FFF2-40B4-BE49-F238E27FC236}">
                    <a16:creationId xmlns:a16="http://schemas.microsoft.com/office/drawing/2014/main" id="{8EDC5D05-9F07-4848-84DB-CEBFEB55D4EB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07F040D-DF7B-4CC1-9D86-ADC1EABEF05B}"/>
                </a:ext>
              </a:extLst>
            </p:cNvPr>
            <p:cNvGrpSpPr/>
            <p:nvPr/>
          </p:nvGrpSpPr>
          <p:grpSpPr>
            <a:xfrm>
              <a:off x="10156348" y="4170561"/>
              <a:ext cx="1611723" cy="1631753"/>
              <a:chOff x="10070085" y="678902"/>
              <a:chExt cx="1125777" cy="1254967"/>
            </a:xfrm>
            <a:grpFill/>
          </p:grpSpPr>
          <p:sp>
            <p:nvSpPr>
              <p:cNvPr id="35" name="Rounded Rectangle 3">
                <a:extLst>
                  <a:ext uri="{FF2B5EF4-FFF2-40B4-BE49-F238E27FC236}">
                    <a16:creationId xmlns:a16="http://schemas.microsoft.com/office/drawing/2014/main" id="{9445074D-D4DA-48FE-8B2C-CB39150F2DD3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Literacy Rate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Employment data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Area Protective Measure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Access to information services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Capacity of City to make investments</a:t>
                </a:r>
              </a:p>
            </p:txBody>
          </p:sp>
          <p:sp>
            <p:nvSpPr>
              <p:cNvPr id="36" name="Chevron 1">
                <a:extLst>
                  <a:ext uri="{FF2B5EF4-FFF2-40B4-BE49-F238E27FC236}">
                    <a16:creationId xmlns:a16="http://schemas.microsoft.com/office/drawing/2014/main" id="{45CC0D6C-DA96-415E-96A3-DA6B30E65CA5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EE609F-144E-4899-B966-D4C54FF278B7}"/>
                </a:ext>
              </a:extLst>
            </p:cNvPr>
            <p:cNvSpPr txBox="1"/>
            <p:nvPr/>
          </p:nvSpPr>
          <p:spPr>
            <a:xfrm rot="16200000">
              <a:off x="11531622" y="632703"/>
              <a:ext cx="797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HAZARDS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2B2766-2BC7-45DF-9366-BF13C16EC862}"/>
                </a:ext>
              </a:extLst>
            </p:cNvPr>
            <p:cNvSpPr txBox="1"/>
            <p:nvPr/>
          </p:nvSpPr>
          <p:spPr>
            <a:xfrm rot="16200000">
              <a:off x="11531622" y="1782277"/>
              <a:ext cx="797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EXPOSURE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6C17D7-40B6-4D83-8020-7C759562733B}"/>
                </a:ext>
              </a:extLst>
            </p:cNvPr>
            <p:cNvSpPr txBox="1"/>
            <p:nvPr/>
          </p:nvSpPr>
          <p:spPr>
            <a:xfrm rot="16200000">
              <a:off x="11452122" y="3233434"/>
              <a:ext cx="956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SENSITIVITY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E9A023-2F66-41A2-BEA6-0B65EA41BA16}"/>
                </a:ext>
              </a:extLst>
            </p:cNvPr>
            <p:cNvSpPr txBox="1"/>
            <p:nvPr/>
          </p:nvSpPr>
          <p:spPr>
            <a:xfrm rot="16200000">
              <a:off x="11608563" y="4781412"/>
              <a:ext cx="797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ADAPTIVE CAPACITY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060F0A8A-1291-433B-8589-CE858E89FC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b="2748"/>
          <a:stretch/>
        </p:blipFill>
        <p:spPr bwMode="auto">
          <a:xfrm>
            <a:off x="10035669" y="56448"/>
            <a:ext cx="1933134" cy="91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69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C7CA1-865A-445D-8C4F-521DBAAF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PH" smtClean="0"/>
              <a:t>9</a:t>
            </a:fld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A7E8-3673-4801-A20D-04382635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9C16C-FDE4-4DF3-9ACB-F3B6E3E0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6B42E1-B2F3-453B-8541-8AAE3CE5B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"/>
          <a:stretch/>
        </p:blipFill>
        <p:spPr>
          <a:xfrm>
            <a:off x="374373" y="678902"/>
            <a:ext cx="9489290" cy="61790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A4EF71-845B-4110-B6EB-7A026CF2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7" y="80145"/>
            <a:ext cx="9762174" cy="636135"/>
          </a:xfrm>
        </p:spPr>
        <p:txBody>
          <a:bodyPr/>
          <a:lstStyle/>
          <a:p>
            <a:r>
              <a:rPr lang="en-US" dirty="0"/>
              <a:t>CRVA- Results example from Can </a:t>
            </a:r>
            <a:r>
              <a:rPr lang="en-US" dirty="0" err="1"/>
              <a:t>Tho</a:t>
            </a:r>
            <a:endParaRPr lang="en-PH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02C9D7-C5B4-415D-9F16-BAD924953F91}"/>
              </a:ext>
            </a:extLst>
          </p:cNvPr>
          <p:cNvGrpSpPr/>
          <p:nvPr/>
        </p:nvGrpSpPr>
        <p:grpSpPr>
          <a:xfrm>
            <a:off x="10016269" y="1104900"/>
            <a:ext cx="2028826" cy="5753100"/>
            <a:chOff x="10136547" y="228600"/>
            <a:chExt cx="2070709" cy="5573714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6FEF84-BD88-4599-B57E-98C6777DBF0C}"/>
                </a:ext>
              </a:extLst>
            </p:cNvPr>
            <p:cNvGrpSpPr/>
            <p:nvPr/>
          </p:nvGrpSpPr>
          <p:grpSpPr>
            <a:xfrm>
              <a:off x="10136547" y="228600"/>
              <a:ext cx="1621172" cy="1080433"/>
              <a:chOff x="10070085" y="678902"/>
              <a:chExt cx="1125777" cy="1254967"/>
            </a:xfrm>
            <a:grpFill/>
          </p:grpSpPr>
          <p:sp>
            <p:nvSpPr>
              <p:cNvPr id="49" name="Rounded Rectangle 3">
                <a:extLst>
                  <a:ext uri="{FF2B5EF4-FFF2-40B4-BE49-F238E27FC236}">
                    <a16:creationId xmlns:a16="http://schemas.microsoft.com/office/drawing/2014/main" id="{69EB3CB6-C4F3-4CD6-9A13-94F57E4DF9B4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Susceptibility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Likelihood of Occurrence</a:t>
                </a:r>
              </a:p>
            </p:txBody>
          </p:sp>
          <p:sp>
            <p:nvSpPr>
              <p:cNvPr id="50" name="Chevron 1">
                <a:extLst>
                  <a:ext uri="{FF2B5EF4-FFF2-40B4-BE49-F238E27FC236}">
                    <a16:creationId xmlns:a16="http://schemas.microsoft.com/office/drawing/2014/main" id="{005A6AE8-0474-4145-92DD-DAE33DFE7C20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A2C3D2F-FD27-4EDF-B4F1-A9335737A4B9}"/>
                </a:ext>
              </a:extLst>
            </p:cNvPr>
            <p:cNvGrpSpPr/>
            <p:nvPr/>
          </p:nvGrpSpPr>
          <p:grpSpPr>
            <a:xfrm>
              <a:off x="10156348" y="1484349"/>
              <a:ext cx="1611723" cy="1080434"/>
              <a:chOff x="10070085" y="678902"/>
              <a:chExt cx="1125777" cy="1254967"/>
            </a:xfrm>
            <a:grpFill/>
          </p:grpSpPr>
          <p:sp>
            <p:nvSpPr>
              <p:cNvPr id="47" name="Rounded Rectangle 3">
                <a:extLst>
                  <a:ext uri="{FF2B5EF4-FFF2-40B4-BE49-F238E27FC236}">
                    <a16:creationId xmlns:a16="http://schemas.microsoft.com/office/drawing/2014/main" id="{5D14637A-E069-42D1-B1A7-76545E1E0871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Population data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Land Area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Assets</a:t>
                </a:r>
              </a:p>
            </p:txBody>
          </p:sp>
          <p:sp>
            <p:nvSpPr>
              <p:cNvPr id="48" name="Chevron 1">
                <a:extLst>
                  <a:ext uri="{FF2B5EF4-FFF2-40B4-BE49-F238E27FC236}">
                    <a16:creationId xmlns:a16="http://schemas.microsoft.com/office/drawing/2014/main" id="{083EEC2D-2012-458F-90D7-35866315B8B9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F75FEA7-74D4-440C-8AE2-3BA42179C1D3}"/>
                </a:ext>
              </a:extLst>
            </p:cNvPr>
            <p:cNvGrpSpPr/>
            <p:nvPr/>
          </p:nvGrpSpPr>
          <p:grpSpPr>
            <a:xfrm>
              <a:off x="10156348" y="2740189"/>
              <a:ext cx="1611723" cy="1254967"/>
              <a:chOff x="10070085" y="678902"/>
              <a:chExt cx="1125777" cy="1254967"/>
            </a:xfrm>
            <a:grpFill/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BA7F3DB8-8CD5-4988-8E95-E8F9CC4D7DD9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Housing Type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Female, Children, Old Population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Income Poverty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Access to basic services</a:t>
                </a:r>
              </a:p>
            </p:txBody>
          </p:sp>
          <p:sp>
            <p:nvSpPr>
              <p:cNvPr id="46" name="Chevron 1">
                <a:extLst>
                  <a:ext uri="{FF2B5EF4-FFF2-40B4-BE49-F238E27FC236}">
                    <a16:creationId xmlns:a16="http://schemas.microsoft.com/office/drawing/2014/main" id="{7C029A96-002B-4B3B-9136-6FD01730A4A3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13CBC3-386D-4980-85D5-59288296D8F4}"/>
                </a:ext>
              </a:extLst>
            </p:cNvPr>
            <p:cNvGrpSpPr/>
            <p:nvPr/>
          </p:nvGrpSpPr>
          <p:grpSpPr>
            <a:xfrm>
              <a:off x="10156348" y="4170561"/>
              <a:ext cx="1611723" cy="1631753"/>
              <a:chOff x="10070085" y="678902"/>
              <a:chExt cx="1125777" cy="1254967"/>
            </a:xfrm>
            <a:grpFill/>
          </p:grpSpPr>
          <p:sp>
            <p:nvSpPr>
              <p:cNvPr id="43" name="Rounded Rectangle 3">
                <a:extLst>
                  <a:ext uri="{FF2B5EF4-FFF2-40B4-BE49-F238E27FC236}">
                    <a16:creationId xmlns:a16="http://schemas.microsoft.com/office/drawing/2014/main" id="{C7C61BAA-B8C6-4F44-AC29-7F4587707EB5}"/>
                  </a:ext>
                </a:extLst>
              </p:cNvPr>
              <p:cNvSpPr/>
              <p:nvPr/>
            </p:nvSpPr>
            <p:spPr>
              <a:xfrm>
                <a:off x="10070085" y="678902"/>
                <a:ext cx="968148" cy="1254967"/>
              </a:xfrm>
              <a:prstGeom prst="roundRect">
                <a:avLst>
                  <a:gd name="adj" fmla="val 80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Literacy Rate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Employment data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Area Protective Measure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 Access to information services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800" dirty="0"/>
                  <a:t>Capacity of City to make investments</a:t>
                </a:r>
              </a:p>
            </p:txBody>
          </p:sp>
          <p:sp>
            <p:nvSpPr>
              <p:cNvPr id="44" name="Chevron 1">
                <a:extLst>
                  <a:ext uri="{FF2B5EF4-FFF2-40B4-BE49-F238E27FC236}">
                    <a16:creationId xmlns:a16="http://schemas.microsoft.com/office/drawing/2014/main" id="{607F0419-11BD-4FA4-AD48-BE6D10D99DC1}"/>
                  </a:ext>
                </a:extLst>
              </p:cNvPr>
              <p:cNvSpPr/>
              <p:nvPr/>
            </p:nvSpPr>
            <p:spPr>
              <a:xfrm>
                <a:off x="10880604" y="828247"/>
                <a:ext cx="315258" cy="956276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E24CF9-17FD-4170-A415-593361A22425}"/>
                </a:ext>
              </a:extLst>
            </p:cNvPr>
            <p:cNvSpPr txBox="1"/>
            <p:nvPr/>
          </p:nvSpPr>
          <p:spPr>
            <a:xfrm rot="16200000">
              <a:off x="11531622" y="632703"/>
              <a:ext cx="797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HAZARDS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867607-9A9E-4018-82F6-F5EA831700CF}"/>
                </a:ext>
              </a:extLst>
            </p:cNvPr>
            <p:cNvSpPr txBox="1"/>
            <p:nvPr/>
          </p:nvSpPr>
          <p:spPr>
            <a:xfrm rot="16200000">
              <a:off x="11531622" y="1782277"/>
              <a:ext cx="797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EXPOSURE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3F8412-AB78-477F-8E3C-902453FB8F96}"/>
                </a:ext>
              </a:extLst>
            </p:cNvPr>
            <p:cNvSpPr txBox="1"/>
            <p:nvPr/>
          </p:nvSpPr>
          <p:spPr>
            <a:xfrm rot="16200000">
              <a:off x="11452122" y="3233434"/>
              <a:ext cx="956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SENSITIVITY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D2CE36-9CCF-4237-B275-8B95B6DCB5A5}"/>
                </a:ext>
              </a:extLst>
            </p:cNvPr>
            <p:cNvSpPr txBox="1"/>
            <p:nvPr/>
          </p:nvSpPr>
          <p:spPr>
            <a:xfrm rot="16200000">
              <a:off x="11608563" y="4781412"/>
              <a:ext cx="797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000" dirty="0"/>
                <a:t>ADAPTIVE CAPACITY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FDBA0D10-CB14-4506-A595-A4F5427A308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b="2748"/>
          <a:stretch/>
        </p:blipFill>
        <p:spPr bwMode="auto">
          <a:xfrm>
            <a:off x="10035669" y="56448"/>
            <a:ext cx="1933134" cy="91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4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Theme blue">
      <a:dk1>
        <a:srgbClr val="898989"/>
      </a:dk1>
      <a:lt1>
        <a:srgbClr val="FFFFFF"/>
      </a:lt1>
      <a:dk2>
        <a:srgbClr val="272829"/>
      </a:dk2>
      <a:lt2>
        <a:srgbClr val="FFFFFF"/>
      </a:lt2>
      <a:accent1>
        <a:srgbClr val="23C35E"/>
      </a:accent1>
      <a:accent2>
        <a:srgbClr val="159596"/>
      </a:accent2>
      <a:accent3>
        <a:srgbClr val="1264C3"/>
      </a:accent3>
      <a:accent4>
        <a:srgbClr val="0547A3"/>
      </a:accent4>
      <a:accent5>
        <a:srgbClr val="153789"/>
      </a:accent5>
      <a:accent6>
        <a:srgbClr val="A4ACB5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1117</Words>
  <Application>Microsoft Office PowerPoint</Application>
  <PresentationFormat>Widescreen</PresentationFormat>
  <Paragraphs>185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Corbel</vt:lpstr>
      <vt:lpstr>Frutiger LT Std 55 Roman</vt:lpstr>
      <vt:lpstr>Lato Light</vt:lpstr>
      <vt:lpstr>Poppins</vt:lpstr>
      <vt:lpstr>Poppins Light</vt:lpstr>
      <vt:lpstr>Poppins Medium</vt:lpstr>
      <vt:lpstr>Times</vt:lpstr>
      <vt:lpstr>Trebuchet MS</vt:lpstr>
      <vt:lpstr>Wingdings</vt:lpstr>
      <vt:lpstr>Ecology 16x9</vt:lpstr>
      <vt:lpstr>Office Theme</vt:lpstr>
      <vt:lpstr>1_Office Theme</vt:lpstr>
      <vt:lpstr>Assistance on CAP Formulation in Viet Nam Cities</vt:lpstr>
      <vt:lpstr>PowerPoint Presentation</vt:lpstr>
      <vt:lpstr>PowerPoint Presentation</vt:lpstr>
      <vt:lpstr>PowerPoint Presentation</vt:lpstr>
      <vt:lpstr>City CAPs Assistance Results</vt:lpstr>
      <vt:lpstr>GHG Inventory Results</vt:lpstr>
      <vt:lpstr>GHG Inventory Results</vt:lpstr>
      <vt:lpstr>CRVA- Results example from Can Tho</vt:lpstr>
      <vt:lpstr>CRVA- Results example from Can Tho</vt:lpstr>
      <vt:lpstr>PowerPoint Presentation</vt:lpstr>
      <vt:lpstr>Insights and Lessons</vt:lpstr>
      <vt:lpstr>Insights and Lessons</vt:lpstr>
      <vt:lpstr>Insights and Lessons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 Plan Formulation</dc:title>
  <dc:creator>Maria Adelaida Cea</dc:creator>
  <cp:lastModifiedBy>Maria Adelaida Cea</cp:lastModifiedBy>
  <cp:revision>102</cp:revision>
  <dcterms:created xsi:type="dcterms:W3CDTF">2020-05-03T17:21:38Z</dcterms:created>
  <dcterms:modified xsi:type="dcterms:W3CDTF">2020-12-17T00:01:47Z</dcterms:modified>
</cp:coreProperties>
</file>