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8" r:id="rId3"/>
    <p:sldId id="4179" r:id="rId4"/>
    <p:sldId id="4200" r:id="rId5"/>
    <p:sldId id="4176" r:id="rId6"/>
    <p:sldId id="4207" r:id="rId7"/>
    <p:sldId id="4177" r:id="rId8"/>
    <p:sldId id="4190" r:id="rId9"/>
    <p:sldId id="4204" r:id="rId10"/>
    <p:sldId id="4178" r:id="rId11"/>
    <p:sldId id="4197" r:id="rId12"/>
    <p:sldId id="4198" r:id="rId13"/>
    <p:sldId id="4199" r:id="rId14"/>
    <p:sldId id="4191" r:id="rId15"/>
    <p:sldId id="420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Adelaida Cea" initials="MAC" lastIdx="4" clrIdx="0">
    <p:extLst>
      <p:ext uri="{19B8F6BF-5375-455C-9EA6-DF929625EA0E}">
        <p15:presenceInfo xmlns:p15="http://schemas.microsoft.com/office/powerpoint/2012/main" userId="S::laids.cea@un.org::6c82bd0f-0285-456d-954c-79ce2f4d75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93817" autoAdjust="0"/>
  </p:normalViewPr>
  <p:slideViewPr>
    <p:cSldViewPr snapToGrid="0">
      <p:cViewPr varScale="1">
        <p:scale>
          <a:sx n="103" d="100"/>
          <a:sy n="103" d="100"/>
        </p:scale>
        <p:origin x="9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12/16/2020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12/16/2020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542409-6A04-4DC6-AC3A-D3758287A8F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D3E2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484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054072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81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96871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97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4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BBCCF403-77F5-E64B-B3A1-43CAED52C50B}"/>
              </a:ext>
            </a:extLst>
          </p:cNvPr>
          <p:cNvSpPr/>
          <p:nvPr userDrawn="1"/>
        </p:nvSpPr>
        <p:spPr>
          <a:xfrm>
            <a:off x="11154250" y="381000"/>
            <a:ext cx="277139" cy="277067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0" i="0" dirty="0">
              <a:latin typeface="Lato Light" panose="020F0502020204030203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11198243" y="442590"/>
            <a:ext cx="189155" cy="15388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fld id="{C2130A1F-96FE-9345-9E91-FD9BE4197128}" type="slidenum">
              <a:rPr lang="en-US" sz="1000" b="0" i="0" spc="0" smtClean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pPr algn="ctr"/>
              <a:t>‹#›</a:t>
            </a:fld>
            <a:endParaRPr lang="en-US" sz="1400" b="0" i="0" spc="0" dirty="0">
              <a:solidFill>
                <a:schemeClr val="bg1"/>
              </a:solidFill>
              <a:latin typeface="Poppins Medium" pitchFamily="2" charset="77"/>
              <a:cs typeface="Poppins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0815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172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9141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457086" indent="0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914172" indent="0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1371257" indent="0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1828343" indent="0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2513972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7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3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7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9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 Nang City Climate Action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/>
          <a:lstStyle/>
          <a:p>
            <a:r>
              <a:rPr lang="en-US" dirty="0"/>
              <a:t>Draft Results  as of November 2020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7E72086-8107-45D5-BC59-66D3E758F9DE}"/>
              </a:ext>
            </a:extLst>
          </p:cNvPr>
          <p:cNvGrpSpPr/>
          <p:nvPr/>
        </p:nvGrpSpPr>
        <p:grpSpPr>
          <a:xfrm>
            <a:off x="295562" y="6059657"/>
            <a:ext cx="11366096" cy="769000"/>
            <a:chOff x="295562" y="6059657"/>
            <a:chExt cx="11366096" cy="769000"/>
          </a:xfrm>
        </p:grpSpPr>
        <p:pic>
          <p:nvPicPr>
            <p:cNvPr id="5" name="Picture 2" descr="Image result for EU IUC">
              <a:extLst>
                <a:ext uri="{FF2B5EF4-FFF2-40B4-BE49-F238E27FC236}">
                  <a16:creationId xmlns:a16="http://schemas.microsoft.com/office/drawing/2014/main" id="{04E80A45-CF28-4C10-A02F-B3161931CBD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8774"/>
            <a:stretch/>
          </p:blipFill>
          <p:spPr bwMode="auto">
            <a:xfrm>
              <a:off x="295562" y="6125281"/>
              <a:ext cx="1990439" cy="637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 descr="Image result for global covenant of mayors">
              <a:extLst>
                <a:ext uri="{FF2B5EF4-FFF2-40B4-BE49-F238E27FC236}">
                  <a16:creationId xmlns:a16="http://schemas.microsoft.com/office/drawing/2014/main" id="{FABAE719-41FA-4510-91E8-F9B760DE39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995" y="6087724"/>
              <a:ext cx="2153783" cy="637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CEE383B-CA54-41E8-B0D5-C36F82E88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69590" y="6087724"/>
              <a:ext cx="3324304" cy="729149"/>
            </a:xfrm>
            <a:prstGeom prst="rect">
              <a:avLst/>
            </a:prstGeom>
          </p:spPr>
        </p:pic>
        <p:pic>
          <p:nvPicPr>
            <p:cNvPr id="1030" name="Picture 6">
              <a:extLst>
                <a:ext uri="{FF2B5EF4-FFF2-40B4-BE49-F238E27FC236}">
                  <a16:creationId xmlns:a16="http://schemas.microsoft.com/office/drawing/2014/main" id="{54EFADEB-4142-4402-BF85-AB69A5A6B8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68706" y="6149540"/>
              <a:ext cx="1592952" cy="5292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Image result for EU IUC">
              <a:extLst>
                <a:ext uri="{FF2B5EF4-FFF2-40B4-BE49-F238E27FC236}">
                  <a16:creationId xmlns:a16="http://schemas.microsoft.com/office/drawing/2014/main" id="{288C6D14-2741-448D-8A2B-B35E3B11474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66" t="-4292" b="-1"/>
            <a:stretch/>
          </p:blipFill>
          <p:spPr bwMode="auto">
            <a:xfrm>
              <a:off x="2575752" y="6059657"/>
              <a:ext cx="865798" cy="76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C7FA8-B940-41BF-955C-CBE75A7BB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02" y="276087"/>
            <a:ext cx="11476797" cy="721440"/>
          </a:xfrm>
        </p:spPr>
        <p:txBody>
          <a:bodyPr/>
          <a:lstStyle/>
          <a:p>
            <a:r>
              <a:rPr lang="en-PH" dirty="0"/>
              <a:t>Reducing Vulnerabilities and Managing Risks: Population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5409A-967C-4F36-8C7A-E6DA0403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PH" smtClean="0"/>
              <a:t>10</a:t>
            </a:fld>
            <a:endParaRPr lang="en-PH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EAB5E38-D3F0-4C8C-BDED-3E3825A9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12/16/2020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713883"/>
              </p:ext>
            </p:extLst>
          </p:nvPr>
        </p:nvGraphicFramePr>
        <p:xfrm>
          <a:off x="205200" y="997524"/>
          <a:ext cx="11834399" cy="549848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0069">
                  <a:extLst>
                    <a:ext uri="{9D8B030D-6E8A-4147-A177-3AD203B41FA5}">
                      <a16:colId xmlns:a16="http://schemas.microsoft.com/office/drawing/2014/main" val="3802033630"/>
                    </a:ext>
                  </a:extLst>
                </a:gridCol>
                <a:gridCol w="9266211">
                  <a:extLst>
                    <a:ext uri="{9D8B030D-6E8A-4147-A177-3AD203B41FA5}">
                      <a16:colId xmlns:a16="http://schemas.microsoft.com/office/drawing/2014/main" val="1759845575"/>
                    </a:ext>
                  </a:extLst>
                </a:gridCol>
                <a:gridCol w="898159">
                  <a:extLst>
                    <a:ext uri="{9D8B030D-6E8A-4147-A177-3AD203B41FA5}">
                      <a16:colId xmlns:a16="http://schemas.microsoft.com/office/drawing/2014/main" val="462810107"/>
                    </a:ext>
                  </a:extLst>
                </a:gridCol>
                <a:gridCol w="1259960">
                  <a:extLst>
                    <a:ext uri="{9D8B030D-6E8A-4147-A177-3AD203B41FA5}">
                      <a16:colId xmlns:a16="http://schemas.microsoft.com/office/drawing/2014/main" val="4066443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Categories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Already Planned/ Doing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New/ enhanced actions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480477"/>
                  </a:ext>
                </a:extLst>
              </a:tr>
              <a:tr h="25142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Building the project "Building Da Nang city safe in natural disasters"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Doing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Enhanced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465434"/>
                  </a:ext>
                </a:extLst>
              </a:tr>
              <a:tr h="4960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Updating the plans for prevention, fighting and overcoming of consequences for a number of natural disaster scenarios including those due to climate change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Doing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Enhanced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0091795"/>
                  </a:ext>
                </a:extLst>
              </a:tr>
              <a:tr h="5796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Planning, plans to ensure safety and communication in service of direction and commanding in response to strong storms and super storms; ensure the safety of the information and communication stations in the city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New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4367828"/>
                  </a:ext>
                </a:extLst>
              </a:tr>
              <a:tr h="3477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Training, propagation and dissemination of prevention and control of natural disasters and climate change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Doing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Enhanced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403539"/>
                  </a:ext>
                </a:extLst>
              </a:tr>
              <a:tr h="3477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Information and propaganda about natural disaster prevention and control through mass media 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Doing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Enhanced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201903"/>
                  </a:ext>
                </a:extLst>
              </a:tr>
              <a:tr h="25142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Disseminate knowledge and skills on natural disaster prevention and control in schools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Doing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Enhanced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852187"/>
                  </a:ext>
                </a:extLst>
              </a:tr>
              <a:tr h="25142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Organizing exercises on natural disaster prevention and control and search and rescue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Doing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Enhanced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02493"/>
                  </a:ext>
                </a:extLst>
              </a:tr>
              <a:tr h="4960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Arranging city budget expenditure sources, combining with the socialization of resources to proactively prevent, respond and overcome consequences of natural disasters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Doing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Enhanced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5403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Mobilize external resources to support natural disaster prevention and control and search and rescue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New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368415"/>
                  </a:ext>
                </a:extLst>
              </a:tr>
              <a:tr h="4960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Promote scientific research, application of solutions and technologies for natural disaster prevention and control and search and rescue.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Doing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Enhanced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740945"/>
                  </a:ext>
                </a:extLst>
              </a:tr>
              <a:tr h="4960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Review, developing plans and solutions to support relocation and stabilize the lives of people in areas prone to natural disasters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Doing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Enhanced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535493"/>
                  </a:ext>
                </a:extLst>
              </a:tr>
              <a:tr h="4960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To convert plant varieties and animals, apply science and technology in agricultural production in line with natural disasters; planting, protecting and restoring protective forests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New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96" marR="6796" marT="679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16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20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C7FA8-B940-41BF-955C-CBE75A7BB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734" y="276087"/>
            <a:ext cx="9828241" cy="1183566"/>
          </a:xfrm>
        </p:spPr>
        <p:txBody>
          <a:bodyPr/>
          <a:lstStyle/>
          <a:p>
            <a:r>
              <a:rPr lang="en-PH" dirty="0"/>
              <a:t>Reducing Vulnerabilities and Managing Risks: Infrastructure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5409A-967C-4F36-8C7A-E6DA0403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PH" smtClean="0"/>
              <a:t>11</a:t>
            </a:fld>
            <a:endParaRPr lang="en-PH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EAB5E38-D3F0-4C8C-BDED-3E3825A9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12/16/2020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726209"/>
              </p:ext>
            </p:extLst>
          </p:nvPr>
        </p:nvGraphicFramePr>
        <p:xfrm>
          <a:off x="953734" y="1459653"/>
          <a:ext cx="10573248" cy="4510492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66368">
                  <a:extLst>
                    <a:ext uri="{9D8B030D-6E8A-4147-A177-3AD203B41FA5}">
                      <a16:colId xmlns:a16="http://schemas.microsoft.com/office/drawing/2014/main" val="2992153015"/>
                    </a:ext>
                  </a:extLst>
                </a:gridCol>
                <a:gridCol w="6576989">
                  <a:extLst>
                    <a:ext uri="{9D8B030D-6E8A-4147-A177-3AD203B41FA5}">
                      <a16:colId xmlns:a16="http://schemas.microsoft.com/office/drawing/2014/main" val="1335670291"/>
                    </a:ext>
                  </a:extLst>
                </a:gridCol>
                <a:gridCol w="2036618">
                  <a:extLst>
                    <a:ext uri="{9D8B030D-6E8A-4147-A177-3AD203B41FA5}">
                      <a16:colId xmlns:a16="http://schemas.microsoft.com/office/drawing/2014/main" val="3784469843"/>
                    </a:ext>
                  </a:extLst>
                </a:gridCol>
                <a:gridCol w="1593273">
                  <a:extLst>
                    <a:ext uri="{9D8B030D-6E8A-4147-A177-3AD203B41FA5}">
                      <a16:colId xmlns:a16="http://schemas.microsoft.com/office/drawing/2014/main" val="4162980005"/>
                    </a:ext>
                  </a:extLst>
                </a:gridCol>
              </a:tblGrid>
              <a:tr h="1588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Id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Categories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>
                          <a:effectLst/>
                          <a:latin typeface="+mn-lt"/>
                        </a:rPr>
                        <a:t>Proposed Actions (with specific targets)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101912"/>
                  </a:ext>
                </a:extLst>
              </a:tr>
              <a:tr h="317777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Already Planned/ Doing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New/ enhanced actions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490932"/>
                  </a:ext>
                </a:extLst>
              </a:tr>
              <a:tr h="6355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Investment in construction and consolidation of dikes and embankments to prevent riverbank and coastal erosion; ensure safety of water reservoirs and irrigation lakes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Doing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Enhanced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220739"/>
                  </a:ext>
                </a:extLst>
              </a:tr>
              <a:tr h="4766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Organize warning posts in areas prone to landslides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Doing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Enhanced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236024"/>
                  </a:ext>
                </a:extLst>
              </a:tr>
              <a:tr h="6355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Deploy intelligent systems and applications to improve the capacity of natural disaster monitoring, warning, forecasting and prevention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New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982299"/>
                  </a:ext>
                </a:extLst>
              </a:tr>
              <a:tr h="11122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Formulating regulations on urban and residential planning with area of ecological lakes and regulating lakes in order to store rainwater, reduce pressure on the city's drainage systems; proactively implement plans and solutions to overcome flooding when heavy rain falls in urban areas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New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315358"/>
                  </a:ext>
                </a:extLst>
              </a:tr>
              <a:tr h="7944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Installing and building a specialized monitoring and monitoring system for disaster prevention (automatic monitoring of rain, water level, monitoring and warning equipment in frequently flooded areas ...)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Doing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Enhanced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267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81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C7FA8-B940-41BF-955C-CBE75A7BB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734" y="276087"/>
            <a:ext cx="10697938" cy="1183566"/>
          </a:xfrm>
        </p:spPr>
        <p:txBody>
          <a:bodyPr/>
          <a:lstStyle/>
          <a:p>
            <a:r>
              <a:rPr lang="en-PH" dirty="0"/>
              <a:t>Reducing Vulnerabilities and Managing Risks: Land Use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5409A-967C-4F36-8C7A-E6DA0403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PH" smtClean="0"/>
              <a:t>12</a:t>
            </a:fld>
            <a:endParaRPr lang="en-PH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EAB5E38-D3F0-4C8C-BDED-3E3825A9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12/16/2020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781921"/>
              </p:ext>
            </p:extLst>
          </p:nvPr>
        </p:nvGraphicFramePr>
        <p:xfrm>
          <a:off x="953733" y="1459653"/>
          <a:ext cx="10697939" cy="4833842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70688">
                  <a:extLst>
                    <a:ext uri="{9D8B030D-6E8A-4147-A177-3AD203B41FA5}">
                      <a16:colId xmlns:a16="http://schemas.microsoft.com/office/drawing/2014/main" val="1349267036"/>
                    </a:ext>
                  </a:extLst>
                </a:gridCol>
                <a:gridCol w="6965355">
                  <a:extLst>
                    <a:ext uri="{9D8B030D-6E8A-4147-A177-3AD203B41FA5}">
                      <a16:colId xmlns:a16="http://schemas.microsoft.com/office/drawing/2014/main" val="3387255316"/>
                    </a:ext>
                  </a:extLst>
                </a:gridCol>
                <a:gridCol w="1730596">
                  <a:extLst>
                    <a:ext uri="{9D8B030D-6E8A-4147-A177-3AD203B41FA5}">
                      <a16:colId xmlns:a16="http://schemas.microsoft.com/office/drawing/2014/main" val="79211834"/>
                    </a:ext>
                  </a:extLst>
                </a:gridCol>
                <a:gridCol w="1631300">
                  <a:extLst>
                    <a:ext uri="{9D8B030D-6E8A-4147-A177-3AD203B41FA5}">
                      <a16:colId xmlns:a16="http://schemas.microsoft.com/office/drawing/2014/main" val="2467892212"/>
                    </a:ext>
                  </a:extLst>
                </a:gridCol>
              </a:tblGrid>
              <a:tr h="3420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Categories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>
                          <a:effectLst/>
                          <a:latin typeface="+mn-lt"/>
                        </a:rPr>
                        <a:t>Already Planned/Doing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New/ enhanced actions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884685"/>
                  </a:ext>
                </a:extLst>
              </a:tr>
              <a:tr h="119731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Formulating regulations on urban and residential planning with area of ecological lakes and regulating lakes in order to store rainwater, reduce pressure on the city's drainage systems; proactively implement plans and solutions to overcome flooding when heavy rain falls in urban areas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New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09010"/>
                  </a:ext>
                </a:extLst>
              </a:tr>
              <a:tr h="8552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Installing and building a specialized monitoring and monitoring system for disaster prevention (automatic monitoring of rain, water level, monitoring and warning equipment in frequently flooded areas ...)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Doing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Enhanced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293966"/>
                  </a:ext>
                </a:extLst>
              </a:tr>
              <a:tr h="68418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Developing maps of areas prone to natural disasters such as storms, floods, saltwater intrusion, tsunamis ... taking into account climate change, sea level rise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New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069283"/>
                  </a:ext>
                </a:extLst>
              </a:tr>
              <a:tr h="5131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Review, developing plans and solutions to support relocation and stabilize the lives of people in areas prone to natural disasters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Doing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Enhanced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589561"/>
                  </a:ext>
                </a:extLst>
              </a:tr>
              <a:tr h="68418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  <a:latin typeface="+mn-lt"/>
                        </a:rPr>
                        <a:t>To convert plant varieties and animals, apply science and technology in agricultural production in line with natural disasters; planting, protecting and restoring protective forests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New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359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7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89088-6B29-4FA0-82AC-A3DD15AC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sz="4400" dirty="0"/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7E6167-60F5-495E-9D39-9B26E9027D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dirty="0"/>
              <a:t>Detailing and Planning for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8580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C7FA8-B940-41BF-955C-CBE75A7BB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Next steps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5409A-967C-4F36-8C7A-E6DA0403B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PH" smtClean="0"/>
              <a:t>14</a:t>
            </a:fld>
            <a:endParaRPr lang="en-PH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EAB5E38-D3F0-4C8C-BDED-3E3825A9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12/16/2020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557240"/>
              </p:ext>
            </p:extLst>
          </p:nvPr>
        </p:nvGraphicFramePr>
        <p:xfrm>
          <a:off x="860875" y="1972271"/>
          <a:ext cx="10697939" cy="252972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370688">
                  <a:extLst>
                    <a:ext uri="{9D8B030D-6E8A-4147-A177-3AD203B41FA5}">
                      <a16:colId xmlns:a16="http://schemas.microsoft.com/office/drawing/2014/main" val="1349267036"/>
                    </a:ext>
                  </a:extLst>
                </a:gridCol>
                <a:gridCol w="6965355">
                  <a:extLst>
                    <a:ext uri="{9D8B030D-6E8A-4147-A177-3AD203B41FA5}">
                      <a16:colId xmlns:a16="http://schemas.microsoft.com/office/drawing/2014/main" val="3387255316"/>
                    </a:ext>
                  </a:extLst>
                </a:gridCol>
                <a:gridCol w="1730596">
                  <a:extLst>
                    <a:ext uri="{9D8B030D-6E8A-4147-A177-3AD203B41FA5}">
                      <a16:colId xmlns:a16="http://schemas.microsoft.com/office/drawing/2014/main" val="79211834"/>
                    </a:ext>
                  </a:extLst>
                </a:gridCol>
                <a:gridCol w="1631300">
                  <a:extLst>
                    <a:ext uri="{9D8B030D-6E8A-4147-A177-3AD203B41FA5}">
                      <a16:colId xmlns:a16="http://schemas.microsoft.com/office/drawing/2014/main" val="2467892212"/>
                    </a:ext>
                  </a:extLst>
                </a:gridCol>
              </a:tblGrid>
              <a:tr h="3420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Id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Contents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Implementation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Participation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884685"/>
                  </a:ext>
                </a:extLst>
              </a:tr>
              <a:tr h="2958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Further Review</a:t>
                      </a:r>
                      <a:r>
                        <a:rPr lang="en-US" sz="1800" u="none" strike="noStrike" baseline="0" dirty="0">
                          <a:effectLst/>
                          <a:latin typeface="+mn-lt"/>
                        </a:rPr>
                        <a:t> the data and update information to support more detailed for adaptation and mitigation projects plans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DONRE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Experts</a:t>
                      </a:r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from sectors, district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09010"/>
                  </a:ext>
                </a:extLst>
              </a:tr>
              <a:tr h="1801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Organize</a:t>
                      </a:r>
                      <a:r>
                        <a:rPr lang="en-US" sz="1800" u="none" strike="noStrike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the consultation</a:t>
                      </a:r>
                      <a:r>
                        <a:rPr lang="en-US" sz="1800" u="none" strike="noStrike" baseline="0" dirty="0">
                          <a:effectLst/>
                          <a:latin typeface="+mn-lt"/>
                        </a:rPr>
                        <a:t> meetings in the city’s sectors and district levels for to validate the needs and relevance of the proposed adaptation and mitigation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DONRE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city</a:t>
                      </a:r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departments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293966"/>
                  </a:ext>
                </a:extLst>
              </a:tr>
              <a:tr h="18998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Update and</a:t>
                      </a:r>
                      <a:r>
                        <a:rPr lang="en-US" sz="1800" u="none" strike="noStrike" baseline="0" dirty="0">
                          <a:effectLst/>
                          <a:latin typeface="+mn-lt"/>
                        </a:rPr>
                        <a:t> f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inish the action</a:t>
                      </a:r>
                      <a:r>
                        <a:rPr lang="en-US" sz="1800" u="none" strike="noStrike" baseline="0" dirty="0">
                          <a:effectLst/>
                          <a:latin typeface="+mn-lt"/>
                        </a:rPr>
                        <a:t> plan of Da Nang city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DONRE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069283"/>
                  </a:ext>
                </a:extLst>
              </a:tr>
              <a:tr h="5131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Submit</a:t>
                      </a:r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 Da Nang PC for participating and become a member of GCOM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DONRE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DNPC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589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10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850" y="1851116"/>
            <a:ext cx="5391150" cy="37240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5C2BB3-845E-4741-96E7-97AD49C4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403" y="536507"/>
            <a:ext cx="10328572" cy="520841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PH" dirty="0">
                <a:solidFill>
                  <a:schemeClr val="bg1"/>
                </a:solidFill>
              </a:rPr>
              <a:t>Da Nang City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A8940-FA41-4D88-9497-9EEC5BF8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PH" sz="1100" b="0" i="0" u="none" strike="noStrike" kern="1200" cap="none" spc="0" normalizeH="0" baseline="0" noProof="0" smtClean="0">
                <a:ln>
                  <a:noFill/>
                </a:ln>
                <a:solidFill>
                  <a:srgbClr val="8BAA00">
                    <a:lumMod val="5000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PH" sz="1100" b="0" i="0" u="none" strike="noStrike" kern="1200" cap="none" spc="0" normalizeH="0" baseline="0" noProof="0">
              <a:ln>
                <a:noFill/>
              </a:ln>
              <a:solidFill>
                <a:srgbClr val="8BAA00">
                  <a:lumMod val="50000"/>
                </a:srgbClr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C975C-DAB6-48BA-A678-95B43B6B7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1B487-36FD-4CED-B07A-1A81FC6540B1}" type="datetime1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8BAA00">
                    <a:lumMod val="5000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12/16/2020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8BAA00">
                  <a:lumMod val="50000"/>
                </a:srgbClr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0787" y="1851116"/>
            <a:ext cx="611006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Total area is 128,488 ha (in which the island district of Hoang Sa is 30,500 ha).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By 2019: Total population of 1,134,310 people, is the largest city in the Central region and the fourth largest in Vietnam.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Administratively, the city has 06 urban districts (Hai Chau,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Thanh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Khe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, Son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Tra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Ngu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Hanh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Son, Lien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Chieu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, Cam Le),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Hoa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Vang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rural district and Hoang Sa island district.</a:t>
            </a:r>
          </a:p>
        </p:txBody>
      </p:sp>
    </p:spTree>
    <p:extLst>
      <p:ext uri="{BB962C8B-B14F-4D97-AF65-F5344CB8AC3E}">
        <p14:creationId xmlns:p14="http://schemas.microsoft.com/office/powerpoint/2010/main" val="231904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/>
          <a:srcRect b="20385"/>
          <a:stretch/>
        </p:blipFill>
        <p:spPr bwMode="auto">
          <a:xfrm>
            <a:off x="1656804" y="587828"/>
            <a:ext cx="9183189" cy="55255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75864" y="6271997"/>
            <a:ext cx="63450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272829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Danang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272829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city map (according to the Statistical Yearbook 2018)</a:t>
            </a:r>
          </a:p>
        </p:txBody>
      </p:sp>
    </p:spTree>
    <p:extLst>
      <p:ext uri="{BB962C8B-B14F-4D97-AF65-F5344CB8AC3E}">
        <p14:creationId xmlns:p14="http://schemas.microsoft.com/office/powerpoint/2010/main" val="1957439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89088-6B29-4FA0-82AC-A3DD15AC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sz="4400" dirty="0"/>
              <a:t>Targets and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7E6167-60F5-495E-9D39-9B26E9027D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dirty="0"/>
              <a:t>For Mitigation and Adaptation</a:t>
            </a:r>
          </a:p>
        </p:txBody>
      </p:sp>
    </p:spTree>
    <p:extLst>
      <p:ext uri="{BB962C8B-B14F-4D97-AF65-F5344CB8AC3E}">
        <p14:creationId xmlns:p14="http://schemas.microsoft.com/office/powerpoint/2010/main" val="108280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43652-F551-4467-9B84-31587B93F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3403" y="1226253"/>
            <a:ext cx="5564872" cy="52084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PH" dirty="0"/>
              <a:t>Mitigation Targets </a:t>
            </a:r>
            <a:r>
              <a:rPr lang="en-US" dirty="0"/>
              <a:t>(period until 2030)</a:t>
            </a:r>
            <a:r>
              <a:rPr lang="en-PH" dirty="0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49114E-3923-497D-BB18-2B83EA397B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26253"/>
            <a:ext cx="5642596" cy="52084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PH" dirty="0"/>
              <a:t>Adaptation Goals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D4DF0-AD7B-449B-87FB-E47946FEA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PH" smtClean="0"/>
              <a:t>5</a:t>
            </a:fld>
            <a:endParaRPr lang="en-PH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7124C22-171E-4BBE-8738-16D86C22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3C4F99D-58A1-4B57-A899-3408BFAB9A08}"/>
              </a:ext>
            </a:extLst>
          </p:cNvPr>
          <p:cNvSpPr txBox="1">
            <a:spLocks/>
          </p:cNvSpPr>
          <p:nvPr/>
        </p:nvSpPr>
        <p:spPr>
          <a:xfrm>
            <a:off x="453402" y="536507"/>
            <a:ext cx="11399039" cy="520841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PH" dirty="0">
                <a:solidFill>
                  <a:schemeClr val="bg1"/>
                </a:solidFill>
              </a:rPr>
              <a:t>Da Nang City Proposed CAP</a:t>
            </a:r>
          </a:p>
        </p:txBody>
      </p:sp>
      <p:graphicFrame>
        <p:nvGraphicFramePr>
          <p:cNvPr id="11" name="Content Placeholder 14">
            <a:extLst>
              <a:ext uri="{FF2B5EF4-FFF2-40B4-BE49-F238E27FC236}">
                <a16:creationId xmlns:a16="http://schemas.microsoft.com/office/drawing/2014/main" id="{2DFC5A1E-4161-48A4-AD6E-3052471C99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766213"/>
              </p:ext>
            </p:extLst>
          </p:nvPr>
        </p:nvGraphicFramePr>
        <p:xfrm>
          <a:off x="453403" y="1915999"/>
          <a:ext cx="5564872" cy="440549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564872">
                  <a:extLst>
                    <a:ext uri="{9D8B030D-6E8A-4147-A177-3AD203B41FA5}">
                      <a16:colId xmlns:a16="http://schemas.microsoft.com/office/drawing/2014/main" val="3403217220"/>
                    </a:ext>
                  </a:extLst>
                </a:gridCol>
              </a:tblGrid>
              <a:tr h="440549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Consistent with the Viet Nam NDC, 9% reduction in total greenhouse gas emissions compared to the BAU scenario</a:t>
                      </a: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85198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8BFA852-6B7E-4665-8E0D-66387E7147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685368"/>
              </p:ext>
            </p:extLst>
          </p:nvPr>
        </p:nvGraphicFramePr>
        <p:xfrm>
          <a:off x="6209845" y="1915999"/>
          <a:ext cx="5642597" cy="440549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80359">
                  <a:extLst>
                    <a:ext uri="{9D8B030D-6E8A-4147-A177-3AD203B41FA5}">
                      <a16:colId xmlns:a16="http://schemas.microsoft.com/office/drawing/2014/main" val="219529632"/>
                    </a:ext>
                  </a:extLst>
                </a:gridCol>
                <a:gridCol w="4162238">
                  <a:extLst>
                    <a:ext uri="{9D8B030D-6E8A-4147-A177-3AD203B41FA5}">
                      <a16:colId xmlns:a16="http://schemas.microsoft.com/office/drawing/2014/main" val="2742555936"/>
                    </a:ext>
                  </a:extLst>
                </a:gridCol>
              </a:tblGrid>
              <a:tr h="426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Elements at Risk</a:t>
                      </a:r>
                      <a:endParaRPr lang="en-US" sz="1400" b="1" i="0" u="none" strike="noStrike" dirty="0">
                        <a:solidFill>
                          <a:srgbClr val="4D3E2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Adaptation Goals</a:t>
                      </a:r>
                      <a:endParaRPr lang="en-US" sz="1400" b="1" i="0" u="none" strike="noStrike" dirty="0">
                        <a:solidFill>
                          <a:srgbClr val="4D3E2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344488"/>
                  </a:ext>
                </a:extLst>
              </a:tr>
              <a:tr h="918187">
                <a:tc>
                  <a:txBody>
                    <a:bodyPr/>
                    <a:lstStyle/>
                    <a:p>
                      <a:pPr marL="82550" indent="-82550" algn="ctr" rtl="0" fontAlgn="ctr"/>
                      <a:r>
                        <a:rPr lang="en-US" sz="1400" u="none" strike="noStrike" dirty="0">
                          <a:effectLst/>
                        </a:rPr>
                        <a:t>Population</a:t>
                      </a:r>
                      <a:endParaRPr lang="en-US" sz="1400" b="0" i="0" u="none" strike="noStrike" dirty="0">
                        <a:solidFill>
                          <a:srgbClr val="4D3E2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Strengthening  the adaptive capacity of communities and households in Cam Le and Hoa </a:t>
                      </a:r>
                      <a:r>
                        <a:rPr lang="en-US" sz="1400" u="none" strike="noStrike" dirty="0" err="1">
                          <a:effectLst/>
                        </a:rPr>
                        <a:t>Vang</a:t>
                      </a:r>
                      <a:r>
                        <a:rPr lang="en-US" sz="1400" u="none" strike="noStrike" dirty="0">
                          <a:effectLst/>
                        </a:rPr>
                        <a:t> Districts to minimize flood risks</a:t>
                      </a:r>
                      <a:endParaRPr lang="en-US" sz="1400" b="0" i="0" u="none" strike="noStrike" dirty="0">
                        <a:solidFill>
                          <a:srgbClr val="4D3E2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219047"/>
                  </a:ext>
                </a:extLst>
              </a:tr>
              <a:tr h="9181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Economy and Urban Investments</a:t>
                      </a:r>
                      <a:endParaRPr lang="en-US" sz="1400" b="0" i="0" u="none" strike="noStrike" dirty="0">
                        <a:solidFill>
                          <a:srgbClr val="4D3E2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Improve the knowledge and overall capacity to mitigate risks for the agriculture, tourism, construction and urban management at the district and ward levels</a:t>
                      </a:r>
                      <a:endParaRPr lang="en-US" sz="1400" b="0" i="0" u="none" strike="noStrike" dirty="0">
                        <a:solidFill>
                          <a:srgbClr val="4D3E2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80346"/>
                  </a:ext>
                </a:extLst>
              </a:tr>
              <a:tr h="12242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Infrastructure</a:t>
                      </a:r>
                      <a:endParaRPr lang="en-US" sz="1400" b="0" i="0" u="none" strike="noStrike" dirty="0">
                        <a:solidFill>
                          <a:srgbClr val="4D3E2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Improve road and drainage and water supply infrastructures to address the impacts of climate hazards particularly flooding and changing precipitation patterns and other extreme events like Typhoons</a:t>
                      </a:r>
                      <a:endParaRPr lang="en-US" sz="1400" b="0" i="0" u="none" strike="noStrike" dirty="0">
                        <a:solidFill>
                          <a:srgbClr val="4D3E2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624597"/>
                  </a:ext>
                </a:extLst>
              </a:tr>
              <a:tr h="9181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Land Use</a:t>
                      </a:r>
                      <a:endParaRPr lang="en-US" sz="1400" b="0" i="0" u="none" strike="noStrike" dirty="0">
                        <a:solidFill>
                          <a:srgbClr val="4D3E2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Review and improve land use management in rural and open spaces to address impacts from river and coastal erosion and sea-level rise </a:t>
                      </a:r>
                      <a:endParaRPr lang="en-US" sz="1400" b="0" i="0" u="none" strike="noStrike" dirty="0">
                        <a:solidFill>
                          <a:srgbClr val="4D3E2F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799323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1BD9670D-DD97-40F3-9C6F-9F4AC38029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448" r="10962"/>
          <a:stretch/>
        </p:blipFill>
        <p:spPr>
          <a:xfrm>
            <a:off x="878634" y="3257216"/>
            <a:ext cx="4570444" cy="29366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717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89088-6B29-4FA0-82AC-A3DD15AC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sz="4400" dirty="0"/>
              <a:t>Mitigation Specific 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7E6167-60F5-495E-9D39-9B26E9027D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dirty="0"/>
              <a:t>Strategies/Projects/Activities</a:t>
            </a:r>
          </a:p>
        </p:txBody>
      </p:sp>
    </p:spTree>
    <p:extLst>
      <p:ext uri="{BB962C8B-B14F-4D97-AF65-F5344CB8AC3E}">
        <p14:creationId xmlns:p14="http://schemas.microsoft.com/office/powerpoint/2010/main" val="167809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3498-C0F7-4CAC-9D62-214F36775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688" y="276087"/>
            <a:ext cx="10210287" cy="1183566"/>
          </a:xfrm>
        </p:spPr>
        <p:txBody>
          <a:bodyPr/>
          <a:lstStyle/>
          <a:p>
            <a:r>
              <a:rPr lang="en-US" dirty="0"/>
              <a:t>Potential Mitigation Actions</a:t>
            </a:r>
            <a:endParaRPr lang="en-P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0190B-ADF1-44E4-8A03-DB9A993E3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PH" smtClean="0"/>
              <a:t>7</a:t>
            </a:fld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2B91D-A1C1-44D6-944D-26EFF25F4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12/16/2020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610445"/>
              </p:ext>
            </p:extLst>
          </p:nvPr>
        </p:nvGraphicFramePr>
        <p:xfrm>
          <a:off x="571688" y="2368289"/>
          <a:ext cx="10842177" cy="352546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5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2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412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Sector</a:t>
                      </a:r>
                      <a:endParaRPr lang="en-US" sz="1600" b="1" i="0" u="none" strike="noStrike" dirty="0">
                        <a:solidFill>
                          <a:srgbClr val="4D3E2F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4D3E2F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Actions to Achieve the Target</a:t>
                      </a:r>
                      <a:endParaRPr lang="en-US" sz="1600" b="1" i="0" u="none" strike="noStrike" dirty="0">
                        <a:solidFill>
                          <a:srgbClr val="4D3E2F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2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Target for the Action for the CAP period: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9% reduction in total greenhouse gas emissions compared to the normal development scenario</a:t>
                      </a:r>
                      <a:endParaRPr lang="en-PH" sz="1600" b="1" dirty="0"/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Already Planned</a:t>
                      </a:r>
                      <a:endParaRPr lang="en-US" sz="1600" b="0" i="0" u="none" strike="noStrike">
                        <a:solidFill>
                          <a:srgbClr val="4D3E2F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Proposed New or Adjusted Actions</a:t>
                      </a:r>
                      <a:endParaRPr lang="en-US" sz="1600" b="0" i="0" u="none" strike="noStrike">
                        <a:solidFill>
                          <a:srgbClr val="4D3E2F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9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Stationary Energy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Propagating and guiding energy efficiency in daily-life activities, households, and city service establishments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Building projects, support businesses to convert and replace outdated energy-consuming equipment with energy-saving ones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2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Developing and implementing typical models of energy saving and using renewable energy for industries to replicate into large energy consuming business establishments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2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Deploying the plan to apply cleaner production in the city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80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Research and developing new energy and renewable energy of the city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9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Deploy ecological industrial model towards model of sustainable industrial zone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86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3498-C0F7-4CAC-9D62-214F36775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38" y="276087"/>
            <a:ext cx="10070438" cy="1183566"/>
          </a:xfrm>
        </p:spPr>
        <p:txBody>
          <a:bodyPr/>
          <a:lstStyle/>
          <a:p>
            <a:r>
              <a:rPr lang="en-US" dirty="0"/>
              <a:t>Potential Mitigation Actions</a:t>
            </a:r>
            <a:endParaRPr lang="en-P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0190B-ADF1-44E4-8A03-DB9A993E3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PH" smtClean="0"/>
              <a:t>8</a:t>
            </a:fld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2B91D-A1C1-44D6-944D-26EFF25F4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12/16/2020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720012"/>
              </p:ext>
            </p:extLst>
          </p:nvPr>
        </p:nvGraphicFramePr>
        <p:xfrm>
          <a:off x="711537" y="1539950"/>
          <a:ext cx="10842177" cy="378626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63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6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412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Sector</a:t>
                      </a:r>
                      <a:endParaRPr lang="en-US" sz="1600" b="1" i="0" u="none" strike="noStrike" dirty="0">
                        <a:solidFill>
                          <a:srgbClr val="4D3E2F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4D3E2F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Actions to Achieve the Target</a:t>
                      </a:r>
                      <a:endParaRPr lang="en-US" sz="1600" b="1" i="0" u="none" strike="noStrike" dirty="0">
                        <a:solidFill>
                          <a:srgbClr val="4D3E2F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2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Target for the Action for the CAP period: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9% reduction in total greenhouse gas emissions compared to the normal development scenario</a:t>
                      </a:r>
                      <a:endParaRPr lang="en-PH" sz="1600" b="1" dirty="0"/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Already Planned</a:t>
                      </a:r>
                      <a:endParaRPr lang="en-US" sz="1600" b="0" i="0" u="none" strike="noStrike">
                        <a:solidFill>
                          <a:srgbClr val="4D3E2F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Proposed New or Adjusted Actions</a:t>
                      </a:r>
                      <a:endParaRPr lang="en-US" sz="1600" b="0" i="0" u="none" strike="noStrike">
                        <a:solidFill>
                          <a:srgbClr val="4D3E2F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80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Transportation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Investment and support to convert public vehicles powered by electric motors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Investment for changing existing buses to new ones that meet Euro emission standards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9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Propagating and mobilizing the use of environmentally friendly means of transport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2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Waste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Deploying projects to recover, recycle and treat waste plants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6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Implementing projects to reuse post-treated wastewater at centralized wastewater treatment stations (Domestic, Industrial)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611">
                <a:tc>
                  <a:txBody>
                    <a:bodyPr/>
                    <a:lstStyle/>
                    <a:p>
                      <a:pPr algn="l" rtl="0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78" marR="7278" marT="72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Deploying waste separation at source, minimizing plastic waste</a:t>
                      </a: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7278" marR="7278" marT="72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65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89088-6B29-4FA0-82AC-A3DD15AC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PH" sz="4400" dirty="0"/>
              <a:t>Priority Adaptation 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7E6167-60F5-495E-9D39-9B26E9027D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dirty="0"/>
              <a:t>Strategies/Projects/Activities</a:t>
            </a:r>
          </a:p>
        </p:txBody>
      </p:sp>
    </p:spTree>
    <p:extLst>
      <p:ext uri="{BB962C8B-B14F-4D97-AF65-F5344CB8AC3E}">
        <p14:creationId xmlns:p14="http://schemas.microsoft.com/office/powerpoint/2010/main" val="242420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Theme blue">
      <a:dk1>
        <a:srgbClr val="898989"/>
      </a:dk1>
      <a:lt1>
        <a:srgbClr val="FFFFFF"/>
      </a:lt1>
      <a:dk2>
        <a:srgbClr val="272829"/>
      </a:dk2>
      <a:lt2>
        <a:srgbClr val="FFFFFF"/>
      </a:lt2>
      <a:accent1>
        <a:srgbClr val="23C35E"/>
      </a:accent1>
      <a:accent2>
        <a:srgbClr val="159596"/>
      </a:accent2>
      <a:accent3>
        <a:srgbClr val="1264C3"/>
      </a:accent3>
      <a:accent4>
        <a:srgbClr val="0547A3"/>
      </a:accent4>
      <a:accent5>
        <a:srgbClr val="153789"/>
      </a:accent5>
      <a:accent6>
        <a:srgbClr val="A4ACB5"/>
      </a:accent6>
      <a:hlink>
        <a:srgbClr val="32A79F"/>
      </a:hlink>
      <a:folHlink>
        <a:srgbClr val="89E1DE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2248</TotalTime>
  <Words>1268</Words>
  <Application>Microsoft Office PowerPoint</Application>
  <PresentationFormat>Widescreen</PresentationFormat>
  <Paragraphs>228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Calibri Light</vt:lpstr>
      <vt:lpstr>Corbel</vt:lpstr>
      <vt:lpstr>Lato Light</vt:lpstr>
      <vt:lpstr>Poppins</vt:lpstr>
      <vt:lpstr>Poppins Medium</vt:lpstr>
      <vt:lpstr>Times New Roman</vt:lpstr>
      <vt:lpstr>Wingdings</vt:lpstr>
      <vt:lpstr>Ecology 16x9</vt:lpstr>
      <vt:lpstr>Office Theme</vt:lpstr>
      <vt:lpstr>Da Nang City Climate Action Planning</vt:lpstr>
      <vt:lpstr>Da Nang City</vt:lpstr>
      <vt:lpstr>PowerPoint Presentation</vt:lpstr>
      <vt:lpstr>Targets and Objectives</vt:lpstr>
      <vt:lpstr>PowerPoint Presentation</vt:lpstr>
      <vt:lpstr>Mitigation Specific Actions</vt:lpstr>
      <vt:lpstr>Potential Mitigation Actions</vt:lpstr>
      <vt:lpstr>Potential Mitigation Actions</vt:lpstr>
      <vt:lpstr>Priority Adaptation Actions</vt:lpstr>
      <vt:lpstr>Reducing Vulnerabilities and Managing Risks: Population</vt:lpstr>
      <vt:lpstr>Reducing Vulnerabilities and Managing Risks: Infrastructure</vt:lpstr>
      <vt:lpstr>Reducing Vulnerabilities and Managing Risks: Land Use</vt:lpstr>
      <vt:lpstr>Next Steps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Action Plan Formulation</dc:title>
  <dc:creator>Maria Adelaida Cea</dc:creator>
  <cp:lastModifiedBy>Maria Adelaida Cea</cp:lastModifiedBy>
  <cp:revision>79</cp:revision>
  <dcterms:created xsi:type="dcterms:W3CDTF">2020-05-03T17:21:38Z</dcterms:created>
  <dcterms:modified xsi:type="dcterms:W3CDTF">2020-12-16T10:16:54Z</dcterms:modified>
</cp:coreProperties>
</file>